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65.xml" ContentType="application/vnd.openxmlformats-officedocument.presentationml.tags+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66.xml" ContentType="application/vnd.openxmlformats-officedocument.presentationml.tags+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67.xml" ContentType="application/vnd.openxmlformats-officedocument.presentationml.tags+xml"/>
  <Override PartName="/ppt/notesSlides/notesSlide3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6.xml" ContentType="application/vnd.openxmlformats-officedocument.presentationml.notesSlide+xml"/>
  <Override PartName="/ppt/tags/tag71.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40" r:id="rId25"/>
  </p:sldMasterIdLst>
  <p:notesMasterIdLst>
    <p:notesMasterId r:id="rId68"/>
  </p:notesMasterIdLst>
  <p:handoutMasterIdLst>
    <p:handoutMasterId r:id="rId69"/>
  </p:handoutMasterIdLst>
  <p:sldIdLst>
    <p:sldId id="874" r:id="rId26"/>
    <p:sldId id="606" r:id="rId27"/>
    <p:sldId id="4120" r:id="rId28"/>
    <p:sldId id="2541" r:id="rId29"/>
    <p:sldId id="609" r:id="rId30"/>
    <p:sldId id="610" r:id="rId31"/>
    <p:sldId id="611" r:id="rId32"/>
    <p:sldId id="612" r:id="rId33"/>
    <p:sldId id="569" r:id="rId34"/>
    <p:sldId id="574" r:id="rId35"/>
    <p:sldId id="570" r:id="rId36"/>
    <p:sldId id="571" r:id="rId37"/>
    <p:sldId id="617" r:id="rId38"/>
    <p:sldId id="1077" r:id="rId39"/>
    <p:sldId id="618" r:id="rId40"/>
    <p:sldId id="619" r:id="rId41"/>
    <p:sldId id="620" r:id="rId42"/>
    <p:sldId id="621" r:id="rId43"/>
    <p:sldId id="622" r:id="rId44"/>
    <p:sldId id="623" r:id="rId45"/>
    <p:sldId id="1424" r:id="rId46"/>
    <p:sldId id="401" r:id="rId47"/>
    <p:sldId id="395" r:id="rId48"/>
    <p:sldId id="4122" r:id="rId49"/>
    <p:sldId id="403" r:id="rId50"/>
    <p:sldId id="966" r:id="rId51"/>
    <p:sldId id="4057" r:id="rId52"/>
    <p:sldId id="259" r:id="rId53"/>
    <p:sldId id="4113" r:id="rId54"/>
    <p:sldId id="4121" r:id="rId55"/>
    <p:sldId id="4123" r:id="rId56"/>
    <p:sldId id="4124" r:id="rId57"/>
    <p:sldId id="4127" r:id="rId58"/>
    <p:sldId id="4128" r:id="rId59"/>
    <p:sldId id="4129" r:id="rId60"/>
    <p:sldId id="4130" r:id="rId61"/>
    <p:sldId id="4131" r:id="rId62"/>
    <p:sldId id="4132" r:id="rId63"/>
    <p:sldId id="4133" r:id="rId64"/>
    <p:sldId id="4134" r:id="rId65"/>
    <p:sldId id="4135" r:id="rId66"/>
    <p:sldId id="1429" r:id="rId67"/>
  </p:sldIdLst>
  <p:sldSz cx="9906000" cy="6858000" type="A4"/>
  <p:notesSz cx="7023100" cy="9309100"/>
  <p:custDataLst>
    <p:custData r:id="rId14"/>
    <p:custData r:id="rId21"/>
    <p:custData r:id="rId18"/>
    <p:custData r:id="rId19"/>
    <p:custData r:id="rId12"/>
    <p:custData r:id="rId4"/>
    <p:custData r:id="rId2"/>
    <p:custData r:id="rId23"/>
    <p:custData r:id="rId20"/>
    <p:custData r:id="rId17"/>
    <p:custData r:id="rId7"/>
    <p:custData r:id="rId22"/>
    <p:custData r:id="rId15"/>
    <p:custData r:id="rId9"/>
    <p:custData r:id="rId6"/>
    <p:custData r:id="rId1"/>
    <p:custData r:id="rId11"/>
    <p:custData r:id="rId5"/>
    <p:custData r:id="rId3"/>
    <p:custData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Connor" initials="" lastIdx="1" clrIdx="0"/>
  <p:cmAuthor id="7" name="Paich, David" initials="PD" lastIdx="1" clrIdx="7">
    <p:extLst>
      <p:ext uri="{19B8F6BF-5375-455C-9EA6-DF929625EA0E}">
        <p15:presenceInfo xmlns:p15="http://schemas.microsoft.com/office/powerpoint/2012/main" userId="S-1-5-21-1292428093-1123561945-839522115-32717" providerId="AD"/>
      </p:ext>
    </p:extLst>
  </p:cmAuthor>
  <p:cmAuthor id="1" name="Matthews-Beesley, Candace" initials="MC" lastIdx="4" clrIdx="1"/>
  <p:cmAuthor id="8" name="Mann, Jaime" initials="MJ" lastIdx="11" clrIdx="8">
    <p:extLst>
      <p:ext uri="{19B8F6BF-5375-455C-9EA6-DF929625EA0E}">
        <p15:presenceInfo xmlns:p15="http://schemas.microsoft.com/office/powerpoint/2012/main" userId="S::jaime.mann@alliancebernstein.com::93e3c318-61e5-4107-aa32-58aa63057c01" providerId="AD"/>
      </p:ext>
    </p:extLst>
  </p:cmAuthor>
  <p:cmAuthor id="2" name="Dehil, Christine" initials="DC" lastIdx="5" clrIdx="2"/>
  <p:cmAuthor id="9" name="Dawes, Geri" initials="DG" lastIdx="2" clrIdx="9">
    <p:extLst>
      <p:ext uri="{19B8F6BF-5375-455C-9EA6-DF929625EA0E}">
        <p15:presenceInfo xmlns:p15="http://schemas.microsoft.com/office/powerpoint/2012/main" userId="S::Geri.Dawes@abglobal.com::ee471287-5a45-412e-a845-7098d22e8669" providerId="AD"/>
      </p:ext>
    </p:extLst>
  </p:cmAuthor>
  <p:cmAuthor id="3" name="Giuliano, Linda C" initials="GLC" lastIdx="62" clrIdx="3">
    <p:extLst>
      <p:ext uri="{19B8F6BF-5375-455C-9EA6-DF929625EA0E}">
        <p15:presenceInfo xmlns:p15="http://schemas.microsoft.com/office/powerpoint/2012/main" userId="S-1-5-21-1292428093-1123561945-839522115-7188" providerId="AD"/>
      </p:ext>
    </p:extLst>
  </p:cmAuthor>
  <p:cmAuthor id="4" name="DeNoon, Paul" initials="DP" lastIdx="11" clrIdx="4">
    <p:extLst>
      <p:ext uri="{19B8F6BF-5375-455C-9EA6-DF929625EA0E}">
        <p15:presenceInfo xmlns:p15="http://schemas.microsoft.com/office/powerpoint/2012/main" userId="S-1-5-21-1292428093-1123561945-839522115-21800" providerId="AD"/>
      </p:ext>
    </p:extLst>
  </p:cmAuthor>
  <p:cmAuthor id="5" name="Goto, Hiroshi" initials="GH" lastIdx="7" clrIdx="5">
    <p:extLst>
      <p:ext uri="{19B8F6BF-5375-455C-9EA6-DF929625EA0E}">
        <p15:presenceInfo xmlns:p15="http://schemas.microsoft.com/office/powerpoint/2012/main" userId="S-1-5-21-1292428093-1123561945-839522115-99301" providerId="AD"/>
      </p:ext>
    </p:extLst>
  </p:cmAuthor>
  <p:cmAuthor id="6" name="Sharma, Nitish" initials="SN" lastIdx="13" clrIdx="6">
    <p:extLst>
      <p:ext uri="{19B8F6BF-5375-455C-9EA6-DF929625EA0E}">
        <p15:presenceInfo xmlns:p15="http://schemas.microsoft.com/office/powerpoint/2012/main" userId="S-1-5-21-1292428093-1123561945-839522115-27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F423F"/>
    <a:srgbClr val="E4E4E4"/>
    <a:srgbClr val="D8117D"/>
    <a:srgbClr val="231E20"/>
    <a:srgbClr val="48679A"/>
    <a:srgbClr val="E6FD59"/>
    <a:srgbClr val="F67B00"/>
    <a:srgbClr val="C0504D"/>
    <a:srgbClr val="621A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0" autoAdjust="0"/>
    <p:restoredTop sz="91582" autoAdjust="0"/>
  </p:normalViewPr>
  <p:slideViewPr>
    <p:cSldViewPr snapToGrid="0" showGuides="1">
      <p:cViewPr varScale="1">
        <p:scale>
          <a:sx n="96" d="100"/>
          <a:sy n="96" d="100"/>
        </p:scale>
        <p:origin x="1500" y="84"/>
      </p:cViewPr>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0"/>
    </p:cViewPr>
  </p:sorterViewPr>
  <p:notesViewPr>
    <p:cSldViewPr snapToGrid="0" showGuides="1">
      <p:cViewPr varScale="1">
        <p:scale>
          <a:sx n="79" d="100"/>
          <a:sy n="79" d="100"/>
        </p:scale>
        <p:origin x="390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customXml" Target="../customXml/item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3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2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customXml" Target="../customXml/item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customXml" Target="../customXml/item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 Type="http://schemas.openxmlformats.org/officeDocument/2006/relationships/customXml" Target="../customXml/item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777777777777776E-2"/>
          <c:w val="1"/>
          <c:h val="0.8979693163354580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01-4E8B-9546-3D745A94305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01-4E8B-9546-3D745A94305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301-4E8B-9546-3D745A943050}"/>
              </c:ext>
            </c:extLst>
          </c:dPt>
          <c:dPt>
            <c:idx val="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7-1301-4E8B-9546-3D745A94305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31, 2008</c:v>
                </c:pt>
                <c:pt idx="1">
                  <c:v>Dec 31, 2018</c:v>
                </c:pt>
                <c:pt idx="2">
                  <c:v>Dec 31, 2019</c:v>
                </c:pt>
                <c:pt idx="3">
                  <c:v>Dec 31, 2020</c:v>
                </c:pt>
              </c:strCache>
            </c:strRef>
          </c:cat>
          <c:val>
            <c:numRef>
              <c:f>Sheet1!$B$2:$B$5</c:f>
              <c:numCache>
                <c:formatCode>General</c:formatCode>
                <c:ptCount val="4"/>
                <c:pt idx="0">
                  <c:v>7.5</c:v>
                </c:pt>
                <c:pt idx="1">
                  <c:v>5.4</c:v>
                </c:pt>
                <c:pt idx="2">
                  <c:v>4.5</c:v>
                </c:pt>
                <c:pt idx="3">
                  <c:v>3.1</c:v>
                </c:pt>
              </c:numCache>
            </c:numRef>
          </c:val>
          <c:extLst>
            <c:ext xmlns:c16="http://schemas.microsoft.com/office/drawing/2014/chart" uri="{C3380CC4-5D6E-409C-BE32-E72D297353CC}">
              <c16:uniqueId val="{00000006-1301-4E8B-9546-3D745A943050}"/>
            </c:ext>
          </c:extLst>
        </c:ser>
        <c:dLbls>
          <c:showLegendKey val="0"/>
          <c:showVal val="0"/>
          <c:showCatName val="0"/>
          <c:showSerName val="0"/>
          <c:showPercent val="0"/>
          <c:showBubbleSize val="0"/>
        </c:dLbls>
        <c:gapWidth val="119"/>
        <c:axId val="1661134575"/>
        <c:axId val="1608392719"/>
      </c:barChart>
      <c:catAx>
        <c:axId val="1661134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08392719"/>
        <c:crosses val="autoZero"/>
        <c:auto val="1"/>
        <c:lblAlgn val="ctr"/>
        <c:lblOffset val="100"/>
        <c:noMultiLvlLbl val="0"/>
      </c:catAx>
      <c:valAx>
        <c:axId val="1608392719"/>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113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777777777777776E-2"/>
          <c:w val="1"/>
          <c:h val="0.8979693163354580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01-4E8B-9546-3D745A94305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01-4E8B-9546-3D745A94305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301-4E8B-9546-3D745A943050}"/>
              </c:ext>
            </c:extLst>
          </c:dPt>
          <c:dPt>
            <c:idx val="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7-1301-4E8B-9546-3D745A94305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31, 2008</c:v>
                </c:pt>
                <c:pt idx="1">
                  <c:v>Dec 31, 2018</c:v>
                </c:pt>
                <c:pt idx="2">
                  <c:v>Dec 31, 2019</c:v>
                </c:pt>
                <c:pt idx="3">
                  <c:v>Dec 31, 2020</c:v>
                </c:pt>
              </c:strCache>
            </c:strRef>
          </c:cat>
          <c:val>
            <c:numRef>
              <c:f>Sheet1!$B$2:$B$5</c:f>
              <c:numCache>
                <c:formatCode>General</c:formatCode>
                <c:ptCount val="4"/>
                <c:pt idx="0">
                  <c:v>7.5</c:v>
                </c:pt>
                <c:pt idx="1">
                  <c:v>5.4</c:v>
                </c:pt>
                <c:pt idx="2">
                  <c:v>4.5</c:v>
                </c:pt>
                <c:pt idx="3">
                  <c:v>3.1</c:v>
                </c:pt>
              </c:numCache>
            </c:numRef>
          </c:val>
          <c:extLst>
            <c:ext xmlns:c16="http://schemas.microsoft.com/office/drawing/2014/chart" uri="{C3380CC4-5D6E-409C-BE32-E72D297353CC}">
              <c16:uniqueId val="{00000006-1301-4E8B-9546-3D745A943050}"/>
            </c:ext>
          </c:extLst>
        </c:ser>
        <c:dLbls>
          <c:showLegendKey val="0"/>
          <c:showVal val="0"/>
          <c:showCatName val="0"/>
          <c:showSerName val="0"/>
          <c:showPercent val="0"/>
          <c:showBubbleSize val="0"/>
        </c:dLbls>
        <c:gapWidth val="119"/>
        <c:axId val="1661134575"/>
        <c:axId val="1608392719"/>
      </c:barChart>
      <c:catAx>
        <c:axId val="1661134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08392719"/>
        <c:crosses val="autoZero"/>
        <c:auto val="1"/>
        <c:lblAlgn val="ctr"/>
        <c:lblOffset val="100"/>
        <c:noMultiLvlLbl val="0"/>
      </c:catAx>
      <c:valAx>
        <c:axId val="1608392719"/>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113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85916426833568E-2"/>
          <c:y val="2.2275878305909436E-2"/>
          <c:w val="0.82976133438628619"/>
          <c:h val="0.90412483323305515"/>
        </c:manualLayout>
      </c:layout>
      <c:lineChart>
        <c:grouping val="standard"/>
        <c:varyColors val="0"/>
        <c:ser>
          <c:idx val="1"/>
          <c:order val="1"/>
          <c:tx>
            <c:strRef>
              <c:f>Sheet1!$C$1</c:f>
              <c:strCache>
                <c:ptCount val="1"/>
                <c:pt idx="0">
                  <c:v>10 Year</c:v>
                </c:pt>
              </c:strCache>
            </c:strRef>
          </c:tx>
          <c:spPr>
            <a:ln w="25400" cap="rnd">
              <a:solidFill>
                <a:schemeClr val="accent2"/>
              </a:solidFill>
              <a:round/>
            </a:ln>
            <a:effectLst/>
          </c:spPr>
          <c:marker>
            <c:symbol val="none"/>
          </c:marker>
          <c:cat>
            <c:numRef>
              <c:f>Sheet1!$A$2:$A$771</c:f>
              <c:numCache>
                <c:formatCode>yyyy\-mm\-dd</c:formatCode>
                <c:ptCount val="770"/>
                <c:pt idx="0">
                  <c:v>20880</c:v>
                </c:pt>
                <c:pt idx="1">
                  <c:v>20911</c:v>
                </c:pt>
                <c:pt idx="2">
                  <c:v>20941</c:v>
                </c:pt>
                <c:pt idx="3">
                  <c:v>20972</c:v>
                </c:pt>
                <c:pt idx="4">
                  <c:v>21002</c:v>
                </c:pt>
                <c:pt idx="5">
                  <c:v>21033</c:v>
                </c:pt>
                <c:pt idx="6">
                  <c:v>21064</c:v>
                </c:pt>
                <c:pt idx="7">
                  <c:v>21094</c:v>
                </c:pt>
                <c:pt idx="8">
                  <c:v>21125</c:v>
                </c:pt>
                <c:pt idx="9">
                  <c:v>21155</c:v>
                </c:pt>
                <c:pt idx="10">
                  <c:v>21186</c:v>
                </c:pt>
                <c:pt idx="11">
                  <c:v>21217</c:v>
                </c:pt>
                <c:pt idx="12">
                  <c:v>21245</c:v>
                </c:pt>
                <c:pt idx="13">
                  <c:v>21276</c:v>
                </c:pt>
                <c:pt idx="14">
                  <c:v>21306</c:v>
                </c:pt>
                <c:pt idx="15">
                  <c:v>21337</c:v>
                </c:pt>
                <c:pt idx="16">
                  <c:v>21367</c:v>
                </c:pt>
                <c:pt idx="17">
                  <c:v>21398</c:v>
                </c:pt>
                <c:pt idx="18">
                  <c:v>21429</c:v>
                </c:pt>
                <c:pt idx="19">
                  <c:v>21459</c:v>
                </c:pt>
                <c:pt idx="20">
                  <c:v>21490</c:v>
                </c:pt>
                <c:pt idx="21">
                  <c:v>21520</c:v>
                </c:pt>
                <c:pt idx="22">
                  <c:v>21551</c:v>
                </c:pt>
                <c:pt idx="23">
                  <c:v>21582</c:v>
                </c:pt>
                <c:pt idx="24">
                  <c:v>21610</c:v>
                </c:pt>
                <c:pt idx="25">
                  <c:v>21641</c:v>
                </c:pt>
                <c:pt idx="26">
                  <c:v>21671</c:v>
                </c:pt>
                <c:pt idx="27">
                  <c:v>21702</c:v>
                </c:pt>
                <c:pt idx="28">
                  <c:v>21732</c:v>
                </c:pt>
                <c:pt idx="29">
                  <c:v>21763</c:v>
                </c:pt>
                <c:pt idx="30">
                  <c:v>21794</c:v>
                </c:pt>
                <c:pt idx="31">
                  <c:v>21824</c:v>
                </c:pt>
                <c:pt idx="32">
                  <c:v>21855</c:v>
                </c:pt>
                <c:pt idx="33">
                  <c:v>21885</c:v>
                </c:pt>
                <c:pt idx="34">
                  <c:v>21916</c:v>
                </c:pt>
                <c:pt idx="35">
                  <c:v>21947</c:v>
                </c:pt>
                <c:pt idx="36">
                  <c:v>21976</c:v>
                </c:pt>
                <c:pt idx="37">
                  <c:v>22007</c:v>
                </c:pt>
                <c:pt idx="38">
                  <c:v>22037</c:v>
                </c:pt>
                <c:pt idx="39">
                  <c:v>22068</c:v>
                </c:pt>
                <c:pt idx="40">
                  <c:v>22098</c:v>
                </c:pt>
                <c:pt idx="41">
                  <c:v>22129</c:v>
                </c:pt>
                <c:pt idx="42">
                  <c:v>22160</c:v>
                </c:pt>
                <c:pt idx="43">
                  <c:v>22190</c:v>
                </c:pt>
                <c:pt idx="44">
                  <c:v>22221</c:v>
                </c:pt>
                <c:pt idx="45">
                  <c:v>22251</c:v>
                </c:pt>
                <c:pt idx="46">
                  <c:v>22282</c:v>
                </c:pt>
                <c:pt idx="47">
                  <c:v>22313</c:v>
                </c:pt>
                <c:pt idx="48">
                  <c:v>22341</c:v>
                </c:pt>
                <c:pt idx="49">
                  <c:v>22372</c:v>
                </c:pt>
                <c:pt idx="50">
                  <c:v>22402</c:v>
                </c:pt>
                <c:pt idx="51">
                  <c:v>22433</c:v>
                </c:pt>
                <c:pt idx="52">
                  <c:v>22463</c:v>
                </c:pt>
                <c:pt idx="53">
                  <c:v>22494</c:v>
                </c:pt>
                <c:pt idx="54">
                  <c:v>22525</c:v>
                </c:pt>
                <c:pt idx="55">
                  <c:v>22555</c:v>
                </c:pt>
                <c:pt idx="56">
                  <c:v>22586</c:v>
                </c:pt>
                <c:pt idx="57">
                  <c:v>22616</c:v>
                </c:pt>
                <c:pt idx="58">
                  <c:v>22647</c:v>
                </c:pt>
                <c:pt idx="59">
                  <c:v>22678</c:v>
                </c:pt>
                <c:pt idx="60">
                  <c:v>22706</c:v>
                </c:pt>
                <c:pt idx="61">
                  <c:v>22737</c:v>
                </c:pt>
                <c:pt idx="62">
                  <c:v>22767</c:v>
                </c:pt>
                <c:pt idx="63">
                  <c:v>22798</c:v>
                </c:pt>
                <c:pt idx="64">
                  <c:v>22828</c:v>
                </c:pt>
                <c:pt idx="65">
                  <c:v>22859</c:v>
                </c:pt>
                <c:pt idx="66">
                  <c:v>22890</c:v>
                </c:pt>
                <c:pt idx="67">
                  <c:v>22920</c:v>
                </c:pt>
                <c:pt idx="68">
                  <c:v>22951</c:v>
                </c:pt>
                <c:pt idx="69">
                  <c:v>22981</c:v>
                </c:pt>
                <c:pt idx="70">
                  <c:v>23012</c:v>
                </c:pt>
                <c:pt idx="71">
                  <c:v>23043</c:v>
                </c:pt>
                <c:pt idx="72">
                  <c:v>23071</c:v>
                </c:pt>
                <c:pt idx="73">
                  <c:v>23102</c:v>
                </c:pt>
                <c:pt idx="74">
                  <c:v>23132</c:v>
                </c:pt>
                <c:pt idx="75">
                  <c:v>23163</c:v>
                </c:pt>
                <c:pt idx="76">
                  <c:v>23193</c:v>
                </c:pt>
                <c:pt idx="77">
                  <c:v>23224</c:v>
                </c:pt>
                <c:pt idx="78">
                  <c:v>23255</c:v>
                </c:pt>
                <c:pt idx="79">
                  <c:v>23285</c:v>
                </c:pt>
                <c:pt idx="80">
                  <c:v>23316</c:v>
                </c:pt>
                <c:pt idx="81">
                  <c:v>23346</c:v>
                </c:pt>
                <c:pt idx="82">
                  <c:v>23377</c:v>
                </c:pt>
                <c:pt idx="83">
                  <c:v>23408</c:v>
                </c:pt>
                <c:pt idx="84">
                  <c:v>23437</c:v>
                </c:pt>
                <c:pt idx="85">
                  <c:v>23468</c:v>
                </c:pt>
                <c:pt idx="86">
                  <c:v>23498</c:v>
                </c:pt>
                <c:pt idx="87">
                  <c:v>23529</c:v>
                </c:pt>
                <c:pt idx="88">
                  <c:v>23559</c:v>
                </c:pt>
                <c:pt idx="89">
                  <c:v>23590</c:v>
                </c:pt>
                <c:pt idx="90">
                  <c:v>23621</c:v>
                </c:pt>
                <c:pt idx="91">
                  <c:v>23651</c:v>
                </c:pt>
                <c:pt idx="92">
                  <c:v>23682</c:v>
                </c:pt>
                <c:pt idx="93">
                  <c:v>23712</c:v>
                </c:pt>
                <c:pt idx="94">
                  <c:v>23743</c:v>
                </c:pt>
                <c:pt idx="95">
                  <c:v>23774</c:v>
                </c:pt>
                <c:pt idx="96">
                  <c:v>23802</c:v>
                </c:pt>
                <c:pt idx="97">
                  <c:v>23833</c:v>
                </c:pt>
                <c:pt idx="98">
                  <c:v>23863</c:v>
                </c:pt>
                <c:pt idx="99">
                  <c:v>23894</c:v>
                </c:pt>
                <c:pt idx="100">
                  <c:v>23924</c:v>
                </c:pt>
                <c:pt idx="101">
                  <c:v>23955</c:v>
                </c:pt>
                <c:pt idx="102">
                  <c:v>23986</c:v>
                </c:pt>
                <c:pt idx="103">
                  <c:v>24016</c:v>
                </c:pt>
                <c:pt idx="104">
                  <c:v>24047</c:v>
                </c:pt>
                <c:pt idx="105">
                  <c:v>24077</c:v>
                </c:pt>
                <c:pt idx="106">
                  <c:v>24108</c:v>
                </c:pt>
                <c:pt idx="107">
                  <c:v>24139</c:v>
                </c:pt>
                <c:pt idx="108">
                  <c:v>24167</c:v>
                </c:pt>
                <c:pt idx="109">
                  <c:v>24198</c:v>
                </c:pt>
                <c:pt idx="110">
                  <c:v>24228</c:v>
                </c:pt>
                <c:pt idx="111">
                  <c:v>24259</c:v>
                </c:pt>
                <c:pt idx="112">
                  <c:v>24289</c:v>
                </c:pt>
                <c:pt idx="113">
                  <c:v>24320</c:v>
                </c:pt>
                <c:pt idx="114">
                  <c:v>24351</c:v>
                </c:pt>
                <c:pt idx="115">
                  <c:v>24381</c:v>
                </c:pt>
                <c:pt idx="116">
                  <c:v>24412</c:v>
                </c:pt>
                <c:pt idx="117">
                  <c:v>24442</c:v>
                </c:pt>
                <c:pt idx="118">
                  <c:v>24473</c:v>
                </c:pt>
                <c:pt idx="119">
                  <c:v>24504</c:v>
                </c:pt>
                <c:pt idx="120">
                  <c:v>24532</c:v>
                </c:pt>
                <c:pt idx="121">
                  <c:v>24563</c:v>
                </c:pt>
                <c:pt idx="122">
                  <c:v>24593</c:v>
                </c:pt>
                <c:pt idx="123">
                  <c:v>24624</c:v>
                </c:pt>
                <c:pt idx="124">
                  <c:v>24654</c:v>
                </c:pt>
                <c:pt idx="125">
                  <c:v>24685</c:v>
                </c:pt>
                <c:pt idx="126">
                  <c:v>24716</c:v>
                </c:pt>
                <c:pt idx="127">
                  <c:v>24746</c:v>
                </c:pt>
                <c:pt idx="128">
                  <c:v>24777</c:v>
                </c:pt>
                <c:pt idx="129">
                  <c:v>24807</c:v>
                </c:pt>
                <c:pt idx="130">
                  <c:v>24838</c:v>
                </c:pt>
                <c:pt idx="131">
                  <c:v>24869</c:v>
                </c:pt>
                <c:pt idx="132">
                  <c:v>24898</c:v>
                </c:pt>
                <c:pt idx="133">
                  <c:v>24929</c:v>
                </c:pt>
                <c:pt idx="134">
                  <c:v>24959</c:v>
                </c:pt>
                <c:pt idx="135">
                  <c:v>24990</c:v>
                </c:pt>
                <c:pt idx="136">
                  <c:v>25020</c:v>
                </c:pt>
                <c:pt idx="137">
                  <c:v>25051</c:v>
                </c:pt>
                <c:pt idx="138">
                  <c:v>25082</c:v>
                </c:pt>
                <c:pt idx="139">
                  <c:v>25112</c:v>
                </c:pt>
                <c:pt idx="140">
                  <c:v>25143</c:v>
                </c:pt>
                <c:pt idx="141">
                  <c:v>25173</c:v>
                </c:pt>
                <c:pt idx="142">
                  <c:v>25204</c:v>
                </c:pt>
                <c:pt idx="143">
                  <c:v>25235</c:v>
                </c:pt>
                <c:pt idx="144">
                  <c:v>25263</c:v>
                </c:pt>
                <c:pt idx="145">
                  <c:v>25294</c:v>
                </c:pt>
                <c:pt idx="146">
                  <c:v>25324</c:v>
                </c:pt>
                <c:pt idx="147">
                  <c:v>25355</c:v>
                </c:pt>
                <c:pt idx="148">
                  <c:v>25385</c:v>
                </c:pt>
                <c:pt idx="149">
                  <c:v>25416</c:v>
                </c:pt>
                <c:pt idx="150">
                  <c:v>25447</c:v>
                </c:pt>
                <c:pt idx="151">
                  <c:v>25477</c:v>
                </c:pt>
                <c:pt idx="152">
                  <c:v>25508</c:v>
                </c:pt>
                <c:pt idx="153">
                  <c:v>25538</c:v>
                </c:pt>
                <c:pt idx="154">
                  <c:v>25569</c:v>
                </c:pt>
                <c:pt idx="155">
                  <c:v>25600</c:v>
                </c:pt>
                <c:pt idx="156">
                  <c:v>25628</c:v>
                </c:pt>
                <c:pt idx="157">
                  <c:v>25659</c:v>
                </c:pt>
                <c:pt idx="158">
                  <c:v>25689</c:v>
                </c:pt>
                <c:pt idx="159">
                  <c:v>25720</c:v>
                </c:pt>
                <c:pt idx="160">
                  <c:v>25750</c:v>
                </c:pt>
                <c:pt idx="161">
                  <c:v>25781</c:v>
                </c:pt>
                <c:pt idx="162">
                  <c:v>25812</c:v>
                </c:pt>
                <c:pt idx="163">
                  <c:v>25842</c:v>
                </c:pt>
                <c:pt idx="164">
                  <c:v>25873</c:v>
                </c:pt>
                <c:pt idx="165">
                  <c:v>25903</c:v>
                </c:pt>
                <c:pt idx="166">
                  <c:v>25934</c:v>
                </c:pt>
                <c:pt idx="167">
                  <c:v>25965</c:v>
                </c:pt>
                <c:pt idx="168">
                  <c:v>25993</c:v>
                </c:pt>
                <c:pt idx="169">
                  <c:v>26024</c:v>
                </c:pt>
                <c:pt idx="170">
                  <c:v>26054</c:v>
                </c:pt>
                <c:pt idx="171">
                  <c:v>26085</c:v>
                </c:pt>
                <c:pt idx="172">
                  <c:v>26115</c:v>
                </c:pt>
                <c:pt idx="173">
                  <c:v>26146</c:v>
                </c:pt>
                <c:pt idx="174">
                  <c:v>26177</c:v>
                </c:pt>
                <c:pt idx="175">
                  <c:v>26207</c:v>
                </c:pt>
                <c:pt idx="176">
                  <c:v>26238</c:v>
                </c:pt>
                <c:pt idx="177">
                  <c:v>26268</c:v>
                </c:pt>
                <c:pt idx="178">
                  <c:v>26299</c:v>
                </c:pt>
                <c:pt idx="179">
                  <c:v>26330</c:v>
                </c:pt>
                <c:pt idx="180">
                  <c:v>26359</c:v>
                </c:pt>
                <c:pt idx="181">
                  <c:v>26390</c:v>
                </c:pt>
                <c:pt idx="182">
                  <c:v>26420</c:v>
                </c:pt>
                <c:pt idx="183">
                  <c:v>26451</c:v>
                </c:pt>
                <c:pt idx="184">
                  <c:v>26481</c:v>
                </c:pt>
                <c:pt idx="185">
                  <c:v>26512</c:v>
                </c:pt>
                <c:pt idx="186">
                  <c:v>26543</c:v>
                </c:pt>
                <c:pt idx="187">
                  <c:v>26573</c:v>
                </c:pt>
                <c:pt idx="188">
                  <c:v>26604</c:v>
                </c:pt>
                <c:pt idx="189">
                  <c:v>26634</c:v>
                </c:pt>
                <c:pt idx="190">
                  <c:v>26665</c:v>
                </c:pt>
                <c:pt idx="191">
                  <c:v>26696</c:v>
                </c:pt>
                <c:pt idx="192">
                  <c:v>26724</c:v>
                </c:pt>
                <c:pt idx="193">
                  <c:v>26755</c:v>
                </c:pt>
                <c:pt idx="194">
                  <c:v>26785</c:v>
                </c:pt>
                <c:pt idx="195">
                  <c:v>26816</c:v>
                </c:pt>
                <c:pt idx="196">
                  <c:v>26846</c:v>
                </c:pt>
                <c:pt idx="197">
                  <c:v>26877</c:v>
                </c:pt>
                <c:pt idx="198">
                  <c:v>26908</c:v>
                </c:pt>
                <c:pt idx="199">
                  <c:v>26938</c:v>
                </c:pt>
                <c:pt idx="200">
                  <c:v>26969</c:v>
                </c:pt>
                <c:pt idx="201">
                  <c:v>26999</c:v>
                </c:pt>
                <c:pt idx="202">
                  <c:v>27030</c:v>
                </c:pt>
                <c:pt idx="203">
                  <c:v>27061</c:v>
                </c:pt>
                <c:pt idx="204">
                  <c:v>27089</c:v>
                </c:pt>
                <c:pt idx="205">
                  <c:v>27120</c:v>
                </c:pt>
                <c:pt idx="206">
                  <c:v>27150</c:v>
                </c:pt>
                <c:pt idx="207">
                  <c:v>27181</c:v>
                </c:pt>
                <c:pt idx="208">
                  <c:v>27211</c:v>
                </c:pt>
                <c:pt idx="209">
                  <c:v>27242</c:v>
                </c:pt>
                <c:pt idx="210">
                  <c:v>27273</c:v>
                </c:pt>
                <c:pt idx="211">
                  <c:v>27303</c:v>
                </c:pt>
                <c:pt idx="212">
                  <c:v>27334</c:v>
                </c:pt>
                <c:pt idx="213">
                  <c:v>27364</c:v>
                </c:pt>
                <c:pt idx="214">
                  <c:v>27395</c:v>
                </c:pt>
                <c:pt idx="215">
                  <c:v>27426</c:v>
                </c:pt>
                <c:pt idx="216">
                  <c:v>27454</c:v>
                </c:pt>
                <c:pt idx="217">
                  <c:v>27485</c:v>
                </c:pt>
                <c:pt idx="218">
                  <c:v>27515</c:v>
                </c:pt>
                <c:pt idx="219">
                  <c:v>27546</c:v>
                </c:pt>
                <c:pt idx="220">
                  <c:v>27576</c:v>
                </c:pt>
                <c:pt idx="221">
                  <c:v>27607</c:v>
                </c:pt>
                <c:pt idx="222">
                  <c:v>27638</c:v>
                </c:pt>
                <c:pt idx="223">
                  <c:v>27668</c:v>
                </c:pt>
                <c:pt idx="224">
                  <c:v>27699</c:v>
                </c:pt>
                <c:pt idx="225">
                  <c:v>27729</c:v>
                </c:pt>
                <c:pt idx="226">
                  <c:v>27760</c:v>
                </c:pt>
                <c:pt idx="227">
                  <c:v>27791</c:v>
                </c:pt>
                <c:pt idx="228">
                  <c:v>27820</c:v>
                </c:pt>
                <c:pt idx="229">
                  <c:v>27851</c:v>
                </c:pt>
                <c:pt idx="230">
                  <c:v>27881</c:v>
                </c:pt>
                <c:pt idx="231">
                  <c:v>27912</c:v>
                </c:pt>
                <c:pt idx="232">
                  <c:v>27942</c:v>
                </c:pt>
                <c:pt idx="233">
                  <c:v>27973</c:v>
                </c:pt>
                <c:pt idx="234">
                  <c:v>28004</c:v>
                </c:pt>
                <c:pt idx="235">
                  <c:v>28034</c:v>
                </c:pt>
                <c:pt idx="236">
                  <c:v>28065</c:v>
                </c:pt>
                <c:pt idx="237">
                  <c:v>28095</c:v>
                </c:pt>
                <c:pt idx="238">
                  <c:v>28126</c:v>
                </c:pt>
                <c:pt idx="239">
                  <c:v>28157</c:v>
                </c:pt>
                <c:pt idx="240">
                  <c:v>28185</c:v>
                </c:pt>
                <c:pt idx="241">
                  <c:v>28216</c:v>
                </c:pt>
                <c:pt idx="242">
                  <c:v>28246</c:v>
                </c:pt>
                <c:pt idx="243">
                  <c:v>28277</c:v>
                </c:pt>
                <c:pt idx="244">
                  <c:v>28307</c:v>
                </c:pt>
                <c:pt idx="245">
                  <c:v>28338</c:v>
                </c:pt>
                <c:pt idx="246">
                  <c:v>28369</c:v>
                </c:pt>
                <c:pt idx="247">
                  <c:v>28399</c:v>
                </c:pt>
                <c:pt idx="248">
                  <c:v>28430</c:v>
                </c:pt>
                <c:pt idx="249">
                  <c:v>28460</c:v>
                </c:pt>
                <c:pt idx="250">
                  <c:v>28491</c:v>
                </c:pt>
                <c:pt idx="251">
                  <c:v>28522</c:v>
                </c:pt>
                <c:pt idx="252">
                  <c:v>28550</c:v>
                </c:pt>
                <c:pt idx="253">
                  <c:v>28581</c:v>
                </c:pt>
                <c:pt idx="254">
                  <c:v>28611</c:v>
                </c:pt>
                <c:pt idx="255">
                  <c:v>28642</c:v>
                </c:pt>
                <c:pt idx="256">
                  <c:v>28672</c:v>
                </c:pt>
                <c:pt idx="257">
                  <c:v>28703</c:v>
                </c:pt>
                <c:pt idx="258">
                  <c:v>28734</c:v>
                </c:pt>
                <c:pt idx="259">
                  <c:v>28764</c:v>
                </c:pt>
                <c:pt idx="260">
                  <c:v>28795</c:v>
                </c:pt>
                <c:pt idx="261">
                  <c:v>28825</c:v>
                </c:pt>
                <c:pt idx="262">
                  <c:v>28856</c:v>
                </c:pt>
                <c:pt idx="263">
                  <c:v>28887</c:v>
                </c:pt>
                <c:pt idx="264">
                  <c:v>28915</c:v>
                </c:pt>
                <c:pt idx="265">
                  <c:v>28946</c:v>
                </c:pt>
                <c:pt idx="266">
                  <c:v>28976</c:v>
                </c:pt>
                <c:pt idx="267">
                  <c:v>29007</c:v>
                </c:pt>
                <c:pt idx="268">
                  <c:v>29037</c:v>
                </c:pt>
                <c:pt idx="269">
                  <c:v>29068</c:v>
                </c:pt>
                <c:pt idx="270">
                  <c:v>29099</c:v>
                </c:pt>
                <c:pt idx="271">
                  <c:v>29129</c:v>
                </c:pt>
                <c:pt idx="272">
                  <c:v>29160</c:v>
                </c:pt>
                <c:pt idx="273">
                  <c:v>29190</c:v>
                </c:pt>
                <c:pt idx="274">
                  <c:v>29221</c:v>
                </c:pt>
                <c:pt idx="275">
                  <c:v>29252</c:v>
                </c:pt>
                <c:pt idx="276">
                  <c:v>29281</c:v>
                </c:pt>
                <c:pt idx="277">
                  <c:v>29312</c:v>
                </c:pt>
                <c:pt idx="278">
                  <c:v>29342</c:v>
                </c:pt>
                <c:pt idx="279">
                  <c:v>29373</c:v>
                </c:pt>
                <c:pt idx="280">
                  <c:v>29403</c:v>
                </c:pt>
                <c:pt idx="281">
                  <c:v>29434</c:v>
                </c:pt>
                <c:pt idx="282">
                  <c:v>29465</c:v>
                </c:pt>
                <c:pt idx="283">
                  <c:v>29495</c:v>
                </c:pt>
                <c:pt idx="284">
                  <c:v>29526</c:v>
                </c:pt>
                <c:pt idx="285">
                  <c:v>29556</c:v>
                </c:pt>
                <c:pt idx="286">
                  <c:v>29587</c:v>
                </c:pt>
                <c:pt idx="287">
                  <c:v>29618</c:v>
                </c:pt>
                <c:pt idx="288">
                  <c:v>29646</c:v>
                </c:pt>
                <c:pt idx="289">
                  <c:v>29677</c:v>
                </c:pt>
                <c:pt idx="290">
                  <c:v>29707</c:v>
                </c:pt>
                <c:pt idx="291">
                  <c:v>29738</c:v>
                </c:pt>
                <c:pt idx="292">
                  <c:v>29768</c:v>
                </c:pt>
                <c:pt idx="293">
                  <c:v>29799</c:v>
                </c:pt>
                <c:pt idx="294">
                  <c:v>29830</c:v>
                </c:pt>
                <c:pt idx="295">
                  <c:v>29860</c:v>
                </c:pt>
                <c:pt idx="296">
                  <c:v>29891</c:v>
                </c:pt>
                <c:pt idx="297">
                  <c:v>29921</c:v>
                </c:pt>
                <c:pt idx="298">
                  <c:v>29952</c:v>
                </c:pt>
                <c:pt idx="299">
                  <c:v>29983</c:v>
                </c:pt>
                <c:pt idx="300">
                  <c:v>30011</c:v>
                </c:pt>
                <c:pt idx="301">
                  <c:v>30042</c:v>
                </c:pt>
                <c:pt idx="302">
                  <c:v>30072</c:v>
                </c:pt>
                <c:pt idx="303">
                  <c:v>30103</c:v>
                </c:pt>
                <c:pt idx="304">
                  <c:v>30133</c:v>
                </c:pt>
                <c:pt idx="305">
                  <c:v>30164</c:v>
                </c:pt>
                <c:pt idx="306">
                  <c:v>30195</c:v>
                </c:pt>
                <c:pt idx="307">
                  <c:v>30225</c:v>
                </c:pt>
                <c:pt idx="308">
                  <c:v>30256</c:v>
                </c:pt>
                <c:pt idx="309">
                  <c:v>30286</c:v>
                </c:pt>
                <c:pt idx="310">
                  <c:v>30317</c:v>
                </c:pt>
                <c:pt idx="311">
                  <c:v>30348</c:v>
                </c:pt>
                <c:pt idx="312">
                  <c:v>30376</c:v>
                </c:pt>
                <c:pt idx="313">
                  <c:v>30407</c:v>
                </c:pt>
                <c:pt idx="314">
                  <c:v>30437</c:v>
                </c:pt>
                <c:pt idx="315">
                  <c:v>30468</c:v>
                </c:pt>
                <c:pt idx="316">
                  <c:v>30498</c:v>
                </c:pt>
                <c:pt idx="317">
                  <c:v>30529</c:v>
                </c:pt>
                <c:pt idx="318">
                  <c:v>30560</c:v>
                </c:pt>
                <c:pt idx="319">
                  <c:v>30590</c:v>
                </c:pt>
                <c:pt idx="320">
                  <c:v>30621</c:v>
                </c:pt>
                <c:pt idx="321">
                  <c:v>30651</c:v>
                </c:pt>
                <c:pt idx="322">
                  <c:v>30682</c:v>
                </c:pt>
                <c:pt idx="323">
                  <c:v>30713</c:v>
                </c:pt>
                <c:pt idx="324">
                  <c:v>30742</c:v>
                </c:pt>
                <c:pt idx="325">
                  <c:v>30773</c:v>
                </c:pt>
                <c:pt idx="326">
                  <c:v>30803</c:v>
                </c:pt>
                <c:pt idx="327">
                  <c:v>30834</c:v>
                </c:pt>
                <c:pt idx="328">
                  <c:v>30864</c:v>
                </c:pt>
                <c:pt idx="329">
                  <c:v>30895</c:v>
                </c:pt>
                <c:pt idx="330">
                  <c:v>30926</c:v>
                </c:pt>
                <c:pt idx="331">
                  <c:v>30956</c:v>
                </c:pt>
                <c:pt idx="332">
                  <c:v>30987</c:v>
                </c:pt>
                <c:pt idx="333">
                  <c:v>31017</c:v>
                </c:pt>
                <c:pt idx="334">
                  <c:v>31048</c:v>
                </c:pt>
                <c:pt idx="335">
                  <c:v>31079</c:v>
                </c:pt>
                <c:pt idx="336">
                  <c:v>31107</c:v>
                </c:pt>
                <c:pt idx="337">
                  <c:v>31138</c:v>
                </c:pt>
                <c:pt idx="338">
                  <c:v>31168</c:v>
                </c:pt>
                <c:pt idx="339">
                  <c:v>31199</c:v>
                </c:pt>
                <c:pt idx="340">
                  <c:v>31229</c:v>
                </c:pt>
                <c:pt idx="341">
                  <c:v>31260</c:v>
                </c:pt>
                <c:pt idx="342">
                  <c:v>31291</c:v>
                </c:pt>
                <c:pt idx="343">
                  <c:v>31321</c:v>
                </c:pt>
                <c:pt idx="344">
                  <c:v>31352</c:v>
                </c:pt>
                <c:pt idx="345">
                  <c:v>31382</c:v>
                </c:pt>
                <c:pt idx="346">
                  <c:v>31413</c:v>
                </c:pt>
                <c:pt idx="347">
                  <c:v>31444</c:v>
                </c:pt>
                <c:pt idx="348">
                  <c:v>31472</c:v>
                </c:pt>
                <c:pt idx="349">
                  <c:v>31503</c:v>
                </c:pt>
                <c:pt idx="350">
                  <c:v>31533</c:v>
                </c:pt>
                <c:pt idx="351">
                  <c:v>31564</c:v>
                </c:pt>
                <c:pt idx="352">
                  <c:v>31594</c:v>
                </c:pt>
                <c:pt idx="353">
                  <c:v>31625</c:v>
                </c:pt>
                <c:pt idx="354">
                  <c:v>31656</c:v>
                </c:pt>
                <c:pt idx="355">
                  <c:v>31686</c:v>
                </c:pt>
                <c:pt idx="356">
                  <c:v>31717</c:v>
                </c:pt>
                <c:pt idx="357">
                  <c:v>31747</c:v>
                </c:pt>
                <c:pt idx="358">
                  <c:v>31778</c:v>
                </c:pt>
                <c:pt idx="359">
                  <c:v>31809</c:v>
                </c:pt>
                <c:pt idx="360">
                  <c:v>31837</c:v>
                </c:pt>
                <c:pt idx="361">
                  <c:v>31868</c:v>
                </c:pt>
                <c:pt idx="362">
                  <c:v>31898</c:v>
                </c:pt>
                <c:pt idx="363">
                  <c:v>31929</c:v>
                </c:pt>
                <c:pt idx="364">
                  <c:v>31959</c:v>
                </c:pt>
                <c:pt idx="365">
                  <c:v>31990</c:v>
                </c:pt>
                <c:pt idx="366">
                  <c:v>32021</c:v>
                </c:pt>
                <c:pt idx="367">
                  <c:v>32051</c:v>
                </c:pt>
                <c:pt idx="368">
                  <c:v>32082</c:v>
                </c:pt>
                <c:pt idx="369">
                  <c:v>32112</c:v>
                </c:pt>
                <c:pt idx="370">
                  <c:v>32143</c:v>
                </c:pt>
                <c:pt idx="371">
                  <c:v>32174</c:v>
                </c:pt>
                <c:pt idx="372">
                  <c:v>32203</c:v>
                </c:pt>
                <c:pt idx="373">
                  <c:v>32234</c:v>
                </c:pt>
                <c:pt idx="374">
                  <c:v>32264</c:v>
                </c:pt>
                <c:pt idx="375">
                  <c:v>32295</c:v>
                </c:pt>
                <c:pt idx="376">
                  <c:v>32325</c:v>
                </c:pt>
                <c:pt idx="377">
                  <c:v>32356</c:v>
                </c:pt>
                <c:pt idx="378">
                  <c:v>32387</c:v>
                </c:pt>
                <c:pt idx="379">
                  <c:v>32417</c:v>
                </c:pt>
                <c:pt idx="380">
                  <c:v>32448</c:v>
                </c:pt>
                <c:pt idx="381">
                  <c:v>32478</c:v>
                </c:pt>
                <c:pt idx="382">
                  <c:v>32509</c:v>
                </c:pt>
                <c:pt idx="383">
                  <c:v>32540</c:v>
                </c:pt>
                <c:pt idx="384">
                  <c:v>32568</c:v>
                </c:pt>
                <c:pt idx="385">
                  <c:v>32599</c:v>
                </c:pt>
                <c:pt idx="386">
                  <c:v>32629</c:v>
                </c:pt>
                <c:pt idx="387">
                  <c:v>32660</c:v>
                </c:pt>
                <c:pt idx="388">
                  <c:v>32690</c:v>
                </c:pt>
                <c:pt idx="389">
                  <c:v>32721</c:v>
                </c:pt>
                <c:pt idx="390">
                  <c:v>32752</c:v>
                </c:pt>
                <c:pt idx="391">
                  <c:v>32782</c:v>
                </c:pt>
                <c:pt idx="392">
                  <c:v>32813</c:v>
                </c:pt>
                <c:pt idx="393">
                  <c:v>32843</c:v>
                </c:pt>
                <c:pt idx="394">
                  <c:v>32874</c:v>
                </c:pt>
                <c:pt idx="395">
                  <c:v>32905</c:v>
                </c:pt>
                <c:pt idx="396">
                  <c:v>32933</c:v>
                </c:pt>
                <c:pt idx="397">
                  <c:v>32964</c:v>
                </c:pt>
                <c:pt idx="398">
                  <c:v>32994</c:v>
                </c:pt>
                <c:pt idx="399">
                  <c:v>33025</c:v>
                </c:pt>
                <c:pt idx="400">
                  <c:v>33055</c:v>
                </c:pt>
                <c:pt idx="401">
                  <c:v>33086</c:v>
                </c:pt>
                <c:pt idx="402">
                  <c:v>33117</c:v>
                </c:pt>
                <c:pt idx="403">
                  <c:v>33147</c:v>
                </c:pt>
                <c:pt idx="404">
                  <c:v>33178</c:v>
                </c:pt>
                <c:pt idx="405">
                  <c:v>33208</c:v>
                </c:pt>
                <c:pt idx="406">
                  <c:v>33239</c:v>
                </c:pt>
                <c:pt idx="407">
                  <c:v>33270</c:v>
                </c:pt>
                <c:pt idx="408">
                  <c:v>33298</c:v>
                </c:pt>
                <c:pt idx="409">
                  <c:v>33329</c:v>
                </c:pt>
                <c:pt idx="410">
                  <c:v>33359</c:v>
                </c:pt>
                <c:pt idx="411">
                  <c:v>33390</c:v>
                </c:pt>
                <c:pt idx="412">
                  <c:v>33420</c:v>
                </c:pt>
                <c:pt idx="413">
                  <c:v>33451</c:v>
                </c:pt>
                <c:pt idx="414">
                  <c:v>33482</c:v>
                </c:pt>
                <c:pt idx="415">
                  <c:v>33512</c:v>
                </c:pt>
                <c:pt idx="416">
                  <c:v>33543</c:v>
                </c:pt>
                <c:pt idx="417">
                  <c:v>33573</c:v>
                </c:pt>
                <c:pt idx="418">
                  <c:v>33604</c:v>
                </c:pt>
                <c:pt idx="419">
                  <c:v>33635</c:v>
                </c:pt>
                <c:pt idx="420">
                  <c:v>33664</c:v>
                </c:pt>
                <c:pt idx="421">
                  <c:v>33695</c:v>
                </c:pt>
                <c:pt idx="422">
                  <c:v>33725</c:v>
                </c:pt>
                <c:pt idx="423">
                  <c:v>33756</c:v>
                </c:pt>
                <c:pt idx="424">
                  <c:v>33786</c:v>
                </c:pt>
                <c:pt idx="425">
                  <c:v>33817</c:v>
                </c:pt>
                <c:pt idx="426">
                  <c:v>33848</c:v>
                </c:pt>
                <c:pt idx="427">
                  <c:v>33878</c:v>
                </c:pt>
                <c:pt idx="428">
                  <c:v>33909</c:v>
                </c:pt>
                <c:pt idx="429">
                  <c:v>33939</c:v>
                </c:pt>
                <c:pt idx="430">
                  <c:v>33970</c:v>
                </c:pt>
                <c:pt idx="431">
                  <c:v>34001</c:v>
                </c:pt>
                <c:pt idx="432">
                  <c:v>34029</c:v>
                </c:pt>
                <c:pt idx="433">
                  <c:v>34060</c:v>
                </c:pt>
                <c:pt idx="434">
                  <c:v>34090</c:v>
                </c:pt>
                <c:pt idx="435">
                  <c:v>34121</c:v>
                </c:pt>
                <c:pt idx="436">
                  <c:v>34151</c:v>
                </c:pt>
                <c:pt idx="437">
                  <c:v>34182</c:v>
                </c:pt>
                <c:pt idx="438">
                  <c:v>34213</c:v>
                </c:pt>
                <c:pt idx="439">
                  <c:v>34243</c:v>
                </c:pt>
                <c:pt idx="440">
                  <c:v>34274</c:v>
                </c:pt>
                <c:pt idx="441">
                  <c:v>34304</c:v>
                </c:pt>
                <c:pt idx="442">
                  <c:v>34335</c:v>
                </c:pt>
                <c:pt idx="443">
                  <c:v>34366</c:v>
                </c:pt>
                <c:pt idx="444">
                  <c:v>34394</c:v>
                </c:pt>
                <c:pt idx="445">
                  <c:v>34425</c:v>
                </c:pt>
                <c:pt idx="446">
                  <c:v>34455</c:v>
                </c:pt>
                <c:pt idx="447">
                  <c:v>34486</c:v>
                </c:pt>
                <c:pt idx="448">
                  <c:v>34516</c:v>
                </c:pt>
                <c:pt idx="449">
                  <c:v>34547</c:v>
                </c:pt>
                <c:pt idx="450">
                  <c:v>34578</c:v>
                </c:pt>
                <c:pt idx="451">
                  <c:v>34608</c:v>
                </c:pt>
                <c:pt idx="452">
                  <c:v>34639</c:v>
                </c:pt>
                <c:pt idx="453">
                  <c:v>34669</c:v>
                </c:pt>
                <c:pt idx="454">
                  <c:v>34700</c:v>
                </c:pt>
                <c:pt idx="455">
                  <c:v>34731</c:v>
                </c:pt>
                <c:pt idx="456">
                  <c:v>34759</c:v>
                </c:pt>
                <c:pt idx="457">
                  <c:v>34790</c:v>
                </c:pt>
                <c:pt idx="458">
                  <c:v>34820</c:v>
                </c:pt>
                <c:pt idx="459">
                  <c:v>34851</c:v>
                </c:pt>
                <c:pt idx="460">
                  <c:v>34881</c:v>
                </c:pt>
                <c:pt idx="461">
                  <c:v>34912</c:v>
                </c:pt>
                <c:pt idx="462">
                  <c:v>34943</c:v>
                </c:pt>
                <c:pt idx="463">
                  <c:v>34973</c:v>
                </c:pt>
                <c:pt idx="464">
                  <c:v>35004</c:v>
                </c:pt>
                <c:pt idx="465">
                  <c:v>35034</c:v>
                </c:pt>
                <c:pt idx="466">
                  <c:v>35065</c:v>
                </c:pt>
                <c:pt idx="467">
                  <c:v>35096</c:v>
                </c:pt>
                <c:pt idx="468">
                  <c:v>35125</c:v>
                </c:pt>
                <c:pt idx="469">
                  <c:v>35156</c:v>
                </c:pt>
                <c:pt idx="470">
                  <c:v>35186</c:v>
                </c:pt>
                <c:pt idx="471">
                  <c:v>35217</c:v>
                </c:pt>
                <c:pt idx="472">
                  <c:v>35247</c:v>
                </c:pt>
                <c:pt idx="473">
                  <c:v>35278</c:v>
                </c:pt>
                <c:pt idx="474">
                  <c:v>35309</c:v>
                </c:pt>
                <c:pt idx="475">
                  <c:v>35339</c:v>
                </c:pt>
                <c:pt idx="476">
                  <c:v>35370</c:v>
                </c:pt>
                <c:pt idx="477">
                  <c:v>35400</c:v>
                </c:pt>
                <c:pt idx="478">
                  <c:v>35431</c:v>
                </c:pt>
                <c:pt idx="479">
                  <c:v>35462</c:v>
                </c:pt>
                <c:pt idx="480">
                  <c:v>35490</c:v>
                </c:pt>
                <c:pt idx="481">
                  <c:v>35521</c:v>
                </c:pt>
                <c:pt idx="482">
                  <c:v>35551</c:v>
                </c:pt>
                <c:pt idx="483">
                  <c:v>35582</c:v>
                </c:pt>
                <c:pt idx="484">
                  <c:v>35612</c:v>
                </c:pt>
                <c:pt idx="485">
                  <c:v>35643</c:v>
                </c:pt>
                <c:pt idx="486">
                  <c:v>35674</c:v>
                </c:pt>
                <c:pt idx="487">
                  <c:v>35704</c:v>
                </c:pt>
                <c:pt idx="488">
                  <c:v>35735</c:v>
                </c:pt>
                <c:pt idx="489">
                  <c:v>35765</c:v>
                </c:pt>
                <c:pt idx="490">
                  <c:v>35796</c:v>
                </c:pt>
                <c:pt idx="491">
                  <c:v>35827</c:v>
                </c:pt>
                <c:pt idx="492">
                  <c:v>35855</c:v>
                </c:pt>
                <c:pt idx="493">
                  <c:v>35886</c:v>
                </c:pt>
                <c:pt idx="494">
                  <c:v>35916</c:v>
                </c:pt>
                <c:pt idx="495">
                  <c:v>35947</c:v>
                </c:pt>
                <c:pt idx="496">
                  <c:v>35977</c:v>
                </c:pt>
                <c:pt idx="497">
                  <c:v>36008</c:v>
                </c:pt>
                <c:pt idx="498">
                  <c:v>36039</c:v>
                </c:pt>
                <c:pt idx="499">
                  <c:v>36069</c:v>
                </c:pt>
                <c:pt idx="500">
                  <c:v>36100</c:v>
                </c:pt>
                <c:pt idx="501">
                  <c:v>36130</c:v>
                </c:pt>
                <c:pt idx="502">
                  <c:v>36161</c:v>
                </c:pt>
                <c:pt idx="503">
                  <c:v>36192</c:v>
                </c:pt>
                <c:pt idx="504">
                  <c:v>36220</c:v>
                </c:pt>
                <c:pt idx="505">
                  <c:v>36251</c:v>
                </c:pt>
                <c:pt idx="506">
                  <c:v>36281</c:v>
                </c:pt>
                <c:pt idx="507">
                  <c:v>36312</c:v>
                </c:pt>
                <c:pt idx="508">
                  <c:v>36342</c:v>
                </c:pt>
                <c:pt idx="509">
                  <c:v>36373</c:v>
                </c:pt>
                <c:pt idx="510">
                  <c:v>36404</c:v>
                </c:pt>
                <c:pt idx="511">
                  <c:v>36434</c:v>
                </c:pt>
                <c:pt idx="512">
                  <c:v>36465</c:v>
                </c:pt>
                <c:pt idx="513">
                  <c:v>36495</c:v>
                </c:pt>
                <c:pt idx="514">
                  <c:v>36526</c:v>
                </c:pt>
                <c:pt idx="515">
                  <c:v>36557</c:v>
                </c:pt>
                <c:pt idx="516">
                  <c:v>36586</c:v>
                </c:pt>
                <c:pt idx="517">
                  <c:v>36617</c:v>
                </c:pt>
                <c:pt idx="518">
                  <c:v>36647</c:v>
                </c:pt>
                <c:pt idx="519">
                  <c:v>36678</c:v>
                </c:pt>
                <c:pt idx="520">
                  <c:v>36708</c:v>
                </c:pt>
                <c:pt idx="521">
                  <c:v>36739</c:v>
                </c:pt>
                <c:pt idx="522">
                  <c:v>36770</c:v>
                </c:pt>
                <c:pt idx="523">
                  <c:v>36800</c:v>
                </c:pt>
                <c:pt idx="524">
                  <c:v>36831</c:v>
                </c:pt>
                <c:pt idx="525">
                  <c:v>36861</c:v>
                </c:pt>
                <c:pt idx="526">
                  <c:v>36892</c:v>
                </c:pt>
                <c:pt idx="527">
                  <c:v>36923</c:v>
                </c:pt>
                <c:pt idx="528">
                  <c:v>36951</c:v>
                </c:pt>
                <c:pt idx="529">
                  <c:v>36982</c:v>
                </c:pt>
                <c:pt idx="530">
                  <c:v>37012</c:v>
                </c:pt>
                <c:pt idx="531">
                  <c:v>37043</c:v>
                </c:pt>
                <c:pt idx="532">
                  <c:v>37073</c:v>
                </c:pt>
                <c:pt idx="533">
                  <c:v>37104</c:v>
                </c:pt>
                <c:pt idx="534">
                  <c:v>37135</c:v>
                </c:pt>
                <c:pt idx="535">
                  <c:v>37165</c:v>
                </c:pt>
                <c:pt idx="536">
                  <c:v>37196</c:v>
                </c:pt>
                <c:pt idx="537">
                  <c:v>37226</c:v>
                </c:pt>
                <c:pt idx="538">
                  <c:v>37257</c:v>
                </c:pt>
                <c:pt idx="539">
                  <c:v>37288</c:v>
                </c:pt>
                <c:pt idx="540">
                  <c:v>37316</c:v>
                </c:pt>
                <c:pt idx="541">
                  <c:v>37347</c:v>
                </c:pt>
                <c:pt idx="542">
                  <c:v>37377</c:v>
                </c:pt>
                <c:pt idx="543">
                  <c:v>37408</c:v>
                </c:pt>
                <c:pt idx="544">
                  <c:v>37438</c:v>
                </c:pt>
                <c:pt idx="545">
                  <c:v>37469</c:v>
                </c:pt>
                <c:pt idx="546">
                  <c:v>37500</c:v>
                </c:pt>
                <c:pt idx="547">
                  <c:v>37530</c:v>
                </c:pt>
                <c:pt idx="548">
                  <c:v>37561</c:v>
                </c:pt>
                <c:pt idx="549">
                  <c:v>37591</c:v>
                </c:pt>
                <c:pt idx="550">
                  <c:v>37622</c:v>
                </c:pt>
                <c:pt idx="551">
                  <c:v>37653</c:v>
                </c:pt>
                <c:pt idx="552">
                  <c:v>37681</c:v>
                </c:pt>
                <c:pt idx="553">
                  <c:v>37712</c:v>
                </c:pt>
                <c:pt idx="554">
                  <c:v>37742</c:v>
                </c:pt>
                <c:pt idx="555">
                  <c:v>37773</c:v>
                </c:pt>
                <c:pt idx="556">
                  <c:v>37803</c:v>
                </c:pt>
                <c:pt idx="557">
                  <c:v>37834</c:v>
                </c:pt>
                <c:pt idx="558">
                  <c:v>37865</c:v>
                </c:pt>
                <c:pt idx="559">
                  <c:v>37895</c:v>
                </c:pt>
                <c:pt idx="560">
                  <c:v>37926</c:v>
                </c:pt>
                <c:pt idx="561">
                  <c:v>37956</c:v>
                </c:pt>
                <c:pt idx="562">
                  <c:v>37987</c:v>
                </c:pt>
                <c:pt idx="563">
                  <c:v>38018</c:v>
                </c:pt>
                <c:pt idx="564">
                  <c:v>38047</c:v>
                </c:pt>
                <c:pt idx="565">
                  <c:v>38078</c:v>
                </c:pt>
                <c:pt idx="566">
                  <c:v>38108</c:v>
                </c:pt>
                <c:pt idx="567">
                  <c:v>38139</c:v>
                </c:pt>
                <c:pt idx="568">
                  <c:v>38169</c:v>
                </c:pt>
                <c:pt idx="569">
                  <c:v>38200</c:v>
                </c:pt>
                <c:pt idx="570">
                  <c:v>38231</c:v>
                </c:pt>
                <c:pt idx="571">
                  <c:v>38261</c:v>
                </c:pt>
                <c:pt idx="572">
                  <c:v>38292</c:v>
                </c:pt>
                <c:pt idx="573">
                  <c:v>38322</c:v>
                </c:pt>
                <c:pt idx="574">
                  <c:v>38353</c:v>
                </c:pt>
                <c:pt idx="575">
                  <c:v>38384</c:v>
                </c:pt>
                <c:pt idx="576">
                  <c:v>38412</c:v>
                </c:pt>
                <c:pt idx="577">
                  <c:v>38443</c:v>
                </c:pt>
                <c:pt idx="578">
                  <c:v>38473</c:v>
                </c:pt>
                <c:pt idx="579">
                  <c:v>38504</c:v>
                </c:pt>
                <c:pt idx="580">
                  <c:v>38534</c:v>
                </c:pt>
                <c:pt idx="581">
                  <c:v>38565</c:v>
                </c:pt>
                <c:pt idx="582">
                  <c:v>38596</c:v>
                </c:pt>
                <c:pt idx="583">
                  <c:v>38626</c:v>
                </c:pt>
                <c:pt idx="584">
                  <c:v>38657</c:v>
                </c:pt>
                <c:pt idx="585">
                  <c:v>38687</c:v>
                </c:pt>
                <c:pt idx="586">
                  <c:v>38718</c:v>
                </c:pt>
                <c:pt idx="587">
                  <c:v>38749</c:v>
                </c:pt>
                <c:pt idx="588">
                  <c:v>38777</c:v>
                </c:pt>
                <c:pt idx="589">
                  <c:v>38808</c:v>
                </c:pt>
                <c:pt idx="590">
                  <c:v>38838</c:v>
                </c:pt>
                <c:pt idx="591">
                  <c:v>38869</c:v>
                </c:pt>
                <c:pt idx="592">
                  <c:v>38899</c:v>
                </c:pt>
                <c:pt idx="593">
                  <c:v>38930</c:v>
                </c:pt>
                <c:pt idx="594">
                  <c:v>38961</c:v>
                </c:pt>
                <c:pt idx="595">
                  <c:v>38991</c:v>
                </c:pt>
                <c:pt idx="596">
                  <c:v>39022</c:v>
                </c:pt>
                <c:pt idx="597">
                  <c:v>39052</c:v>
                </c:pt>
                <c:pt idx="598">
                  <c:v>39083</c:v>
                </c:pt>
                <c:pt idx="599">
                  <c:v>39114</c:v>
                </c:pt>
                <c:pt idx="600">
                  <c:v>39142</c:v>
                </c:pt>
                <c:pt idx="601">
                  <c:v>39173</c:v>
                </c:pt>
                <c:pt idx="602">
                  <c:v>39203</c:v>
                </c:pt>
                <c:pt idx="603">
                  <c:v>39234</c:v>
                </c:pt>
                <c:pt idx="604">
                  <c:v>39264</c:v>
                </c:pt>
                <c:pt idx="605">
                  <c:v>39295</c:v>
                </c:pt>
                <c:pt idx="606">
                  <c:v>39326</c:v>
                </c:pt>
                <c:pt idx="607">
                  <c:v>39356</c:v>
                </c:pt>
                <c:pt idx="608">
                  <c:v>39387</c:v>
                </c:pt>
                <c:pt idx="609">
                  <c:v>39417</c:v>
                </c:pt>
                <c:pt idx="610">
                  <c:v>39448</c:v>
                </c:pt>
                <c:pt idx="611">
                  <c:v>39479</c:v>
                </c:pt>
                <c:pt idx="612">
                  <c:v>39508</c:v>
                </c:pt>
                <c:pt idx="613">
                  <c:v>39539</c:v>
                </c:pt>
                <c:pt idx="614">
                  <c:v>39569</c:v>
                </c:pt>
                <c:pt idx="615">
                  <c:v>39600</c:v>
                </c:pt>
                <c:pt idx="616">
                  <c:v>39630</c:v>
                </c:pt>
                <c:pt idx="617">
                  <c:v>39661</c:v>
                </c:pt>
                <c:pt idx="618">
                  <c:v>39692</c:v>
                </c:pt>
                <c:pt idx="619">
                  <c:v>39722</c:v>
                </c:pt>
                <c:pt idx="620">
                  <c:v>39753</c:v>
                </c:pt>
                <c:pt idx="621">
                  <c:v>39783</c:v>
                </c:pt>
                <c:pt idx="622">
                  <c:v>39814</c:v>
                </c:pt>
                <c:pt idx="623">
                  <c:v>39845</c:v>
                </c:pt>
                <c:pt idx="624">
                  <c:v>39873</c:v>
                </c:pt>
                <c:pt idx="625">
                  <c:v>39904</c:v>
                </c:pt>
                <c:pt idx="626">
                  <c:v>39934</c:v>
                </c:pt>
                <c:pt idx="627">
                  <c:v>39965</c:v>
                </c:pt>
                <c:pt idx="628">
                  <c:v>39995</c:v>
                </c:pt>
                <c:pt idx="629">
                  <c:v>40026</c:v>
                </c:pt>
                <c:pt idx="630">
                  <c:v>40057</c:v>
                </c:pt>
                <c:pt idx="631">
                  <c:v>40087</c:v>
                </c:pt>
                <c:pt idx="632">
                  <c:v>40118</c:v>
                </c:pt>
                <c:pt idx="633">
                  <c:v>40148</c:v>
                </c:pt>
                <c:pt idx="634">
                  <c:v>40179</c:v>
                </c:pt>
                <c:pt idx="635">
                  <c:v>40210</c:v>
                </c:pt>
                <c:pt idx="636">
                  <c:v>40238</c:v>
                </c:pt>
                <c:pt idx="637">
                  <c:v>40269</c:v>
                </c:pt>
                <c:pt idx="638">
                  <c:v>40299</c:v>
                </c:pt>
                <c:pt idx="639">
                  <c:v>40330</c:v>
                </c:pt>
                <c:pt idx="640">
                  <c:v>40360</c:v>
                </c:pt>
                <c:pt idx="641">
                  <c:v>40391</c:v>
                </c:pt>
                <c:pt idx="642">
                  <c:v>40422</c:v>
                </c:pt>
                <c:pt idx="643">
                  <c:v>40452</c:v>
                </c:pt>
                <c:pt idx="644">
                  <c:v>40483</c:v>
                </c:pt>
                <c:pt idx="645">
                  <c:v>40513</c:v>
                </c:pt>
                <c:pt idx="646">
                  <c:v>40544</c:v>
                </c:pt>
                <c:pt idx="647">
                  <c:v>40575</c:v>
                </c:pt>
                <c:pt idx="648">
                  <c:v>40603</c:v>
                </c:pt>
                <c:pt idx="649">
                  <c:v>40634</c:v>
                </c:pt>
                <c:pt idx="650">
                  <c:v>40664</c:v>
                </c:pt>
                <c:pt idx="651">
                  <c:v>40695</c:v>
                </c:pt>
                <c:pt idx="652">
                  <c:v>40725</c:v>
                </c:pt>
                <c:pt idx="653">
                  <c:v>40756</c:v>
                </c:pt>
                <c:pt idx="654">
                  <c:v>40787</c:v>
                </c:pt>
                <c:pt idx="655">
                  <c:v>40817</c:v>
                </c:pt>
                <c:pt idx="656">
                  <c:v>40848</c:v>
                </c:pt>
                <c:pt idx="657">
                  <c:v>40878</c:v>
                </c:pt>
                <c:pt idx="658">
                  <c:v>40909</c:v>
                </c:pt>
                <c:pt idx="659">
                  <c:v>40940</c:v>
                </c:pt>
                <c:pt idx="660">
                  <c:v>40969</c:v>
                </c:pt>
                <c:pt idx="661">
                  <c:v>41000</c:v>
                </c:pt>
                <c:pt idx="662">
                  <c:v>41030</c:v>
                </c:pt>
                <c:pt idx="663">
                  <c:v>41061</c:v>
                </c:pt>
                <c:pt idx="664">
                  <c:v>41091</c:v>
                </c:pt>
                <c:pt idx="665">
                  <c:v>41122</c:v>
                </c:pt>
                <c:pt idx="666">
                  <c:v>41153</c:v>
                </c:pt>
                <c:pt idx="667">
                  <c:v>41183</c:v>
                </c:pt>
                <c:pt idx="668">
                  <c:v>41214</c:v>
                </c:pt>
                <c:pt idx="669">
                  <c:v>41244</c:v>
                </c:pt>
                <c:pt idx="670">
                  <c:v>41275</c:v>
                </c:pt>
                <c:pt idx="671">
                  <c:v>41306</c:v>
                </c:pt>
                <c:pt idx="672">
                  <c:v>41334</c:v>
                </c:pt>
                <c:pt idx="673">
                  <c:v>41365</c:v>
                </c:pt>
                <c:pt idx="674">
                  <c:v>41395</c:v>
                </c:pt>
                <c:pt idx="675">
                  <c:v>41426</c:v>
                </c:pt>
                <c:pt idx="676">
                  <c:v>41456</c:v>
                </c:pt>
                <c:pt idx="677">
                  <c:v>41487</c:v>
                </c:pt>
                <c:pt idx="678">
                  <c:v>41518</c:v>
                </c:pt>
                <c:pt idx="679">
                  <c:v>41548</c:v>
                </c:pt>
                <c:pt idx="680">
                  <c:v>41579</c:v>
                </c:pt>
                <c:pt idx="681">
                  <c:v>41609</c:v>
                </c:pt>
                <c:pt idx="682">
                  <c:v>41640</c:v>
                </c:pt>
                <c:pt idx="683">
                  <c:v>41671</c:v>
                </c:pt>
                <c:pt idx="684">
                  <c:v>41699</c:v>
                </c:pt>
                <c:pt idx="685">
                  <c:v>41730</c:v>
                </c:pt>
                <c:pt idx="686">
                  <c:v>41760</c:v>
                </c:pt>
                <c:pt idx="687">
                  <c:v>41791</c:v>
                </c:pt>
                <c:pt idx="688">
                  <c:v>41821</c:v>
                </c:pt>
                <c:pt idx="689">
                  <c:v>41852</c:v>
                </c:pt>
                <c:pt idx="690">
                  <c:v>41883</c:v>
                </c:pt>
                <c:pt idx="691">
                  <c:v>41913</c:v>
                </c:pt>
                <c:pt idx="692">
                  <c:v>41944</c:v>
                </c:pt>
                <c:pt idx="693">
                  <c:v>41974</c:v>
                </c:pt>
                <c:pt idx="694">
                  <c:v>42005</c:v>
                </c:pt>
                <c:pt idx="695">
                  <c:v>42036</c:v>
                </c:pt>
                <c:pt idx="696">
                  <c:v>42064</c:v>
                </c:pt>
                <c:pt idx="697">
                  <c:v>42095</c:v>
                </c:pt>
                <c:pt idx="698">
                  <c:v>42125</c:v>
                </c:pt>
                <c:pt idx="699">
                  <c:v>42156</c:v>
                </c:pt>
                <c:pt idx="700">
                  <c:v>42186</c:v>
                </c:pt>
                <c:pt idx="701">
                  <c:v>42217</c:v>
                </c:pt>
                <c:pt idx="702">
                  <c:v>42248</c:v>
                </c:pt>
                <c:pt idx="703">
                  <c:v>42278</c:v>
                </c:pt>
                <c:pt idx="704">
                  <c:v>42309</c:v>
                </c:pt>
                <c:pt idx="705">
                  <c:v>42339</c:v>
                </c:pt>
                <c:pt idx="706">
                  <c:v>42370</c:v>
                </c:pt>
                <c:pt idx="707">
                  <c:v>42401</c:v>
                </c:pt>
                <c:pt idx="708">
                  <c:v>42430</c:v>
                </c:pt>
                <c:pt idx="709">
                  <c:v>42461</c:v>
                </c:pt>
                <c:pt idx="710">
                  <c:v>42491</c:v>
                </c:pt>
                <c:pt idx="711">
                  <c:v>42522</c:v>
                </c:pt>
                <c:pt idx="712">
                  <c:v>42552</c:v>
                </c:pt>
                <c:pt idx="713">
                  <c:v>42583</c:v>
                </c:pt>
                <c:pt idx="714">
                  <c:v>42614</c:v>
                </c:pt>
                <c:pt idx="715">
                  <c:v>42644</c:v>
                </c:pt>
                <c:pt idx="716">
                  <c:v>42675</c:v>
                </c:pt>
                <c:pt idx="717">
                  <c:v>42705</c:v>
                </c:pt>
                <c:pt idx="718">
                  <c:v>42736</c:v>
                </c:pt>
                <c:pt idx="719">
                  <c:v>42767</c:v>
                </c:pt>
                <c:pt idx="720">
                  <c:v>42795</c:v>
                </c:pt>
                <c:pt idx="721">
                  <c:v>42826</c:v>
                </c:pt>
                <c:pt idx="722">
                  <c:v>42856</c:v>
                </c:pt>
                <c:pt idx="723">
                  <c:v>42887</c:v>
                </c:pt>
                <c:pt idx="724">
                  <c:v>42917</c:v>
                </c:pt>
                <c:pt idx="725">
                  <c:v>42948</c:v>
                </c:pt>
                <c:pt idx="726">
                  <c:v>42979</c:v>
                </c:pt>
                <c:pt idx="727">
                  <c:v>43009</c:v>
                </c:pt>
                <c:pt idx="728">
                  <c:v>43040</c:v>
                </c:pt>
                <c:pt idx="729">
                  <c:v>43070</c:v>
                </c:pt>
                <c:pt idx="730">
                  <c:v>43101</c:v>
                </c:pt>
                <c:pt idx="731">
                  <c:v>43132</c:v>
                </c:pt>
                <c:pt idx="732">
                  <c:v>43160</c:v>
                </c:pt>
                <c:pt idx="733">
                  <c:v>43191</c:v>
                </c:pt>
                <c:pt idx="734">
                  <c:v>43221</c:v>
                </c:pt>
                <c:pt idx="735">
                  <c:v>43252</c:v>
                </c:pt>
                <c:pt idx="736">
                  <c:v>43282</c:v>
                </c:pt>
                <c:pt idx="737">
                  <c:v>43313</c:v>
                </c:pt>
                <c:pt idx="738">
                  <c:v>43344</c:v>
                </c:pt>
                <c:pt idx="739">
                  <c:v>43374</c:v>
                </c:pt>
                <c:pt idx="740">
                  <c:v>43405</c:v>
                </c:pt>
                <c:pt idx="741">
                  <c:v>43435</c:v>
                </c:pt>
                <c:pt idx="742">
                  <c:v>43466</c:v>
                </c:pt>
                <c:pt idx="743">
                  <c:v>43497</c:v>
                </c:pt>
                <c:pt idx="744">
                  <c:v>43525</c:v>
                </c:pt>
                <c:pt idx="745">
                  <c:v>43556</c:v>
                </c:pt>
                <c:pt idx="746">
                  <c:v>43586</c:v>
                </c:pt>
                <c:pt idx="747">
                  <c:v>43617</c:v>
                </c:pt>
                <c:pt idx="748">
                  <c:v>43647</c:v>
                </c:pt>
                <c:pt idx="749">
                  <c:v>43678</c:v>
                </c:pt>
                <c:pt idx="750">
                  <c:v>43709</c:v>
                </c:pt>
                <c:pt idx="751">
                  <c:v>43739</c:v>
                </c:pt>
                <c:pt idx="752">
                  <c:v>43770</c:v>
                </c:pt>
                <c:pt idx="753">
                  <c:v>43800</c:v>
                </c:pt>
                <c:pt idx="754">
                  <c:v>43831</c:v>
                </c:pt>
                <c:pt idx="755">
                  <c:v>43862</c:v>
                </c:pt>
                <c:pt idx="756">
                  <c:v>43891</c:v>
                </c:pt>
                <c:pt idx="757">
                  <c:v>43922</c:v>
                </c:pt>
                <c:pt idx="758">
                  <c:v>43952</c:v>
                </c:pt>
                <c:pt idx="759">
                  <c:v>43983</c:v>
                </c:pt>
                <c:pt idx="760">
                  <c:v>44013</c:v>
                </c:pt>
                <c:pt idx="761">
                  <c:v>44044</c:v>
                </c:pt>
                <c:pt idx="762">
                  <c:v>44075</c:v>
                </c:pt>
                <c:pt idx="763">
                  <c:v>44105</c:v>
                </c:pt>
                <c:pt idx="764">
                  <c:v>44136</c:v>
                </c:pt>
                <c:pt idx="765">
                  <c:v>44166</c:v>
                </c:pt>
                <c:pt idx="766">
                  <c:v>44197</c:v>
                </c:pt>
                <c:pt idx="767">
                  <c:v>44228</c:v>
                </c:pt>
                <c:pt idx="768">
                  <c:v>44256</c:v>
                </c:pt>
                <c:pt idx="769">
                  <c:v>44287</c:v>
                </c:pt>
              </c:numCache>
            </c:numRef>
          </c:cat>
          <c:val>
            <c:numRef>
              <c:f>Sheet1!$C$2:$C$771</c:f>
              <c:numCache>
                <c:formatCode>0.00</c:formatCode>
                <c:ptCount val="770"/>
                <c:pt idx="0">
                  <c:v>3.41</c:v>
                </c:pt>
                <c:pt idx="1">
                  <c:v>3.48</c:v>
                </c:pt>
                <c:pt idx="2">
                  <c:v>3.6</c:v>
                </c:pt>
                <c:pt idx="3">
                  <c:v>3.8</c:v>
                </c:pt>
                <c:pt idx="4">
                  <c:v>3.93</c:v>
                </c:pt>
                <c:pt idx="5">
                  <c:v>3.93</c:v>
                </c:pt>
                <c:pt idx="6">
                  <c:v>3.92</c:v>
                </c:pt>
                <c:pt idx="7">
                  <c:v>3.97</c:v>
                </c:pt>
                <c:pt idx="8">
                  <c:v>3.72</c:v>
                </c:pt>
                <c:pt idx="9">
                  <c:v>3.21</c:v>
                </c:pt>
                <c:pt idx="10">
                  <c:v>3.09</c:v>
                </c:pt>
                <c:pt idx="11">
                  <c:v>3.05</c:v>
                </c:pt>
                <c:pt idx="12">
                  <c:v>2.98</c:v>
                </c:pt>
                <c:pt idx="13">
                  <c:v>2.88</c:v>
                </c:pt>
                <c:pt idx="14">
                  <c:v>2.92</c:v>
                </c:pt>
                <c:pt idx="15">
                  <c:v>2.97</c:v>
                </c:pt>
                <c:pt idx="16">
                  <c:v>3.2</c:v>
                </c:pt>
                <c:pt idx="17">
                  <c:v>3.54</c:v>
                </c:pt>
                <c:pt idx="18">
                  <c:v>3.76</c:v>
                </c:pt>
                <c:pt idx="19">
                  <c:v>3.8</c:v>
                </c:pt>
                <c:pt idx="20">
                  <c:v>3.74</c:v>
                </c:pt>
                <c:pt idx="21">
                  <c:v>3.86</c:v>
                </c:pt>
                <c:pt idx="22">
                  <c:v>4.0199999999999996</c:v>
                </c:pt>
                <c:pt idx="23">
                  <c:v>3.96</c:v>
                </c:pt>
                <c:pt idx="24">
                  <c:v>3.99</c:v>
                </c:pt>
                <c:pt idx="25">
                  <c:v>4.12</c:v>
                </c:pt>
                <c:pt idx="26">
                  <c:v>4.3099999999999996</c:v>
                </c:pt>
                <c:pt idx="27">
                  <c:v>4.34</c:v>
                </c:pt>
                <c:pt idx="28">
                  <c:v>4.4000000000000004</c:v>
                </c:pt>
                <c:pt idx="29">
                  <c:v>4.43</c:v>
                </c:pt>
                <c:pt idx="30">
                  <c:v>4.68</c:v>
                </c:pt>
                <c:pt idx="31">
                  <c:v>4.53</c:v>
                </c:pt>
                <c:pt idx="32">
                  <c:v>4.53</c:v>
                </c:pt>
                <c:pt idx="33">
                  <c:v>4.6900000000000004</c:v>
                </c:pt>
                <c:pt idx="34">
                  <c:v>4.72</c:v>
                </c:pt>
                <c:pt idx="35">
                  <c:v>4.49</c:v>
                </c:pt>
                <c:pt idx="36">
                  <c:v>4.25</c:v>
                </c:pt>
                <c:pt idx="37">
                  <c:v>4.28</c:v>
                </c:pt>
                <c:pt idx="38">
                  <c:v>4.3499999999999996</c:v>
                </c:pt>
                <c:pt idx="39">
                  <c:v>4.1500000000000004</c:v>
                </c:pt>
                <c:pt idx="40">
                  <c:v>3.9</c:v>
                </c:pt>
                <c:pt idx="41">
                  <c:v>3.8</c:v>
                </c:pt>
                <c:pt idx="42">
                  <c:v>3.8</c:v>
                </c:pt>
                <c:pt idx="43">
                  <c:v>3.89</c:v>
                </c:pt>
                <c:pt idx="44">
                  <c:v>3.93</c:v>
                </c:pt>
                <c:pt idx="45">
                  <c:v>3.84</c:v>
                </c:pt>
                <c:pt idx="46">
                  <c:v>3.84</c:v>
                </c:pt>
                <c:pt idx="47">
                  <c:v>3.78</c:v>
                </c:pt>
                <c:pt idx="48">
                  <c:v>3.74</c:v>
                </c:pt>
                <c:pt idx="49">
                  <c:v>3.78</c:v>
                </c:pt>
                <c:pt idx="50">
                  <c:v>3.71</c:v>
                </c:pt>
                <c:pt idx="51">
                  <c:v>3.88</c:v>
                </c:pt>
                <c:pt idx="52">
                  <c:v>3.92</c:v>
                </c:pt>
                <c:pt idx="53">
                  <c:v>4.04</c:v>
                </c:pt>
                <c:pt idx="54">
                  <c:v>3.98</c:v>
                </c:pt>
                <c:pt idx="55">
                  <c:v>3.92</c:v>
                </c:pt>
                <c:pt idx="56">
                  <c:v>3.94</c:v>
                </c:pt>
                <c:pt idx="57">
                  <c:v>4.0599999999999996</c:v>
                </c:pt>
                <c:pt idx="58">
                  <c:v>4.08</c:v>
                </c:pt>
                <c:pt idx="59">
                  <c:v>4.04</c:v>
                </c:pt>
                <c:pt idx="60">
                  <c:v>3.93</c:v>
                </c:pt>
                <c:pt idx="61">
                  <c:v>3.84</c:v>
                </c:pt>
                <c:pt idx="62">
                  <c:v>3.87</c:v>
                </c:pt>
                <c:pt idx="63">
                  <c:v>3.91</c:v>
                </c:pt>
                <c:pt idx="64">
                  <c:v>4.01</c:v>
                </c:pt>
                <c:pt idx="65">
                  <c:v>3.98</c:v>
                </c:pt>
                <c:pt idx="66">
                  <c:v>3.98</c:v>
                </c:pt>
                <c:pt idx="67">
                  <c:v>3.93</c:v>
                </c:pt>
                <c:pt idx="68">
                  <c:v>3.92</c:v>
                </c:pt>
                <c:pt idx="69">
                  <c:v>3.86</c:v>
                </c:pt>
                <c:pt idx="70">
                  <c:v>3.83</c:v>
                </c:pt>
                <c:pt idx="71">
                  <c:v>3.92</c:v>
                </c:pt>
                <c:pt idx="72">
                  <c:v>3.93</c:v>
                </c:pt>
                <c:pt idx="73">
                  <c:v>3.97</c:v>
                </c:pt>
                <c:pt idx="74">
                  <c:v>3.93</c:v>
                </c:pt>
                <c:pt idx="75">
                  <c:v>3.99</c:v>
                </c:pt>
                <c:pt idx="76">
                  <c:v>4.0199999999999996</c:v>
                </c:pt>
                <c:pt idx="77">
                  <c:v>4</c:v>
                </c:pt>
                <c:pt idx="78">
                  <c:v>4.08</c:v>
                </c:pt>
                <c:pt idx="79">
                  <c:v>4.1100000000000003</c:v>
                </c:pt>
                <c:pt idx="80">
                  <c:v>4.12</c:v>
                </c:pt>
                <c:pt idx="81">
                  <c:v>4.13</c:v>
                </c:pt>
                <c:pt idx="82">
                  <c:v>4.17</c:v>
                </c:pt>
                <c:pt idx="83">
                  <c:v>4.1500000000000004</c:v>
                </c:pt>
                <c:pt idx="84">
                  <c:v>4.22</c:v>
                </c:pt>
                <c:pt idx="85">
                  <c:v>4.2300000000000004</c:v>
                </c:pt>
                <c:pt idx="86">
                  <c:v>4.2</c:v>
                </c:pt>
                <c:pt idx="87">
                  <c:v>4.17</c:v>
                </c:pt>
                <c:pt idx="88">
                  <c:v>4.1900000000000004</c:v>
                </c:pt>
                <c:pt idx="89">
                  <c:v>4.1900000000000004</c:v>
                </c:pt>
                <c:pt idx="90">
                  <c:v>4.2</c:v>
                </c:pt>
                <c:pt idx="91">
                  <c:v>4.1900000000000004</c:v>
                </c:pt>
                <c:pt idx="92">
                  <c:v>4.1500000000000004</c:v>
                </c:pt>
                <c:pt idx="93">
                  <c:v>4.18</c:v>
                </c:pt>
                <c:pt idx="94">
                  <c:v>4.1900000000000004</c:v>
                </c:pt>
                <c:pt idx="95">
                  <c:v>4.21</c:v>
                </c:pt>
                <c:pt idx="96">
                  <c:v>4.21</c:v>
                </c:pt>
                <c:pt idx="97">
                  <c:v>4.2</c:v>
                </c:pt>
                <c:pt idx="98">
                  <c:v>4.21</c:v>
                </c:pt>
                <c:pt idx="99">
                  <c:v>4.21</c:v>
                </c:pt>
                <c:pt idx="100">
                  <c:v>4.2</c:v>
                </c:pt>
                <c:pt idx="101">
                  <c:v>4.25</c:v>
                </c:pt>
                <c:pt idx="102">
                  <c:v>4.29</c:v>
                </c:pt>
                <c:pt idx="103">
                  <c:v>4.3499999999999996</c:v>
                </c:pt>
                <c:pt idx="104">
                  <c:v>4.45</c:v>
                </c:pt>
                <c:pt idx="105">
                  <c:v>4.62</c:v>
                </c:pt>
                <c:pt idx="106">
                  <c:v>4.6100000000000003</c:v>
                </c:pt>
                <c:pt idx="107">
                  <c:v>4.83</c:v>
                </c:pt>
                <c:pt idx="108">
                  <c:v>4.87</c:v>
                </c:pt>
                <c:pt idx="109">
                  <c:v>4.75</c:v>
                </c:pt>
                <c:pt idx="110">
                  <c:v>4.78</c:v>
                </c:pt>
                <c:pt idx="111">
                  <c:v>4.8099999999999996</c:v>
                </c:pt>
                <c:pt idx="112">
                  <c:v>5.0199999999999996</c:v>
                </c:pt>
                <c:pt idx="113">
                  <c:v>5.22</c:v>
                </c:pt>
                <c:pt idx="114">
                  <c:v>5.18</c:v>
                </c:pt>
                <c:pt idx="115">
                  <c:v>5.01</c:v>
                </c:pt>
                <c:pt idx="116">
                  <c:v>5.16</c:v>
                </c:pt>
                <c:pt idx="117">
                  <c:v>4.84</c:v>
                </c:pt>
                <c:pt idx="118">
                  <c:v>4.58</c:v>
                </c:pt>
                <c:pt idx="119">
                  <c:v>4.63</c:v>
                </c:pt>
                <c:pt idx="120">
                  <c:v>4.54</c:v>
                </c:pt>
                <c:pt idx="121">
                  <c:v>4.59</c:v>
                </c:pt>
                <c:pt idx="122">
                  <c:v>4.8499999999999996</c:v>
                </c:pt>
                <c:pt idx="123">
                  <c:v>5.0199999999999996</c:v>
                </c:pt>
                <c:pt idx="124">
                  <c:v>5.16</c:v>
                </c:pt>
                <c:pt idx="125">
                  <c:v>5.28</c:v>
                </c:pt>
                <c:pt idx="126">
                  <c:v>5.3</c:v>
                </c:pt>
                <c:pt idx="127">
                  <c:v>5.48</c:v>
                </c:pt>
                <c:pt idx="128">
                  <c:v>5.75</c:v>
                </c:pt>
                <c:pt idx="129">
                  <c:v>5.7</c:v>
                </c:pt>
                <c:pt idx="130">
                  <c:v>5.53</c:v>
                </c:pt>
                <c:pt idx="131">
                  <c:v>5.56</c:v>
                </c:pt>
                <c:pt idx="132">
                  <c:v>5.74</c:v>
                </c:pt>
                <c:pt idx="133">
                  <c:v>5.64</c:v>
                </c:pt>
                <c:pt idx="134">
                  <c:v>5.87</c:v>
                </c:pt>
                <c:pt idx="135">
                  <c:v>5.72</c:v>
                </c:pt>
                <c:pt idx="136">
                  <c:v>5.5</c:v>
                </c:pt>
                <c:pt idx="137">
                  <c:v>5.42</c:v>
                </c:pt>
                <c:pt idx="138">
                  <c:v>5.46</c:v>
                </c:pt>
                <c:pt idx="139">
                  <c:v>5.58</c:v>
                </c:pt>
                <c:pt idx="140">
                  <c:v>5.7</c:v>
                </c:pt>
                <c:pt idx="141">
                  <c:v>6.03</c:v>
                </c:pt>
                <c:pt idx="142">
                  <c:v>6.04</c:v>
                </c:pt>
                <c:pt idx="143">
                  <c:v>6.19</c:v>
                </c:pt>
                <c:pt idx="144">
                  <c:v>6.3</c:v>
                </c:pt>
                <c:pt idx="145">
                  <c:v>6.17</c:v>
                </c:pt>
                <c:pt idx="146">
                  <c:v>6.32</c:v>
                </c:pt>
                <c:pt idx="147">
                  <c:v>6.57</c:v>
                </c:pt>
                <c:pt idx="148">
                  <c:v>6.72</c:v>
                </c:pt>
                <c:pt idx="149">
                  <c:v>6.69</c:v>
                </c:pt>
                <c:pt idx="150">
                  <c:v>7.16</c:v>
                </c:pt>
                <c:pt idx="151">
                  <c:v>7.1</c:v>
                </c:pt>
                <c:pt idx="152">
                  <c:v>7.14</c:v>
                </c:pt>
                <c:pt idx="153">
                  <c:v>7.65</c:v>
                </c:pt>
                <c:pt idx="154">
                  <c:v>7.79</c:v>
                </c:pt>
                <c:pt idx="155">
                  <c:v>7.24</c:v>
                </c:pt>
                <c:pt idx="156">
                  <c:v>7.07</c:v>
                </c:pt>
                <c:pt idx="157">
                  <c:v>7.39</c:v>
                </c:pt>
                <c:pt idx="158">
                  <c:v>7.91</c:v>
                </c:pt>
                <c:pt idx="159">
                  <c:v>7.84</c:v>
                </c:pt>
                <c:pt idx="160">
                  <c:v>7.46</c:v>
                </c:pt>
                <c:pt idx="161">
                  <c:v>7.53</c:v>
                </c:pt>
                <c:pt idx="162">
                  <c:v>7.39</c:v>
                </c:pt>
                <c:pt idx="163">
                  <c:v>7.33</c:v>
                </c:pt>
                <c:pt idx="164">
                  <c:v>6.84</c:v>
                </c:pt>
                <c:pt idx="165">
                  <c:v>6.39</c:v>
                </c:pt>
                <c:pt idx="166">
                  <c:v>6.24</c:v>
                </c:pt>
                <c:pt idx="167">
                  <c:v>6.11</c:v>
                </c:pt>
                <c:pt idx="168">
                  <c:v>5.7</c:v>
                </c:pt>
                <c:pt idx="169">
                  <c:v>5.83</c:v>
                </c:pt>
                <c:pt idx="170">
                  <c:v>6.39</c:v>
                </c:pt>
                <c:pt idx="171">
                  <c:v>6.52</c:v>
                </c:pt>
                <c:pt idx="172">
                  <c:v>6.73</c:v>
                </c:pt>
                <c:pt idx="173">
                  <c:v>6.58</c:v>
                </c:pt>
                <c:pt idx="174">
                  <c:v>6.14</c:v>
                </c:pt>
                <c:pt idx="175">
                  <c:v>5.93</c:v>
                </c:pt>
                <c:pt idx="176">
                  <c:v>5.81</c:v>
                </c:pt>
                <c:pt idx="177">
                  <c:v>5.93</c:v>
                </c:pt>
                <c:pt idx="178">
                  <c:v>5.95</c:v>
                </c:pt>
                <c:pt idx="179">
                  <c:v>6.08</c:v>
                </c:pt>
                <c:pt idx="180">
                  <c:v>6.07</c:v>
                </c:pt>
                <c:pt idx="181">
                  <c:v>6.19</c:v>
                </c:pt>
                <c:pt idx="182">
                  <c:v>6.13</c:v>
                </c:pt>
                <c:pt idx="183">
                  <c:v>6.11</c:v>
                </c:pt>
                <c:pt idx="184">
                  <c:v>6.11</c:v>
                </c:pt>
                <c:pt idx="185">
                  <c:v>6.21</c:v>
                </c:pt>
                <c:pt idx="186">
                  <c:v>6.55</c:v>
                </c:pt>
                <c:pt idx="187">
                  <c:v>6.48</c:v>
                </c:pt>
                <c:pt idx="188">
                  <c:v>6.28</c:v>
                </c:pt>
                <c:pt idx="189">
                  <c:v>6.36</c:v>
                </c:pt>
                <c:pt idx="190">
                  <c:v>6.46</c:v>
                </c:pt>
                <c:pt idx="191">
                  <c:v>6.64</c:v>
                </c:pt>
                <c:pt idx="192">
                  <c:v>6.71</c:v>
                </c:pt>
                <c:pt idx="193">
                  <c:v>6.67</c:v>
                </c:pt>
                <c:pt idx="194">
                  <c:v>6.85</c:v>
                </c:pt>
                <c:pt idx="195">
                  <c:v>6.9</c:v>
                </c:pt>
                <c:pt idx="196">
                  <c:v>7.13</c:v>
                </c:pt>
                <c:pt idx="197">
                  <c:v>7.4</c:v>
                </c:pt>
                <c:pt idx="198">
                  <c:v>7.09</c:v>
                </c:pt>
                <c:pt idx="199">
                  <c:v>6.79</c:v>
                </c:pt>
                <c:pt idx="200">
                  <c:v>6.73</c:v>
                </c:pt>
                <c:pt idx="201">
                  <c:v>6.74</c:v>
                </c:pt>
                <c:pt idx="202">
                  <c:v>6.99</c:v>
                </c:pt>
                <c:pt idx="203">
                  <c:v>6.96</c:v>
                </c:pt>
                <c:pt idx="204">
                  <c:v>7.21</c:v>
                </c:pt>
                <c:pt idx="205">
                  <c:v>7.51</c:v>
                </c:pt>
                <c:pt idx="206">
                  <c:v>7.58</c:v>
                </c:pt>
                <c:pt idx="207">
                  <c:v>7.54</c:v>
                </c:pt>
                <c:pt idx="208">
                  <c:v>7.81</c:v>
                </c:pt>
                <c:pt idx="209">
                  <c:v>8.0399999999999991</c:v>
                </c:pt>
                <c:pt idx="210">
                  <c:v>8.0399999999999991</c:v>
                </c:pt>
                <c:pt idx="211">
                  <c:v>7.9</c:v>
                </c:pt>
                <c:pt idx="212">
                  <c:v>7.68</c:v>
                </c:pt>
                <c:pt idx="213">
                  <c:v>7.43</c:v>
                </c:pt>
                <c:pt idx="214">
                  <c:v>7.5</c:v>
                </c:pt>
                <c:pt idx="215">
                  <c:v>7.39</c:v>
                </c:pt>
                <c:pt idx="216">
                  <c:v>7.73</c:v>
                </c:pt>
                <c:pt idx="217">
                  <c:v>8.23</c:v>
                </c:pt>
                <c:pt idx="218">
                  <c:v>8.06</c:v>
                </c:pt>
                <c:pt idx="219">
                  <c:v>7.86</c:v>
                </c:pt>
                <c:pt idx="220">
                  <c:v>8.06</c:v>
                </c:pt>
                <c:pt idx="221">
                  <c:v>8.4</c:v>
                </c:pt>
                <c:pt idx="222">
                  <c:v>8.43</c:v>
                </c:pt>
                <c:pt idx="223">
                  <c:v>8.14</c:v>
                </c:pt>
                <c:pt idx="224">
                  <c:v>8.0500000000000007</c:v>
                </c:pt>
                <c:pt idx="225">
                  <c:v>8</c:v>
                </c:pt>
                <c:pt idx="226">
                  <c:v>7.74</c:v>
                </c:pt>
                <c:pt idx="227">
                  <c:v>7.79</c:v>
                </c:pt>
                <c:pt idx="228">
                  <c:v>7.73</c:v>
                </c:pt>
                <c:pt idx="229">
                  <c:v>7.56</c:v>
                </c:pt>
                <c:pt idx="230">
                  <c:v>7.9</c:v>
                </c:pt>
                <c:pt idx="231">
                  <c:v>7.86</c:v>
                </c:pt>
                <c:pt idx="232">
                  <c:v>7.83</c:v>
                </c:pt>
                <c:pt idx="233">
                  <c:v>7.77</c:v>
                </c:pt>
                <c:pt idx="234">
                  <c:v>7.59</c:v>
                </c:pt>
                <c:pt idx="235">
                  <c:v>7.41</c:v>
                </c:pt>
                <c:pt idx="236">
                  <c:v>7.29</c:v>
                </c:pt>
                <c:pt idx="237">
                  <c:v>6.87</c:v>
                </c:pt>
                <c:pt idx="238">
                  <c:v>7.21</c:v>
                </c:pt>
                <c:pt idx="239">
                  <c:v>7.39</c:v>
                </c:pt>
                <c:pt idx="240">
                  <c:v>7.46</c:v>
                </c:pt>
                <c:pt idx="241">
                  <c:v>7.37</c:v>
                </c:pt>
                <c:pt idx="242">
                  <c:v>7.46</c:v>
                </c:pt>
                <c:pt idx="243">
                  <c:v>7.28</c:v>
                </c:pt>
                <c:pt idx="244">
                  <c:v>7.33</c:v>
                </c:pt>
                <c:pt idx="245">
                  <c:v>7.4</c:v>
                </c:pt>
                <c:pt idx="246">
                  <c:v>7.34</c:v>
                </c:pt>
                <c:pt idx="247">
                  <c:v>7.52</c:v>
                </c:pt>
                <c:pt idx="248">
                  <c:v>7.58</c:v>
                </c:pt>
                <c:pt idx="249">
                  <c:v>7.69</c:v>
                </c:pt>
                <c:pt idx="250">
                  <c:v>7.96</c:v>
                </c:pt>
                <c:pt idx="251">
                  <c:v>8.0299999999999994</c:v>
                </c:pt>
                <c:pt idx="252">
                  <c:v>8.0399999999999991</c:v>
                </c:pt>
                <c:pt idx="253">
                  <c:v>8.15</c:v>
                </c:pt>
                <c:pt idx="254">
                  <c:v>8.35</c:v>
                </c:pt>
                <c:pt idx="255">
                  <c:v>8.4600000000000009</c:v>
                </c:pt>
                <c:pt idx="256">
                  <c:v>8.64</c:v>
                </c:pt>
                <c:pt idx="257">
                  <c:v>8.41</c:v>
                </c:pt>
                <c:pt idx="258">
                  <c:v>8.42</c:v>
                </c:pt>
                <c:pt idx="259">
                  <c:v>8.64</c:v>
                </c:pt>
                <c:pt idx="260">
                  <c:v>8.81</c:v>
                </c:pt>
                <c:pt idx="261">
                  <c:v>9.01</c:v>
                </c:pt>
                <c:pt idx="262">
                  <c:v>9.1</c:v>
                </c:pt>
                <c:pt idx="263">
                  <c:v>9.1</c:v>
                </c:pt>
                <c:pt idx="264">
                  <c:v>9.1199999999999992</c:v>
                </c:pt>
                <c:pt idx="265">
                  <c:v>9.18</c:v>
                </c:pt>
                <c:pt idx="266">
                  <c:v>9.25</c:v>
                </c:pt>
                <c:pt idx="267">
                  <c:v>8.91</c:v>
                </c:pt>
                <c:pt idx="268">
                  <c:v>8.9499999999999993</c:v>
                </c:pt>
                <c:pt idx="269">
                  <c:v>9.0299999999999994</c:v>
                </c:pt>
                <c:pt idx="270">
                  <c:v>9.33</c:v>
                </c:pt>
                <c:pt idx="271">
                  <c:v>10.3</c:v>
                </c:pt>
                <c:pt idx="272">
                  <c:v>10.65</c:v>
                </c:pt>
                <c:pt idx="273">
                  <c:v>10.39</c:v>
                </c:pt>
                <c:pt idx="274">
                  <c:v>10.8</c:v>
                </c:pt>
                <c:pt idx="275">
                  <c:v>12.41</c:v>
                </c:pt>
                <c:pt idx="276">
                  <c:v>12.75</c:v>
                </c:pt>
                <c:pt idx="277">
                  <c:v>11.47</c:v>
                </c:pt>
                <c:pt idx="278">
                  <c:v>10.18</c:v>
                </c:pt>
                <c:pt idx="279">
                  <c:v>9.7799999999999994</c:v>
                </c:pt>
                <c:pt idx="280">
                  <c:v>10.25</c:v>
                </c:pt>
                <c:pt idx="281">
                  <c:v>11.1</c:v>
                </c:pt>
                <c:pt idx="282">
                  <c:v>11.51</c:v>
                </c:pt>
                <c:pt idx="283">
                  <c:v>11.75</c:v>
                </c:pt>
                <c:pt idx="284">
                  <c:v>12.68</c:v>
                </c:pt>
                <c:pt idx="285">
                  <c:v>12.84</c:v>
                </c:pt>
                <c:pt idx="286">
                  <c:v>12.57</c:v>
                </c:pt>
                <c:pt idx="287">
                  <c:v>13.19</c:v>
                </c:pt>
                <c:pt idx="288">
                  <c:v>13.12</c:v>
                </c:pt>
                <c:pt idx="289">
                  <c:v>13.68</c:v>
                </c:pt>
                <c:pt idx="290">
                  <c:v>14.1</c:v>
                </c:pt>
                <c:pt idx="291">
                  <c:v>13.47</c:v>
                </c:pt>
                <c:pt idx="292">
                  <c:v>14.28</c:v>
                </c:pt>
                <c:pt idx="293">
                  <c:v>14.94</c:v>
                </c:pt>
                <c:pt idx="294">
                  <c:v>15.32</c:v>
                </c:pt>
                <c:pt idx="295">
                  <c:v>15.15</c:v>
                </c:pt>
                <c:pt idx="296">
                  <c:v>13.39</c:v>
                </c:pt>
                <c:pt idx="297">
                  <c:v>13.72</c:v>
                </c:pt>
                <c:pt idx="298">
                  <c:v>14.59</c:v>
                </c:pt>
                <c:pt idx="299">
                  <c:v>14.43</c:v>
                </c:pt>
                <c:pt idx="300">
                  <c:v>13.86</c:v>
                </c:pt>
                <c:pt idx="301">
                  <c:v>13.87</c:v>
                </c:pt>
                <c:pt idx="302">
                  <c:v>13.62</c:v>
                </c:pt>
                <c:pt idx="303">
                  <c:v>14.3</c:v>
                </c:pt>
                <c:pt idx="304">
                  <c:v>13.95</c:v>
                </c:pt>
                <c:pt idx="305">
                  <c:v>13.06</c:v>
                </c:pt>
                <c:pt idx="306">
                  <c:v>12.34</c:v>
                </c:pt>
                <c:pt idx="307">
                  <c:v>10.91</c:v>
                </c:pt>
                <c:pt idx="308">
                  <c:v>10.55</c:v>
                </c:pt>
                <c:pt idx="309">
                  <c:v>10.54</c:v>
                </c:pt>
                <c:pt idx="310">
                  <c:v>10.46</c:v>
                </c:pt>
                <c:pt idx="311">
                  <c:v>10.72</c:v>
                </c:pt>
                <c:pt idx="312">
                  <c:v>10.51</c:v>
                </c:pt>
                <c:pt idx="313">
                  <c:v>10.4</c:v>
                </c:pt>
                <c:pt idx="314">
                  <c:v>10.38</c:v>
                </c:pt>
                <c:pt idx="315">
                  <c:v>10.85</c:v>
                </c:pt>
                <c:pt idx="316">
                  <c:v>11.38</c:v>
                </c:pt>
                <c:pt idx="317">
                  <c:v>11.85</c:v>
                </c:pt>
                <c:pt idx="318">
                  <c:v>11.65</c:v>
                </c:pt>
                <c:pt idx="319">
                  <c:v>11.54</c:v>
                </c:pt>
                <c:pt idx="320">
                  <c:v>11.69</c:v>
                </c:pt>
                <c:pt idx="321">
                  <c:v>11.83</c:v>
                </c:pt>
                <c:pt idx="322">
                  <c:v>11.67</c:v>
                </c:pt>
                <c:pt idx="323">
                  <c:v>11.84</c:v>
                </c:pt>
                <c:pt idx="324">
                  <c:v>12.32</c:v>
                </c:pt>
                <c:pt idx="325">
                  <c:v>12.63</c:v>
                </c:pt>
                <c:pt idx="326">
                  <c:v>13.41</c:v>
                </c:pt>
                <c:pt idx="327">
                  <c:v>13.56</c:v>
                </c:pt>
                <c:pt idx="328">
                  <c:v>13.36</c:v>
                </c:pt>
                <c:pt idx="329">
                  <c:v>12.72</c:v>
                </c:pt>
                <c:pt idx="330">
                  <c:v>12.52</c:v>
                </c:pt>
                <c:pt idx="331">
                  <c:v>12.16</c:v>
                </c:pt>
                <c:pt idx="332">
                  <c:v>11.57</c:v>
                </c:pt>
                <c:pt idx="333">
                  <c:v>11.5</c:v>
                </c:pt>
                <c:pt idx="334">
                  <c:v>11.38</c:v>
                </c:pt>
                <c:pt idx="335">
                  <c:v>11.51</c:v>
                </c:pt>
                <c:pt idx="336">
                  <c:v>11.86</c:v>
                </c:pt>
                <c:pt idx="337">
                  <c:v>11.43</c:v>
                </c:pt>
                <c:pt idx="338">
                  <c:v>10.85</c:v>
                </c:pt>
                <c:pt idx="339">
                  <c:v>10.16</c:v>
                </c:pt>
                <c:pt idx="340">
                  <c:v>10.31</c:v>
                </c:pt>
                <c:pt idx="341">
                  <c:v>10.33</c:v>
                </c:pt>
                <c:pt idx="342">
                  <c:v>10.37</c:v>
                </c:pt>
                <c:pt idx="343">
                  <c:v>10.24</c:v>
                </c:pt>
                <c:pt idx="344">
                  <c:v>9.7799999999999994</c:v>
                </c:pt>
                <c:pt idx="345">
                  <c:v>9.26</c:v>
                </c:pt>
                <c:pt idx="346">
                  <c:v>9.19</c:v>
                </c:pt>
                <c:pt idx="347">
                  <c:v>8.6999999999999993</c:v>
                </c:pt>
                <c:pt idx="348">
                  <c:v>7.78</c:v>
                </c:pt>
                <c:pt idx="349">
                  <c:v>7.3</c:v>
                </c:pt>
                <c:pt idx="350">
                  <c:v>7.71</c:v>
                </c:pt>
                <c:pt idx="351">
                  <c:v>7.8</c:v>
                </c:pt>
                <c:pt idx="352">
                  <c:v>7.3</c:v>
                </c:pt>
                <c:pt idx="353">
                  <c:v>7.17</c:v>
                </c:pt>
                <c:pt idx="354">
                  <c:v>7.45</c:v>
                </c:pt>
                <c:pt idx="355">
                  <c:v>7.43</c:v>
                </c:pt>
                <c:pt idx="356">
                  <c:v>7.25</c:v>
                </c:pt>
                <c:pt idx="357">
                  <c:v>7.11</c:v>
                </c:pt>
                <c:pt idx="358">
                  <c:v>7.08</c:v>
                </c:pt>
                <c:pt idx="359">
                  <c:v>7.25</c:v>
                </c:pt>
                <c:pt idx="360">
                  <c:v>7.25</c:v>
                </c:pt>
                <c:pt idx="361">
                  <c:v>8.02</c:v>
                </c:pt>
                <c:pt idx="362">
                  <c:v>8.61</c:v>
                </c:pt>
                <c:pt idx="363">
                  <c:v>8.4</c:v>
                </c:pt>
                <c:pt idx="364">
                  <c:v>8.4499999999999993</c:v>
                </c:pt>
                <c:pt idx="365">
                  <c:v>8.76</c:v>
                </c:pt>
                <c:pt idx="366">
                  <c:v>9.42</c:v>
                </c:pt>
                <c:pt idx="367">
                  <c:v>9.52</c:v>
                </c:pt>
                <c:pt idx="368">
                  <c:v>8.86</c:v>
                </c:pt>
                <c:pt idx="369">
                  <c:v>8.99</c:v>
                </c:pt>
                <c:pt idx="370">
                  <c:v>8.67</c:v>
                </c:pt>
                <c:pt idx="371">
                  <c:v>8.2100000000000009</c:v>
                </c:pt>
                <c:pt idx="372">
                  <c:v>8.3699999999999992</c:v>
                </c:pt>
                <c:pt idx="373">
                  <c:v>8.7200000000000006</c:v>
                </c:pt>
                <c:pt idx="374">
                  <c:v>9.09</c:v>
                </c:pt>
                <c:pt idx="375">
                  <c:v>8.92</c:v>
                </c:pt>
                <c:pt idx="376">
                  <c:v>9.06</c:v>
                </c:pt>
                <c:pt idx="377">
                  <c:v>9.26</c:v>
                </c:pt>
                <c:pt idx="378">
                  <c:v>8.98</c:v>
                </c:pt>
                <c:pt idx="379">
                  <c:v>8.8000000000000007</c:v>
                </c:pt>
                <c:pt idx="380">
                  <c:v>8.9600000000000009</c:v>
                </c:pt>
                <c:pt idx="381">
                  <c:v>9.11</c:v>
                </c:pt>
                <c:pt idx="382">
                  <c:v>9.09</c:v>
                </c:pt>
                <c:pt idx="383">
                  <c:v>9.17</c:v>
                </c:pt>
                <c:pt idx="384">
                  <c:v>9.36</c:v>
                </c:pt>
                <c:pt idx="385">
                  <c:v>9.18</c:v>
                </c:pt>
                <c:pt idx="386">
                  <c:v>8.86</c:v>
                </c:pt>
                <c:pt idx="387">
                  <c:v>8.2799999999999994</c:v>
                </c:pt>
                <c:pt idx="388">
                  <c:v>8.02</c:v>
                </c:pt>
                <c:pt idx="389">
                  <c:v>8.11</c:v>
                </c:pt>
                <c:pt idx="390">
                  <c:v>8.19</c:v>
                </c:pt>
                <c:pt idx="391">
                  <c:v>8.01</c:v>
                </c:pt>
                <c:pt idx="392">
                  <c:v>7.87</c:v>
                </c:pt>
                <c:pt idx="393">
                  <c:v>7.84</c:v>
                </c:pt>
                <c:pt idx="394">
                  <c:v>8.2100000000000009</c:v>
                </c:pt>
                <c:pt idx="395">
                  <c:v>8.4700000000000006</c:v>
                </c:pt>
                <c:pt idx="396">
                  <c:v>8.59</c:v>
                </c:pt>
                <c:pt idx="397">
                  <c:v>8.7899999999999991</c:v>
                </c:pt>
                <c:pt idx="398">
                  <c:v>8.76</c:v>
                </c:pt>
                <c:pt idx="399">
                  <c:v>8.48</c:v>
                </c:pt>
                <c:pt idx="400">
                  <c:v>8.4700000000000006</c:v>
                </c:pt>
                <c:pt idx="401">
                  <c:v>8.75</c:v>
                </c:pt>
                <c:pt idx="402">
                  <c:v>8.89</c:v>
                </c:pt>
                <c:pt idx="403">
                  <c:v>8.7200000000000006</c:v>
                </c:pt>
                <c:pt idx="404">
                  <c:v>8.39</c:v>
                </c:pt>
                <c:pt idx="405">
                  <c:v>8.08</c:v>
                </c:pt>
                <c:pt idx="406">
                  <c:v>8.09</c:v>
                </c:pt>
                <c:pt idx="407">
                  <c:v>7.85</c:v>
                </c:pt>
                <c:pt idx="408">
                  <c:v>8.11</c:v>
                </c:pt>
                <c:pt idx="409">
                  <c:v>8.0399999999999991</c:v>
                </c:pt>
                <c:pt idx="410">
                  <c:v>8.07</c:v>
                </c:pt>
                <c:pt idx="411">
                  <c:v>8.2799999999999994</c:v>
                </c:pt>
                <c:pt idx="412">
                  <c:v>8.27</c:v>
                </c:pt>
                <c:pt idx="413">
                  <c:v>7.9</c:v>
                </c:pt>
                <c:pt idx="414">
                  <c:v>7.65</c:v>
                </c:pt>
                <c:pt idx="415">
                  <c:v>7.53</c:v>
                </c:pt>
                <c:pt idx="416">
                  <c:v>7.42</c:v>
                </c:pt>
                <c:pt idx="417">
                  <c:v>7.09</c:v>
                </c:pt>
                <c:pt idx="418">
                  <c:v>7.03</c:v>
                </c:pt>
                <c:pt idx="419">
                  <c:v>7.34</c:v>
                </c:pt>
                <c:pt idx="420">
                  <c:v>7.54</c:v>
                </c:pt>
                <c:pt idx="421">
                  <c:v>7.48</c:v>
                </c:pt>
                <c:pt idx="422">
                  <c:v>7.39</c:v>
                </c:pt>
                <c:pt idx="423">
                  <c:v>7.26</c:v>
                </c:pt>
                <c:pt idx="424">
                  <c:v>6.84</c:v>
                </c:pt>
                <c:pt idx="425">
                  <c:v>6.59</c:v>
                </c:pt>
                <c:pt idx="426">
                  <c:v>6.42</c:v>
                </c:pt>
                <c:pt idx="427">
                  <c:v>6.59</c:v>
                </c:pt>
                <c:pt idx="428">
                  <c:v>6.87</c:v>
                </c:pt>
                <c:pt idx="429">
                  <c:v>6.77</c:v>
                </c:pt>
                <c:pt idx="430">
                  <c:v>6.6</c:v>
                </c:pt>
                <c:pt idx="431">
                  <c:v>6.26</c:v>
                </c:pt>
                <c:pt idx="432">
                  <c:v>5.98</c:v>
                </c:pt>
                <c:pt idx="433">
                  <c:v>5.97</c:v>
                </c:pt>
                <c:pt idx="434">
                  <c:v>6.04</c:v>
                </c:pt>
                <c:pt idx="435">
                  <c:v>5.96</c:v>
                </c:pt>
                <c:pt idx="436">
                  <c:v>5.81</c:v>
                </c:pt>
                <c:pt idx="437">
                  <c:v>5.68</c:v>
                </c:pt>
                <c:pt idx="438">
                  <c:v>5.36</c:v>
                </c:pt>
                <c:pt idx="439">
                  <c:v>5.33</c:v>
                </c:pt>
                <c:pt idx="440">
                  <c:v>5.72</c:v>
                </c:pt>
                <c:pt idx="441">
                  <c:v>5.77</c:v>
                </c:pt>
                <c:pt idx="442">
                  <c:v>5.75</c:v>
                </c:pt>
                <c:pt idx="443">
                  <c:v>5.97</c:v>
                </c:pt>
                <c:pt idx="444">
                  <c:v>6.48</c:v>
                </c:pt>
                <c:pt idx="445">
                  <c:v>6.97</c:v>
                </c:pt>
                <c:pt idx="446">
                  <c:v>7.18</c:v>
                </c:pt>
                <c:pt idx="447">
                  <c:v>7.1</c:v>
                </c:pt>
                <c:pt idx="448">
                  <c:v>7.3</c:v>
                </c:pt>
                <c:pt idx="449">
                  <c:v>7.24</c:v>
                </c:pt>
                <c:pt idx="450">
                  <c:v>7.46</c:v>
                </c:pt>
                <c:pt idx="451">
                  <c:v>7.74</c:v>
                </c:pt>
                <c:pt idx="452">
                  <c:v>7.96</c:v>
                </c:pt>
                <c:pt idx="453">
                  <c:v>7.81</c:v>
                </c:pt>
                <c:pt idx="454">
                  <c:v>7.78</c:v>
                </c:pt>
                <c:pt idx="455">
                  <c:v>7.47</c:v>
                </c:pt>
                <c:pt idx="456">
                  <c:v>7.2</c:v>
                </c:pt>
                <c:pt idx="457">
                  <c:v>7.06</c:v>
                </c:pt>
                <c:pt idx="458">
                  <c:v>6.63</c:v>
                </c:pt>
                <c:pt idx="459">
                  <c:v>6.17</c:v>
                </c:pt>
                <c:pt idx="460">
                  <c:v>6.28</c:v>
                </c:pt>
                <c:pt idx="461">
                  <c:v>6.49</c:v>
                </c:pt>
                <c:pt idx="462">
                  <c:v>6.2</c:v>
                </c:pt>
                <c:pt idx="463">
                  <c:v>6.04</c:v>
                </c:pt>
                <c:pt idx="464">
                  <c:v>5.93</c:v>
                </c:pt>
                <c:pt idx="465">
                  <c:v>5.71</c:v>
                </c:pt>
                <c:pt idx="466">
                  <c:v>5.65</c:v>
                </c:pt>
                <c:pt idx="467">
                  <c:v>5.81</c:v>
                </c:pt>
                <c:pt idx="468">
                  <c:v>6.27</c:v>
                </c:pt>
                <c:pt idx="469">
                  <c:v>6.51</c:v>
                </c:pt>
                <c:pt idx="470">
                  <c:v>6.74</c:v>
                </c:pt>
                <c:pt idx="471">
                  <c:v>6.91</c:v>
                </c:pt>
                <c:pt idx="472">
                  <c:v>6.87</c:v>
                </c:pt>
                <c:pt idx="473">
                  <c:v>6.64</c:v>
                </c:pt>
                <c:pt idx="474">
                  <c:v>6.83</c:v>
                </c:pt>
                <c:pt idx="475">
                  <c:v>6.53</c:v>
                </c:pt>
                <c:pt idx="476">
                  <c:v>6.2</c:v>
                </c:pt>
                <c:pt idx="477">
                  <c:v>6.3</c:v>
                </c:pt>
                <c:pt idx="478">
                  <c:v>6.58</c:v>
                </c:pt>
                <c:pt idx="479">
                  <c:v>6.42</c:v>
                </c:pt>
                <c:pt idx="480">
                  <c:v>6.69</c:v>
                </c:pt>
                <c:pt idx="481">
                  <c:v>6.89</c:v>
                </c:pt>
                <c:pt idx="482">
                  <c:v>6.71</c:v>
                </c:pt>
                <c:pt idx="483">
                  <c:v>6.49</c:v>
                </c:pt>
                <c:pt idx="484">
                  <c:v>6.22</c:v>
                </c:pt>
                <c:pt idx="485">
                  <c:v>6.3</c:v>
                </c:pt>
                <c:pt idx="486">
                  <c:v>6.21</c:v>
                </c:pt>
                <c:pt idx="487">
                  <c:v>6.03</c:v>
                </c:pt>
                <c:pt idx="488">
                  <c:v>5.88</c:v>
                </c:pt>
                <c:pt idx="489">
                  <c:v>5.81</c:v>
                </c:pt>
                <c:pt idx="490">
                  <c:v>5.54</c:v>
                </c:pt>
                <c:pt idx="491">
                  <c:v>5.57</c:v>
                </c:pt>
                <c:pt idx="492">
                  <c:v>5.65</c:v>
                </c:pt>
                <c:pt idx="493">
                  <c:v>5.64</c:v>
                </c:pt>
                <c:pt idx="494">
                  <c:v>5.65</c:v>
                </c:pt>
                <c:pt idx="495">
                  <c:v>5.5</c:v>
                </c:pt>
                <c:pt idx="496">
                  <c:v>5.46</c:v>
                </c:pt>
                <c:pt idx="497">
                  <c:v>5.34</c:v>
                </c:pt>
                <c:pt idx="498">
                  <c:v>4.8099999999999996</c:v>
                </c:pt>
                <c:pt idx="499">
                  <c:v>4.53</c:v>
                </c:pt>
                <c:pt idx="500">
                  <c:v>4.83</c:v>
                </c:pt>
                <c:pt idx="501">
                  <c:v>4.6500000000000004</c:v>
                </c:pt>
                <c:pt idx="502">
                  <c:v>4.72</c:v>
                </c:pt>
                <c:pt idx="503">
                  <c:v>5</c:v>
                </c:pt>
                <c:pt idx="504">
                  <c:v>5.23</c:v>
                </c:pt>
                <c:pt idx="505">
                  <c:v>5.18</c:v>
                </c:pt>
                <c:pt idx="506">
                  <c:v>5.54</c:v>
                </c:pt>
                <c:pt idx="507">
                  <c:v>5.9</c:v>
                </c:pt>
                <c:pt idx="508">
                  <c:v>5.79</c:v>
                </c:pt>
                <c:pt idx="509">
                  <c:v>5.94</c:v>
                </c:pt>
                <c:pt idx="510">
                  <c:v>5.92</c:v>
                </c:pt>
                <c:pt idx="511">
                  <c:v>6.11</c:v>
                </c:pt>
                <c:pt idx="512">
                  <c:v>6.03</c:v>
                </c:pt>
                <c:pt idx="513">
                  <c:v>6.28</c:v>
                </c:pt>
                <c:pt idx="514">
                  <c:v>6.66</c:v>
                </c:pt>
                <c:pt idx="515">
                  <c:v>6.52</c:v>
                </c:pt>
                <c:pt idx="516">
                  <c:v>6.26</c:v>
                </c:pt>
                <c:pt idx="517">
                  <c:v>5.99</c:v>
                </c:pt>
                <c:pt idx="518">
                  <c:v>6.44</c:v>
                </c:pt>
                <c:pt idx="519">
                  <c:v>6.1</c:v>
                </c:pt>
                <c:pt idx="520">
                  <c:v>6.05</c:v>
                </c:pt>
                <c:pt idx="521">
                  <c:v>5.83</c:v>
                </c:pt>
                <c:pt idx="522">
                  <c:v>5.8</c:v>
                </c:pt>
                <c:pt idx="523">
                  <c:v>5.74</c:v>
                </c:pt>
                <c:pt idx="524">
                  <c:v>5.72</c:v>
                </c:pt>
                <c:pt idx="525">
                  <c:v>5.24</c:v>
                </c:pt>
                <c:pt idx="526">
                  <c:v>5.16</c:v>
                </c:pt>
                <c:pt idx="527">
                  <c:v>5.0999999999999996</c:v>
                </c:pt>
                <c:pt idx="528">
                  <c:v>4.8899999999999997</c:v>
                </c:pt>
                <c:pt idx="529">
                  <c:v>5.14</c:v>
                </c:pt>
                <c:pt idx="530">
                  <c:v>5.39</c:v>
                </c:pt>
                <c:pt idx="531">
                  <c:v>5.28</c:v>
                </c:pt>
                <c:pt idx="532">
                  <c:v>5.24</c:v>
                </c:pt>
                <c:pt idx="533">
                  <c:v>4.97</c:v>
                </c:pt>
                <c:pt idx="534">
                  <c:v>4.7300000000000004</c:v>
                </c:pt>
                <c:pt idx="535">
                  <c:v>4.57</c:v>
                </c:pt>
                <c:pt idx="536">
                  <c:v>4.6500000000000004</c:v>
                </c:pt>
                <c:pt idx="537">
                  <c:v>5.09</c:v>
                </c:pt>
                <c:pt idx="538">
                  <c:v>5.04</c:v>
                </c:pt>
                <c:pt idx="539">
                  <c:v>4.91</c:v>
                </c:pt>
                <c:pt idx="540">
                  <c:v>5.28</c:v>
                </c:pt>
                <c:pt idx="541">
                  <c:v>5.21</c:v>
                </c:pt>
                <c:pt idx="542">
                  <c:v>5.16</c:v>
                </c:pt>
                <c:pt idx="543">
                  <c:v>4.93</c:v>
                </c:pt>
                <c:pt idx="544">
                  <c:v>4.6500000000000004</c:v>
                </c:pt>
                <c:pt idx="545">
                  <c:v>4.26</c:v>
                </c:pt>
                <c:pt idx="546">
                  <c:v>3.87</c:v>
                </c:pt>
                <c:pt idx="547">
                  <c:v>3.94</c:v>
                </c:pt>
                <c:pt idx="548">
                  <c:v>4.05</c:v>
                </c:pt>
                <c:pt idx="549">
                  <c:v>4.03</c:v>
                </c:pt>
                <c:pt idx="550">
                  <c:v>4.05</c:v>
                </c:pt>
                <c:pt idx="551">
                  <c:v>3.9</c:v>
                </c:pt>
                <c:pt idx="552">
                  <c:v>3.81</c:v>
                </c:pt>
                <c:pt idx="553">
                  <c:v>3.96</c:v>
                </c:pt>
                <c:pt idx="554">
                  <c:v>3.57</c:v>
                </c:pt>
                <c:pt idx="555">
                  <c:v>3.33</c:v>
                </c:pt>
                <c:pt idx="556">
                  <c:v>3.98</c:v>
                </c:pt>
                <c:pt idx="557">
                  <c:v>4.45</c:v>
                </c:pt>
                <c:pt idx="558">
                  <c:v>4.2699999999999996</c:v>
                </c:pt>
                <c:pt idx="559">
                  <c:v>4.29</c:v>
                </c:pt>
                <c:pt idx="560">
                  <c:v>4.3</c:v>
                </c:pt>
                <c:pt idx="561">
                  <c:v>4.2699999999999996</c:v>
                </c:pt>
                <c:pt idx="562">
                  <c:v>4.1500000000000004</c:v>
                </c:pt>
                <c:pt idx="563">
                  <c:v>4.08</c:v>
                </c:pt>
                <c:pt idx="564">
                  <c:v>3.83</c:v>
                </c:pt>
                <c:pt idx="565">
                  <c:v>4.3499999999999996</c:v>
                </c:pt>
                <c:pt idx="566">
                  <c:v>4.72</c:v>
                </c:pt>
                <c:pt idx="567">
                  <c:v>4.7300000000000004</c:v>
                </c:pt>
                <c:pt idx="568">
                  <c:v>4.5</c:v>
                </c:pt>
                <c:pt idx="569">
                  <c:v>4.28</c:v>
                </c:pt>
                <c:pt idx="570">
                  <c:v>4.13</c:v>
                </c:pt>
                <c:pt idx="571">
                  <c:v>4.0999999999999996</c:v>
                </c:pt>
                <c:pt idx="572">
                  <c:v>4.1900000000000004</c:v>
                </c:pt>
                <c:pt idx="573">
                  <c:v>4.2300000000000004</c:v>
                </c:pt>
                <c:pt idx="574">
                  <c:v>4.22</c:v>
                </c:pt>
                <c:pt idx="575">
                  <c:v>4.17</c:v>
                </c:pt>
                <c:pt idx="576">
                  <c:v>4.5</c:v>
                </c:pt>
                <c:pt idx="577">
                  <c:v>4.34</c:v>
                </c:pt>
                <c:pt idx="578">
                  <c:v>4.1399999999999997</c:v>
                </c:pt>
                <c:pt idx="579">
                  <c:v>4</c:v>
                </c:pt>
                <c:pt idx="580">
                  <c:v>4.18</c:v>
                </c:pt>
                <c:pt idx="581">
                  <c:v>4.26</c:v>
                </c:pt>
                <c:pt idx="582">
                  <c:v>4.2</c:v>
                </c:pt>
                <c:pt idx="583">
                  <c:v>4.46</c:v>
                </c:pt>
                <c:pt idx="584">
                  <c:v>4.54</c:v>
                </c:pt>
                <c:pt idx="585">
                  <c:v>4.47</c:v>
                </c:pt>
                <c:pt idx="586">
                  <c:v>4.42</c:v>
                </c:pt>
                <c:pt idx="587">
                  <c:v>4.57</c:v>
                </c:pt>
                <c:pt idx="588">
                  <c:v>4.72</c:v>
                </c:pt>
                <c:pt idx="589">
                  <c:v>4.99</c:v>
                </c:pt>
                <c:pt idx="590">
                  <c:v>5.1100000000000003</c:v>
                </c:pt>
                <c:pt idx="591">
                  <c:v>5.1100000000000003</c:v>
                </c:pt>
                <c:pt idx="592">
                  <c:v>5.09</c:v>
                </c:pt>
                <c:pt idx="593">
                  <c:v>4.88</c:v>
                </c:pt>
                <c:pt idx="594">
                  <c:v>4.72</c:v>
                </c:pt>
                <c:pt idx="595">
                  <c:v>4.7300000000000004</c:v>
                </c:pt>
                <c:pt idx="596">
                  <c:v>4.5999999999999996</c:v>
                </c:pt>
                <c:pt idx="597">
                  <c:v>4.5599999999999996</c:v>
                </c:pt>
                <c:pt idx="598">
                  <c:v>4.76</c:v>
                </c:pt>
                <c:pt idx="599">
                  <c:v>4.72</c:v>
                </c:pt>
                <c:pt idx="600">
                  <c:v>4.5599999999999996</c:v>
                </c:pt>
                <c:pt idx="601">
                  <c:v>4.6900000000000004</c:v>
                </c:pt>
                <c:pt idx="602">
                  <c:v>4.75</c:v>
                </c:pt>
                <c:pt idx="603">
                  <c:v>5.0999999999999996</c:v>
                </c:pt>
                <c:pt idx="604">
                  <c:v>5</c:v>
                </c:pt>
                <c:pt idx="605">
                  <c:v>4.67</c:v>
                </c:pt>
                <c:pt idx="606">
                  <c:v>4.5199999999999996</c:v>
                </c:pt>
                <c:pt idx="607">
                  <c:v>4.53</c:v>
                </c:pt>
                <c:pt idx="608">
                  <c:v>4.1500000000000004</c:v>
                </c:pt>
                <c:pt idx="609">
                  <c:v>4.0999999999999996</c:v>
                </c:pt>
                <c:pt idx="610">
                  <c:v>3.74</c:v>
                </c:pt>
                <c:pt idx="611">
                  <c:v>3.74</c:v>
                </c:pt>
                <c:pt idx="612">
                  <c:v>3.51</c:v>
                </c:pt>
                <c:pt idx="613">
                  <c:v>3.68</c:v>
                </c:pt>
                <c:pt idx="614">
                  <c:v>3.88</c:v>
                </c:pt>
                <c:pt idx="615">
                  <c:v>4.0999999999999996</c:v>
                </c:pt>
                <c:pt idx="616">
                  <c:v>4.01</c:v>
                </c:pt>
                <c:pt idx="617">
                  <c:v>3.89</c:v>
                </c:pt>
                <c:pt idx="618">
                  <c:v>3.69</c:v>
                </c:pt>
                <c:pt idx="619">
                  <c:v>3.81</c:v>
                </c:pt>
                <c:pt idx="620">
                  <c:v>3.53</c:v>
                </c:pt>
                <c:pt idx="621">
                  <c:v>2.42</c:v>
                </c:pt>
                <c:pt idx="622">
                  <c:v>2.52</c:v>
                </c:pt>
                <c:pt idx="623">
                  <c:v>2.87</c:v>
                </c:pt>
                <c:pt idx="624">
                  <c:v>2.82</c:v>
                </c:pt>
                <c:pt idx="625">
                  <c:v>2.93</c:v>
                </c:pt>
                <c:pt idx="626">
                  <c:v>3.29</c:v>
                </c:pt>
                <c:pt idx="627">
                  <c:v>3.72</c:v>
                </c:pt>
                <c:pt idx="628">
                  <c:v>3.56</c:v>
                </c:pt>
                <c:pt idx="629">
                  <c:v>3.59</c:v>
                </c:pt>
                <c:pt idx="630">
                  <c:v>3.4</c:v>
                </c:pt>
                <c:pt idx="631">
                  <c:v>3.39</c:v>
                </c:pt>
                <c:pt idx="632">
                  <c:v>3.4</c:v>
                </c:pt>
                <c:pt idx="633">
                  <c:v>3.59</c:v>
                </c:pt>
                <c:pt idx="634">
                  <c:v>3.73</c:v>
                </c:pt>
                <c:pt idx="635">
                  <c:v>3.69</c:v>
                </c:pt>
                <c:pt idx="636">
                  <c:v>3.73</c:v>
                </c:pt>
                <c:pt idx="637">
                  <c:v>3.85</c:v>
                </c:pt>
                <c:pt idx="638">
                  <c:v>3.42</c:v>
                </c:pt>
                <c:pt idx="639">
                  <c:v>3.2</c:v>
                </c:pt>
                <c:pt idx="640">
                  <c:v>3.01</c:v>
                </c:pt>
                <c:pt idx="641">
                  <c:v>2.7</c:v>
                </c:pt>
                <c:pt idx="642">
                  <c:v>2.65</c:v>
                </c:pt>
                <c:pt idx="643">
                  <c:v>2.54</c:v>
                </c:pt>
                <c:pt idx="644">
                  <c:v>2.76</c:v>
                </c:pt>
                <c:pt idx="645">
                  <c:v>3.29</c:v>
                </c:pt>
                <c:pt idx="646">
                  <c:v>3.39</c:v>
                </c:pt>
                <c:pt idx="647">
                  <c:v>3.58</c:v>
                </c:pt>
                <c:pt idx="648">
                  <c:v>3.41</c:v>
                </c:pt>
                <c:pt idx="649">
                  <c:v>3.46</c:v>
                </c:pt>
                <c:pt idx="650">
                  <c:v>3.17</c:v>
                </c:pt>
                <c:pt idx="651">
                  <c:v>3</c:v>
                </c:pt>
                <c:pt idx="652">
                  <c:v>3</c:v>
                </c:pt>
                <c:pt idx="653">
                  <c:v>2.2999999999999998</c:v>
                </c:pt>
                <c:pt idx="654">
                  <c:v>1.98</c:v>
                </c:pt>
                <c:pt idx="655">
                  <c:v>2.15</c:v>
                </c:pt>
                <c:pt idx="656">
                  <c:v>2.0099999999999998</c:v>
                </c:pt>
                <c:pt idx="657">
                  <c:v>1.98</c:v>
                </c:pt>
                <c:pt idx="658">
                  <c:v>1.97</c:v>
                </c:pt>
                <c:pt idx="659">
                  <c:v>1.97</c:v>
                </c:pt>
                <c:pt idx="660">
                  <c:v>2.17</c:v>
                </c:pt>
                <c:pt idx="661">
                  <c:v>2.0499999999999998</c:v>
                </c:pt>
                <c:pt idx="662">
                  <c:v>1.8</c:v>
                </c:pt>
                <c:pt idx="663">
                  <c:v>1.62</c:v>
                </c:pt>
                <c:pt idx="664">
                  <c:v>1.53</c:v>
                </c:pt>
                <c:pt idx="665">
                  <c:v>1.68</c:v>
                </c:pt>
                <c:pt idx="666">
                  <c:v>1.72</c:v>
                </c:pt>
                <c:pt idx="667">
                  <c:v>1.75</c:v>
                </c:pt>
                <c:pt idx="668">
                  <c:v>1.65</c:v>
                </c:pt>
                <c:pt idx="669">
                  <c:v>1.72</c:v>
                </c:pt>
                <c:pt idx="670">
                  <c:v>1.91</c:v>
                </c:pt>
                <c:pt idx="671">
                  <c:v>1.98</c:v>
                </c:pt>
                <c:pt idx="672">
                  <c:v>1.96</c:v>
                </c:pt>
                <c:pt idx="673">
                  <c:v>1.76</c:v>
                </c:pt>
                <c:pt idx="674">
                  <c:v>1.93</c:v>
                </c:pt>
                <c:pt idx="675">
                  <c:v>2.2999999999999998</c:v>
                </c:pt>
                <c:pt idx="676">
                  <c:v>2.58</c:v>
                </c:pt>
                <c:pt idx="677">
                  <c:v>2.74</c:v>
                </c:pt>
                <c:pt idx="678">
                  <c:v>2.81</c:v>
                </c:pt>
                <c:pt idx="679">
                  <c:v>2.62</c:v>
                </c:pt>
                <c:pt idx="680">
                  <c:v>2.72</c:v>
                </c:pt>
                <c:pt idx="681">
                  <c:v>2.9</c:v>
                </c:pt>
                <c:pt idx="682">
                  <c:v>2.86</c:v>
                </c:pt>
                <c:pt idx="683">
                  <c:v>2.71</c:v>
                </c:pt>
                <c:pt idx="684">
                  <c:v>2.72</c:v>
                </c:pt>
                <c:pt idx="685">
                  <c:v>2.71</c:v>
                </c:pt>
                <c:pt idx="686">
                  <c:v>2.56</c:v>
                </c:pt>
                <c:pt idx="687">
                  <c:v>2.6</c:v>
                </c:pt>
                <c:pt idx="688">
                  <c:v>2.54</c:v>
                </c:pt>
                <c:pt idx="689">
                  <c:v>2.42</c:v>
                </c:pt>
                <c:pt idx="690">
                  <c:v>2.5299999999999998</c:v>
                </c:pt>
                <c:pt idx="691">
                  <c:v>2.2999999999999998</c:v>
                </c:pt>
                <c:pt idx="692">
                  <c:v>2.33</c:v>
                </c:pt>
                <c:pt idx="693">
                  <c:v>2.21</c:v>
                </c:pt>
                <c:pt idx="694">
                  <c:v>1.88</c:v>
                </c:pt>
                <c:pt idx="695">
                  <c:v>1.98</c:v>
                </c:pt>
                <c:pt idx="696">
                  <c:v>2.04</c:v>
                </c:pt>
                <c:pt idx="697">
                  <c:v>1.94</c:v>
                </c:pt>
                <c:pt idx="698">
                  <c:v>2.2000000000000002</c:v>
                </c:pt>
                <c:pt idx="699">
                  <c:v>2.36</c:v>
                </c:pt>
                <c:pt idx="700">
                  <c:v>2.3199999999999998</c:v>
                </c:pt>
                <c:pt idx="701">
                  <c:v>2.17</c:v>
                </c:pt>
                <c:pt idx="702">
                  <c:v>2.17</c:v>
                </c:pt>
                <c:pt idx="703">
                  <c:v>2.0699999999999998</c:v>
                </c:pt>
                <c:pt idx="704">
                  <c:v>2.2599999999999998</c:v>
                </c:pt>
                <c:pt idx="705">
                  <c:v>2.2400000000000002</c:v>
                </c:pt>
                <c:pt idx="706">
                  <c:v>2.09</c:v>
                </c:pt>
                <c:pt idx="707">
                  <c:v>1.78</c:v>
                </c:pt>
                <c:pt idx="708">
                  <c:v>1.89</c:v>
                </c:pt>
                <c:pt idx="709">
                  <c:v>1.81</c:v>
                </c:pt>
                <c:pt idx="710">
                  <c:v>1.81</c:v>
                </c:pt>
                <c:pt idx="711">
                  <c:v>1.64</c:v>
                </c:pt>
                <c:pt idx="712">
                  <c:v>1.5</c:v>
                </c:pt>
                <c:pt idx="713">
                  <c:v>1.56</c:v>
                </c:pt>
                <c:pt idx="714">
                  <c:v>1.63</c:v>
                </c:pt>
                <c:pt idx="715">
                  <c:v>1.76</c:v>
                </c:pt>
                <c:pt idx="716">
                  <c:v>2.14</c:v>
                </c:pt>
                <c:pt idx="717">
                  <c:v>2.4900000000000002</c:v>
                </c:pt>
                <c:pt idx="718">
                  <c:v>2.4300000000000002</c:v>
                </c:pt>
                <c:pt idx="719">
                  <c:v>2.42</c:v>
                </c:pt>
                <c:pt idx="720">
                  <c:v>2.48</c:v>
                </c:pt>
                <c:pt idx="721">
                  <c:v>2.2999999999999998</c:v>
                </c:pt>
                <c:pt idx="722">
                  <c:v>2.2999999999999998</c:v>
                </c:pt>
                <c:pt idx="723">
                  <c:v>2.19</c:v>
                </c:pt>
                <c:pt idx="724">
                  <c:v>2.3199999999999998</c:v>
                </c:pt>
                <c:pt idx="725">
                  <c:v>2.21</c:v>
                </c:pt>
                <c:pt idx="726">
                  <c:v>2.2000000000000002</c:v>
                </c:pt>
                <c:pt idx="727">
                  <c:v>2.36</c:v>
                </c:pt>
                <c:pt idx="728">
                  <c:v>2.35</c:v>
                </c:pt>
                <c:pt idx="729">
                  <c:v>2.4</c:v>
                </c:pt>
                <c:pt idx="730">
                  <c:v>2.58</c:v>
                </c:pt>
                <c:pt idx="731">
                  <c:v>2.86</c:v>
                </c:pt>
                <c:pt idx="732">
                  <c:v>2.84</c:v>
                </c:pt>
                <c:pt idx="733">
                  <c:v>2.87</c:v>
                </c:pt>
                <c:pt idx="734">
                  <c:v>2.98</c:v>
                </c:pt>
                <c:pt idx="735">
                  <c:v>2.91</c:v>
                </c:pt>
                <c:pt idx="736">
                  <c:v>2.89</c:v>
                </c:pt>
                <c:pt idx="737">
                  <c:v>2.89</c:v>
                </c:pt>
                <c:pt idx="738">
                  <c:v>3</c:v>
                </c:pt>
                <c:pt idx="739">
                  <c:v>3.15</c:v>
                </c:pt>
                <c:pt idx="740">
                  <c:v>3.12</c:v>
                </c:pt>
                <c:pt idx="741">
                  <c:v>2.83</c:v>
                </c:pt>
                <c:pt idx="742">
                  <c:v>2.71</c:v>
                </c:pt>
                <c:pt idx="743">
                  <c:v>2.68</c:v>
                </c:pt>
                <c:pt idx="744">
                  <c:v>2.57</c:v>
                </c:pt>
                <c:pt idx="745">
                  <c:v>2.5299999999999998</c:v>
                </c:pt>
                <c:pt idx="746">
                  <c:v>2.4</c:v>
                </c:pt>
                <c:pt idx="747">
                  <c:v>2.0699999999999998</c:v>
                </c:pt>
                <c:pt idx="748">
                  <c:v>2.06</c:v>
                </c:pt>
                <c:pt idx="749">
                  <c:v>1.63</c:v>
                </c:pt>
                <c:pt idx="750">
                  <c:v>1.7</c:v>
                </c:pt>
                <c:pt idx="751">
                  <c:v>1.71</c:v>
                </c:pt>
                <c:pt idx="752">
                  <c:v>1.81</c:v>
                </c:pt>
                <c:pt idx="753">
                  <c:v>1.86</c:v>
                </c:pt>
                <c:pt idx="754">
                  <c:v>1.76</c:v>
                </c:pt>
                <c:pt idx="755">
                  <c:v>1.5</c:v>
                </c:pt>
                <c:pt idx="756">
                  <c:v>0.87</c:v>
                </c:pt>
                <c:pt idx="757">
                  <c:v>0.66</c:v>
                </c:pt>
                <c:pt idx="758">
                  <c:v>0.67</c:v>
                </c:pt>
                <c:pt idx="759">
                  <c:v>0.73</c:v>
                </c:pt>
                <c:pt idx="760">
                  <c:v>0.62</c:v>
                </c:pt>
                <c:pt idx="761">
                  <c:v>0.65</c:v>
                </c:pt>
                <c:pt idx="762">
                  <c:v>0.68</c:v>
                </c:pt>
                <c:pt idx="763">
                  <c:v>0.79</c:v>
                </c:pt>
                <c:pt idx="764">
                  <c:v>0.87</c:v>
                </c:pt>
                <c:pt idx="765">
                  <c:v>0.93</c:v>
                </c:pt>
                <c:pt idx="766">
                  <c:v>1.08</c:v>
                </c:pt>
                <c:pt idx="767">
                  <c:v>1.26</c:v>
                </c:pt>
                <c:pt idx="768">
                  <c:v>1.61</c:v>
                </c:pt>
                <c:pt idx="769">
                  <c:v>1.64</c:v>
                </c:pt>
              </c:numCache>
            </c:numRef>
          </c:val>
          <c:smooth val="0"/>
          <c:extLst>
            <c:ext xmlns:c16="http://schemas.microsoft.com/office/drawing/2014/chart" uri="{C3380CC4-5D6E-409C-BE32-E72D297353CC}">
              <c16:uniqueId val="{00000000-A496-4257-AE37-F2C23F8C9459}"/>
            </c:ext>
          </c:extLst>
        </c:ser>
        <c:dLbls>
          <c:showLegendKey val="0"/>
          <c:showVal val="0"/>
          <c:showCatName val="0"/>
          <c:showSerName val="0"/>
          <c:showPercent val="0"/>
          <c:showBubbleSize val="0"/>
        </c:dLbls>
        <c:marker val="1"/>
        <c:smooth val="0"/>
        <c:axId val="1044461208"/>
        <c:axId val="1044461864"/>
      </c:lineChart>
      <c:lineChart>
        <c:grouping val="standard"/>
        <c:varyColors val="0"/>
        <c:ser>
          <c:idx val="0"/>
          <c:order val="0"/>
          <c:tx>
            <c:strRef>
              <c:f>Sheet1!$B$1</c:f>
              <c:strCache>
                <c:ptCount val="1"/>
                <c:pt idx="0">
                  <c:v>Last Price</c:v>
                </c:pt>
              </c:strCache>
            </c:strRef>
          </c:tx>
          <c:spPr>
            <a:ln w="25400" cap="rnd">
              <a:solidFill>
                <a:schemeClr val="accent1"/>
              </a:solidFill>
              <a:round/>
            </a:ln>
            <a:effectLst/>
          </c:spPr>
          <c:marker>
            <c:symbol val="none"/>
          </c:marker>
          <c:cat>
            <c:numRef>
              <c:f>Sheet1!$A$2:$A$771</c:f>
              <c:numCache>
                <c:formatCode>yyyy\-mm\-dd</c:formatCode>
                <c:ptCount val="770"/>
                <c:pt idx="0">
                  <c:v>20880</c:v>
                </c:pt>
                <c:pt idx="1">
                  <c:v>20911</c:v>
                </c:pt>
                <c:pt idx="2">
                  <c:v>20941</c:v>
                </c:pt>
                <c:pt idx="3">
                  <c:v>20972</c:v>
                </c:pt>
                <c:pt idx="4">
                  <c:v>21002</c:v>
                </c:pt>
                <c:pt idx="5">
                  <c:v>21033</c:v>
                </c:pt>
                <c:pt idx="6">
                  <c:v>21064</c:v>
                </c:pt>
                <c:pt idx="7">
                  <c:v>21094</c:v>
                </c:pt>
                <c:pt idx="8">
                  <c:v>21125</c:v>
                </c:pt>
                <c:pt idx="9">
                  <c:v>21155</c:v>
                </c:pt>
                <c:pt idx="10">
                  <c:v>21186</c:v>
                </c:pt>
                <c:pt idx="11">
                  <c:v>21217</c:v>
                </c:pt>
                <c:pt idx="12">
                  <c:v>21245</c:v>
                </c:pt>
                <c:pt idx="13">
                  <c:v>21276</c:v>
                </c:pt>
                <c:pt idx="14">
                  <c:v>21306</c:v>
                </c:pt>
                <c:pt idx="15">
                  <c:v>21337</c:v>
                </c:pt>
                <c:pt idx="16">
                  <c:v>21367</c:v>
                </c:pt>
                <c:pt idx="17">
                  <c:v>21398</c:v>
                </c:pt>
                <c:pt idx="18">
                  <c:v>21429</c:v>
                </c:pt>
                <c:pt idx="19">
                  <c:v>21459</c:v>
                </c:pt>
                <c:pt idx="20">
                  <c:v>21490</c:v>
                </c:pt>
                <c:pt idx="21">
                  <c:v>21520</c:v>
                </c:pt>
                <c:pt idx="22">
                  <c:v>21551</c:v>
                </c:pt>
                <c:pt idx="23">
                  <c:v>21582</c:v>
                </c:pt>
                <c:pt idx="24">
                  <c:v>21610</c:v>
                </c:pt>
                <c:pt idx="25">
                  <c:v>21641</c:v>
                </c:pt>
                <c:pt idx="26">
                  <c:v>21671</c:v>
                </c:pt>
                <c:pt idx="27">
                  <c:v>21702</c:v>
                </c:pt>
                <c:pt idx="28">
                  <c:v>21732</c:v>
                </c:pt>
                <c:pt idx="29">
                  <c:v>21763</c:v>
                </c:pt>
                <c:pt idx="30">
                  <c:v>21794</c:v>
                </c:pt>
                <c:pt idx="31">
                  <c:v>21824</c:v>
                </c:pt>
                <c:pt idx="32">
                  <c:v>21855</c:v>
                </c:pt>
                <c:pt idx="33">
                  <c:v>21885</c:v>
                </c:pt>
                <c:pt idx="34">
                  <c:v>21916</c:v>
                </c:pt>
                <c:pt idx="35">
                  <c:v>21947</c:v>
                </c:pt>
                <c:pt idx="36">
                  <c:v>21976</c:v>
                </c:pt>
                <c:pt idx="37">
                  <c:v>22007</c:v>
                </c:pt>
                <c:pt idx="38">
                  <c:v>22037</c:v>
                </c:pt>
                <c:pt idx="39">
                  <c:v>22068</c:v>
                </c:pt>
                <c:pt idx="40">
                  <c:v>22098</c:v>
                </c:pt>
                <c:pt idx="41">
                  <c:v>22129</c:v>
                </c:pt>
                <c:pt idx="42">
                  <c:v>22160</c:v>
                </c:pt>
                <c:pt idx="43">
                  <c:v>22190</c:v>
                </c:pt>
                <c:pt idx="44">
                  <c:v>22221</c:v>
                </c:pt>
                <c:pt idx="45">
                  <c:v>22251</c:v>
                </c:pt>
                <c:pt idx="46">
                  <c:v>22282</c:v>
                </c:pt>
                <c:pt idx="47">
                  <c:v>22313</c:v>
                </c:pt>
                <c:pt idx="48">
                  <c:v>22341</c:v>
                </c:pt>
                <c:pt idx="49">
                  <c:v>22372</c:v>
                </c:pt>
                <c:pt idx="50">
                  <c:v>22402</c:v>
                </c:pt>
                <c:pt idx="51">
                  <c:v>22433</c:v>
                </c:pt>
                <c:pt idx="52">
                  <c:v>22463</c:v>
                </c:pt>
                <c:pt idx="53">
                  <c:v>22494</c:v>
                </c:pt>
                <c:pt idx="54">
                  <c:v>22525</c:v>
                </c:pt>
                <c:pt idx="55">
                  <c:v>22555</c:v>
                </c:pt>
                <c:pt idx="56">
                  <c:v>22586</c:v>
                </c:pt>
                <c:pt idx="57">
                  <c:v>22616</c:v>
                </c:pt>
                <c:pt idx="58">
                  <c:v>22647</c:v>
                </c:pt>
                <c:pt idx="59">
                  <c:v>22678</c:v>
                </c:pt>
                <c:pt idx="60">
                  <c:v>22706</c:v>
                </c:pt>
                <c:pt idx="61">
                  <c:v>22737</c:v>
                </c:pt>
                <c:pt idx="62">
                  <c:v>22767</c:v>
                </c:pt>
                <c:pt idx="63">
                  <c:v>22798</c:v>
                </c:pt>
                <c:pt idx="64">
                  <c:v>22828</c:v>
                </c:pt>
                <c:pt idx="65">
                  <c:v>22859</c:v>
                </c:pt>
                <c:pt idx="66">
                  <c:v>22890</c:v>
                </c:pt>
                <c:pt idx="67">
                  <c:v>22920</c:v>
                </c:pt>
                <c:pt idx="68">
                  <c:v>22951</c:v>
                </c:pt>
                <c:pt idx="69">
                  <c:v>22981</c:v>
                </c:pt>
                <c:pt idx="70">
                  <c:v>23012</c:v>
                </c:pt>
                <c:pt idx="71">
                  <c:v>23043</c:v>
                </c:pt>
                <c:pt idx="72">
                  <c:v>23071</c:v>
                </c:pt>
                <c:pt idx="73">
                  <c:v>23102</c:v>
                </c:pt>
                <c:pt idx="74">
                  <c:v>23132</c:v>
                </c:pt>
                <c:pt idx="75">
                  <c:v>23163</c:v>
                </c:pt>
                <c:pt idx="76">
                  <c:v>23193</c:v>
                </c:pt>
                <c:pt idx="77">
                  <c:v>23224</c:v>
                </c:pt>
                <c:pt idx="78">
                  <c:v>23255</c:v>
                </c:pt>
                <c:pt idx="79">
                  <c:v>23285</c:v>
                </c:pt>
                <c:pt idx="80">
                  <c:v>23316</c:v>
                </c:pt>
                <c:pt idx="81">
                  <c:v>23346</c:v>
                </c:pt>
                <c:pt idx="82">
                  <c:v>23377</c:v>
                </c:pt>
                <c:pt idx="83">
                  <c:v>23408</c:v>
                </c:pt>
                <c:pt idx="84">
                  <c:v>23437</c:v>
                </c:pt>
                <c:pt idx="85">
                  <c:v>23468</c:v>
                </c:pt>
                <c:pt idx="86">
                  <c:v>23498</c:v>
                </c:pt>
                <c:pt idx="87">
                  <c:v>23529</c:v>
                </c:pt>
                <c:pt idx="88">
                  <c:v>23559</c:v>
                </c:pt>
                <c:pt idx="89">
                  <c:v>23590</c:v>
                </c:pt>
                <c:pt idx="90">
                  <c:v>23621</c:v>
                </c:pt>
                <c:pt idx="91">
                  <c:v>23651</c:v>
                </c:pt>
                <c:pt idx="92">
                  <c:v>23682</c:v>
                </c:pt>
                <c:pt idx="93">
                  <c:v>23712</c:v>
                </c:pt>
                <c:pt idx="94">
                  <c:v>23743</c:v>
                </c:pt>
                <c:pt idx="95">
                  <c:v>23774</c:v>
                </c:pt>
                <c:pt idx="96">
                  <c:v>23802</c:v>
                </c:pt>
                <c:pt idx="97">
                  <c:v>23833</c:v>
                </c:pt>
                <c:pt idx="98">
                  <c:v>23863</c:v>
                </c:pt>
                <c:pt idx="99">
                  <c:v>23894</c:v>
                </c:pt>
                <c:pt idx="100">
                  <c:v>23924</c:v>
                </c:pt>
                <c:pt idx="101">
                  <c:v>23955</c:v>
                </c:pt>
                <c:pt idx="102">
                  <c:v>23986</c:v>
                </c:pt>
                <c:pt idx="103">
                  <c:v>24016</c:v>
                </c:pt>
                <c:pt idx="104">
                  <c:v>24047</c:v>
                </c:pt>
                <c:pt idx="105">
                  <c:v>24077</c:v>
                </c:pt>
                <c:pt idx="106">
                  <c:v>24108</c:v>
                </c:pt>
                <c:pt idx="107">
                  <c:v>24139</c:v>
                </c:pt>
                <c:pt idx="108">
                  <c:v>24167</c:v>
                </c:pt>
                <c:pt idx="109">
                  <c:v>24198</c:v>
                </c:pt>
                <c:pt idx="110">
                  <c:v>24228</c:v>
                </c:pt>
                <c:pt idx="111">
                  <c:v>24259</c:v>
                </c:pt>
                <c:pt idx="112">
                  <c:v>24289</c:v>
                </c:pt>
                <c:pt idx="113">
                  <c:v>24320</c:v>
                </c:pt>
                <c:pt idx="114">
                  <c:v>24351</c:v>
                </c:pt>
                <c:pt idx="115">
                  <c:v>24381</c:v>
                </c:pt>
                <c:pt idx="116">
                  <c:v>24412</c:v>
                </c:pt>
                <c:pt idx="117">
                  <c:v>24442</c:v>
                </c:pt>
                <c:pt idx="118">
                  <c:v>24473</c:v>
                </c:pt>
                <c:pt idx="119">
                  <c:v>24504</c:v>
                </c:pt>
                <c:pt idx="120">
                  <c:v>24532</c:v>
                </c:pt>
                <c:pt idx="121">
                  <c:v>24563</c:v>
                </c:pt>
                <c:pt idx="122">
                  <c:v>24593</c:v>
                </c:pt>
                <c:pt idx="123">
                  <c:v>24624</c:v>
                </c:pt>
                <c:pt idx="124">
                  <c:v>24654</c:v>
                </c:pt>
                <c:pt idx="125">
                  <c:v>24685</c:v>
                </c:pt>
                <c:pt idx="126">
                  <c:v>24716</c:v>
                </c:pt>
                <c:pt idx="127">
                  <c:v>24746</c:v>
                </c:pt>
                <c:pt idx="128">
                  <c:v>24777</c:v>
                </c:pt>
                <c:pt idx="129">
                  <c:v>24807</c:v>
                </c:pt>
                <c:pt idx="130">
                  <c:v>24838</c:v>
                </c:pt>
                <c:pt idx="131">
                  <c:v>24869</c:v>
                </c:pt>
                <c:pt idx="132">
                  <c:v>24898</c:v>
                </c:pt>
                <c:pt idx="133">
                  <c:v>24929</c:v>
                </c:pt>
                <c:pt idx="134">
                  <c:v>24959</c:v>
                </c:pt>
                <c:pt idx="135">
                  <c:v>24990</c:v>
                </c:pt>
                <c:pt idx="136">
                  <c:v>25020</c:v>
                </c:pt>
                <c:pt idx="137">
                  <c:v>25051</c:v>
                </c:pt>
                <c:pt idx="138">
                  <c:v>25082</c:v>
                </c:pt>
                <c:pt idx="139">
                  <c:v>25112</c:v>
                </c:pt>
                <c:pt idx="140">
                  <c:v>25143</c:v>
                </c:pt>
                <c:pt idx="141">
                  <c:v>25173</c:v>
                </c:pt>
                <c:pt idx="142">
                  <c:v>25204</c:v>
                </c:pt>
                <c:pt idx="143">
                  <c:v>25235</c:v>
                </c:pt>
                <c:pt idx="144">
                  <c:v>25263</c:v>
                </c:pt>
                <c:pt idx="145">
                  <c:v>25294</c:v>
                </c:pt>
                <c:pt idx="146">
                  <c:v>25324</c:v>
                </c:pt>
                <c:pt idx="147">
                  <c:v>25355</c:v>
                </c:pt>
                <c:pt idx="148">
                  <c:v>25385</c:v>
                </c:pt>
                <c:pt idx="149">
                  <c:v>25416</c:v>
                </c:pt>
                <c:pt idx="150">
                  <c:v>25447</c:v>
                </c:pt>
                <c:pt idx="151">
                  <c:v>25477</c:v>
                </c:pt>
                <c:pt idx="152">
                  <c:v>25508</c:v>
                </c:pt>
                <c:pt idx="153">
                  <c:v>25538</c:v>
                </c:pt>
                <c:pt idx="154">
                  <c:v>25569</c:v>
                </c:pt>
                <c:pt idx="155">
                  <c:v>25600</c:v>
                </c:pt>
                <c:pt idx="156">
                  <c:v>25628</c:v>
                </c:pt>
                <c:pt idx="157">
                  <c:v>25659</c:v>
                </c:pt>
                <c:pt idx="158">
                  <c:v>25689</c:v>
                </c:pt>
                <c:pt idx="159">
                  <c:v>25720</c:v>
                </c:pt>
                <c:pt idx="160">
                  <c:v>25750</c:v>
                </c:pt>
                <c:pt idx="161">
                  <c:v>25781</c:v>
                </c:pt>
                <c:pt idx="162">
                  <c:v>25812</c:v>
                </c:pt>
                <c:pt idx="163">
                  <c:v>25842</c:v>
                </c:pt>
                <c:pt idx="164">
                  <c:v>25873</c:v>
                </c:pt>
                <c:pt idx="165">
                  <c:v>25903</c:v>
                </c:pt>
                <c:pt idx="166">
                  <c:v>25934</c:v>
                </c:pt>
                <c:pt idx="167">
                  <c:v>25965</c:v>
                </c:pt>
                <c:pt idx="168">
                  <c:v>25993</c:v>
                </c:pt>
                <c:pt idx="169">
                  <c:v>26024</c:v>
                </c:pt>
                <c:pt idx="170">
                  <c:v>26054</c:v>
                </c:pt>
                <c:pt idx="171">
                  <c:v>26085</c:v>
                </c:pt>
                <c:pt idx="172">
                  <c:v>26115</c:v>
                </c:pt>
                <c:pt idx="173">
                  <c:v>26146</c:v>
                </c:pt>
                <c:pt idx="174">
                  <c:v>26177</c:v>
                </c:pt>
                <c:pt idx="175">
                  <c:v>26207</c:v>
                </c:pt>
                <c:pt idx="176">
                  <c:v>26238</c:v>
                </c:pt>
                <c:pt idx="177">
                  <c:v>26268</c:v>
                </c:pt>
                <c:pt idx="178">
                  <c:v>26299</c:v>
                </c:pt>
                <c:pt idx="179">
                  <c:v>26330</c:v>
                </c:pt>
                <c:pt idx="180">
                  <c:v>26359</c:v>
                </c:pt>
                <c:pt idx="181">
                  <c:v>26390</c:v>
                </c:pt>
                <c:pt idx="182">
                  <c:v>26420</c:v>
                </c:pt>
                <c:pt idx="183">
                  <c:v>26451</c:v>
                </c:pt>
                <c:pt idx="184">
                  <c:v>26481</c:v>
                </c:pt>
                <c:pt idx="185">
                  <c:v>26512</c:v>
                </c:pt>
                <c:pt idx="186">
                  <c:v>26543</c:v>
                </c:pt>
                <c:pt idx="187">
                  <c:v>26573</c:v>
                </c:pt>
                <c:pt idx="188">
                  <c:v>26604</c:v>
                </c:pt>
                <c:pt idx="189">
                  <c:v>26634</c:v>
                </c:pt>
                <c:pt idx="190">
                  <c:v>26665</c:v>
                </c:pt>
                <c:pt idx="191">
                  <c:v>26696</c:v>
                </c:pt>
                <c:pt idx="192">
                  <c:v>26724</c:v>
                </c:pt>
                <c:pt idx="193">
                  <c:v>26755</c:v>
                </c:pt>
                <c:pt idx="194">
                  <c:v>26785</c:v>
                </c:pt>
                <c:pt idx="195">
                  <c:v>26816</c:v>
                </c:pt>
                <c:pt idx="196">
                  <c:v>26846</c:v>
                </c:pt>
                <c:pt idx="197">
                  <c:v>26877</c:v>
                </c:pt>
                <c:pt idx="198">
                  <c:v>26908</c:v>
                </c:pt>
                <c:pt idx="199">
                  <c:v>26938</c:v>
                </c:pt>
                <c:pt idx="200">
                  <c:v>26969</c:v>
                </c:pt>
                <c:pt idx="201">
                  <c:v>26999</c:v>
                </c:pt>
                <c:pt idx="202">
                  <c:v>27030</c:v>
                </c:pt>
                <c:pt idx="203">
                  <c:v>27061</c:v>
                </c:pt>
                <c:pt idx="204">
                  <c:v>27089</c:v>
                </c:pt>
                <c:pt idx="205">
                  <c:v>27120</c:v>
                </c:pt>
                <c:pt idx="206">
                  <c:v>27150</c:v>
                </c:pt>
                <c:pt idx="207">
                  <c:v>27181</c:v>
                </c:pt>
                <c:pt idx="208">
                  <c:v>27211</c:v>
                </c:pt>
                <c:pt idx="209">
                  <c:v>27242</c:v>
                </c:pt>
                <c:pt idx="210">
                  <c:v>27273</c:v>
                </c:pt>
                <c:pt idx="211">
                  <c:v>27303</c:v>
                </c:pt>
                <c:pt idx="212">
                  <c:v>27334</c:v>
                </c:pt>
                <c:pt idx="213">
                  <c:v>27364</c:v>
                </c:pt>
                <c:pt idx="214">
                  <c:v>27395</c:v>
                </c:pt>
                <c:pt idx="215">
                  <c:v>27426</c:v>
                </c:pt>
                <c:pt idx="216">
                  <c:v>27454</c:v>
                </c:pt>
                <c:pt idx="217">
                  <c:v>27485</c:v>
                </c:pt>
                <c:pt idx="218">
                  <c:v>27515</c:v>
                </c:pt>
                <c:pt idx="219">
                  <c:v>27546</c:v>
                </c:pt>
                <c:pt idx="220">
                  <c:v>27576</c:v>
                </c:pt>
                <c:pt idx="221">
                  <c:v>27607</c:v>
                </c:pt>
                <c:pt idx="222">
                  <c:v>27638</c:v>
                </c:pt>
                <c:pt idx="223">
                  <c:v>27668</c:v>
                </c:pt>
                <c:pt idx="224">
                  <c:v>27699</c:v>
                </c:pt>
                <c:pt idx="225">
                  <c:v>27729</c:v>
                </c:pt>
                <c:pt idx="226">
                  <c:v>27760</c:v>
                </c:pt>
                <c:pt idx="227">
                  <c:v>27791</c:v>
                </c:pt>
                <c:pt idx="228">
                  <c:v>27820</c:v>
                </c:pt>
                <c:pt idx="229">
                  <c:v>27851</c:v>
                </c:pt>
                <c:pt idx="230">
                  <c:v>27881</c:v>
                </c:pt>
                <c:pt idx="231">
                  <c:v>27912</c:v>
                </c:pt>
                <c:pt idx="232">
                  <c:v>27942</c:v>
                </c:pt>
                <c:pt idx="233">
                  <c:v>27973</c:v>
                </c:pt>
                <c:pt idx="234">
                  <c:v>28004</c:v>
                </c:pt>
                <c:pt idx="235">
                  <c:v>28034</c:v>
                </c:pt>
                <c:pt idx="236">
                  <c:v>28065</c:v>
                </c:pt>
                <c:pt idx="237">
                  <c:v>28095</c:v>
                </c:pt>
                <c:pt idx="238">
                  <c:v>28126</c:v>
                </c:pt>
                <c:pt idx="239">
                  <c:v>28157</c:v>
                </c:pt>
                <c:pt idx="240">
                  <c:v>28185</c:v>
                </c:pt>
                <c:pt idx="241">
                  <c:v>28216</c:v>
                </c:pt>
                <c:pt idx="242">
                  <c:v>28246</c:v>
                </c:pt>
                <c:pt idx="243">
                  <c:v>28277</c:v>
                </c:pt>
                <c:pt idx="244">
                  <c:v>28307</c:v>
                </c:pt>
                <c:pt idx="245">
                  <c:v>28338</c:v>
                </c:pt>
                <c:pt idx="246">
                  <c:v>28369</c:v>
                </c:pt>
                <c:pt idx="247">
                  <c:v>28399</c:v>
                </c:pt>
                <c:pt idx="248">
                  <c:v>28430</c:v>
                </c:pt>
                <c:pt idx="249">
                  <c:v>28460</c:v>
                </c:pt>
                <c:pt idx="250">
                  <c:v>28491</c:v>
                </c:pt>
                <c:pt idx="251">
                  <c:v>28522</c:v>
                </c:pt>
                <c:pt idx="252">
                  <c:v>28550</c:v>
                </c:pt>
                <c:pt idx="253">
                  <c:v>28581</c:v>
                </c:pt>
                <c:pt idx="254">
                  <c:v>28611</c:v>
                </c:pt>
                <c:pt idx="255">
                  <c:v>28642</c:v>
                </c:pt>
                <c:pt idx="256">
                  <c:v>28672</c:v>
                </c:pt>
                <c:pt idx="257">
                  <c:v>28703</c:v>
                </c:pt>
                <c:pt idx="258">
                  <c:v>28734</c:v>
                </c:pt>
                <c:pt idx="259">
                  <c:v>28764</c:v>
                </c:pt>
                <c:pt idx="260">
                  <c:v>28795</c:v>
                </c:pt>
                <c:pt idx="261">
                  <c:v>28825</c:v>
                </c:pt>
                <c:pt idx="262">
                  <c:v>28856</c:v>
                </c:pt>
                <c:pt idx="263">
                  <c:v>28887</c:v>
                </c:pt>
                <c:pt idx="264">
                  <c:v>28915</c:v>
                </c:pt>
                <c:pt idx="265">
                  <c:v>28946</c:v>
                </c:pt>
                <c:pt idx="266">
                  <c:v>28976</c:v>
                </c:pt>
                <c:pt idx="267">
                  <c:v>29007</c:v>
                </c:pt>
                <c:pt idx="268">
                  <c:v>29037</c:v>
                </c:pt>
                <c:pt idx="269">
                  <c:v>29068</c:v>
                </c:pt>
                <c:pt idx="270">
                  <c:v>29099</c:v>
                </c:pt>
                <c:pt idx="271">
                  <c:v>29129</c:v>
                </c:pt>
                <c:pt idx="272">
                  <c:v>29160</c:v>
                </c:pt>
                <c:pt idx="273">
                  <c:v>29190</c:v>
                </c:pt>
                <c:pt idx="274">
                  <c:v>29221</c:v>
                </c:pt>
                <c:pt idx="275">
                  <c:v>29252</c:v>
                </c:pt>
                <c:pt idx="276">
                  <c:v>29281</c:v>
                </c:pt>
                <c:pt idx="277">
                  <c:v>29312</c:v>
                </c:pt>
                <c:pt idx="278">
                  <c:v>29342</c:v>
                </c:pt>
                <c:pt idx="279">
                  <c:v>29373</c:v>
                </c:pt>
                <c:pt idx="280">
                  <c:v>29403</c:v>
                </c:pt>
                <c:pt idx="281">
                  <c:v>29434</c:v>
                </c:pt>
                <c:pt idx="282">
                  <c:v>29465</c:v>
                </c:pt>
                <c:pt idx="283">
                  <c:v>29495</c:v>
                </c:pt>
                <c:pt idx="284">
                  <c:v>29526</c:v>
                </c:pt>
                <c:pt idx="285">
                  <c:v>29556</c:v>
                </c:pt>
                <c:pt idx="286">
                  <c:v>29587</c:v>
                </c:pt>
                <c:pt idx="287">
                  <c:v>29618</c:v>
                </c:pt>
                <c:pt idx="288">
                  <c:v>29646</c:v>
                </c:pt>
                <c:pt idx="289">
                  <c:v>29677</c:v>
                </c:pt>
                <c:pt idx="290">
                  <c:v>29707</c:v>
                </c:pt>
                <c:pt idx="291">
                  <c:v>29738</c:v>
                </c:pt>
                <c:pt idx="292">
                  <c:v>29768</c:v>
                </c:pt>
                <c:pt idx="293">
                  <c:v>29799</c:v>
                </c:pt>
                <c:pt idx="294">
                  <c:v>29830</c:v>
                </c:pt>
                <c:pt idx="295">
                  <c:v>29860</c:v>
                </c:pt>
                <c:pt idx="296">
                  <c:v>29891</c:v>
                </c:pt>
                <c:pt idx="297">
                  <c:v>29921</c:v>
                </c:pt>
                <c:pt idx="298">
                  <c:v>29952</c:v>
                </c:pt>
                <c:pt idx="299">
                  <c:v>29983</c:v>
                </c:pt>
                <c:pt idx="300">
                  <c:v>30011</c:v>
                </c:pt>
                <c:pt idx="301">
                  <c:v>30042</c:v>
                </c:pt>
                <c:pt idx="302">
                  <c:v>30072</c:v>
                </c:pt>
                <c:pt idx="303">
                  <c:v>30103</c:v>
                </c:pt>
                <c:pt idx="304">
                  <c:v>30133</c:v>
                </c:pt>
                <c:pt idx="305">
                  <c:v>30164</c:v>
                </c:pt>
                <c:pt idx="306">
                  <c:v>30195</c:v>
                </c:pt>
                <c:pt idx="307">
                  <c:v>30225</c:v>
                </c:pt>
                <c:pt idx="308">
                  <c:v>30256</c:v>
                </c:pt>
                <c:pt idx="309">
                  <c:v>30286</c:v>
                </c:pt>
                <c:pt idx="310">
                  <c:v>30317</c:v>
                </c:pt>
                <c:pt idx="311">
                  <c:v>30348</c:v>
                </c:pt>
                <c:pt idx="312">
                  <c:v>30376</c:v>
                </c:pt>
                <c:pt idx="313">
                  <c:v>30407</c:v>
                </c:pt>
                <c:pt idx="314">
                  <c:v>30437</c:v>
                </c:pt>
                <c:pt idx="315">
                  <c:v>30468</c:v>
                </c:pt>
                <c:pt idx="316">
                  <c:v>30498</c:v>
                </c:pt>
                <c:pt idx="317">
                  <c:v>30529</c:v>
                </c:pt>
                <c:pt idx="318">
                  <c:v>30560</c:v>
                </c:pt>
                <c:pt idx="319">
                  <c:v>30590</c:v>
                </c:pt>
                <c:pt idx="320">
                  <c:v>30621</c:v>
                </c:pt>
                <c:pt idx="321">
                  <c:v>30651</c:v>
                </c:pt>
                <c:pt idx="322">
                  <c:v>30682</c:v>
                </c:pt>
                <c:pt idx="323">
                  <c:v>30713</c:v>
                </c:pt>
                <c:pt idx="324">
                  <c:v>30742</c:v>
                </c:pt>
                <c:pt idx="325">
                  <c:v>30773</c:v>
                </c:pt>
                <c:pt idx="326">
                  <c:v>30803</c:v>
                </c:pt>
                <c:pt idx="327">
                  <c:v>30834</c:v>
                </c:pt>
                <c:pt idx="328">
                  <c:v>30864</c:v>
                </c:pt>
                <c:pt idx="329">
                  <c:v>30895</c:v>
                </c:pt>
                <c:pt idx="330">
                  <c:v>30926</c:v>
                </c:pt>
                <c:pt idx="331">
                  <c:v>30956</c:v>
                </c:pt>
                <c:pt idx="332">
                  <c:v>30987</c:v>
                </c:pt>
                <c:pt idx="333">
                  <c:v>31017</c:v>
                </c:pt>
                <c:pt idx="334">
                  <c:v>31048</c:v>
                </c:pt>
                <c:pt idx="335">
                  <c:v>31079</c:v>
                </c:pt>
                <c:pt idx="336">
                  <c:v>31107</c:v>
                </c:pt>
                <c:pt idx="337">
                  <c:v>31138</c:v>
                </c:pt>
                <c:pt idx="338">
                  <c:v>31168</c:v>
                </c:pt>
                <c:pt idx="339">
                  <c:v>31199</c:v>
                </c:pt>
                <c:pt idx="340">
                  <c:v>31229</c:v>
                </c:pt>
                <c:pt idx="341">
                  <c:v>31260</c:v>
                </c:pt>
                <c:pt idx="342">
                  <c:v>31291</c:v>
                </c:pt>
                <c:pt idx="343">
                  <c:v>31321</c:v>
                </c:pt>
                <c:pt idx="344">
                  <c:v>31352</c:v>
                </c:pt>
                <c:pt idx="345">
                  <c:v>31382</c:v>
                </c:pt>
                <c:pt idx="346">
                  <c:v>31413</c:v>
                </c:pt>
                <c:pt idx="347">
                  <c:v>31444</c:v>
                </c:pt>
                <c:pt idx="348">
                  <c:v>31472</c:v>
                </c:pt>
                <c:pt idx="349">
                  <c:v>31503</c:v>
                </c:pt>
                <c:pt idx="350">
                  <c:v>31533</c:v>
                </c:pt>
                <c:pt idx="351">
                  <c:v>31564</c:v>
                </c:pt>
                <c:pt idx="352">
                  <c:v>31594</c:v>
                </c:pt>
                <c:pt idx="353">
                  <c:v>31625</c:v>
                </c:pt>
                <c:pt idx="354">
                  <c:v>31656</c:v>
                </c:pt>
                <c:pt idx="355">
                  <c:v>31686</c:v>
                </c:pt>
                <c:pt idx="356">
                  <c:v>31717</c:v>
                </c:pt>
                <c:pt idx="357">
                  <c:v>31747</c:v>
                </c:pt>
                <c:pt idx="358">
                  <c:v>31778</c:v>
                </c:pt>
                <c:pt idx="359">
                  <c:v>31809</c:v>
                </c:pt>
                <c:pt idx="360">
                  <c:v>31837</c:v>
                </c:pt>
                <c:pt idx="361">
                  <c:v>31868</c:v>
                </c:pt>
                <c:pt idx="362">
                  <c:v>31898</c:v>
                </c:pt>
                <c:pt idx="363">
                  <c:v>31929</c:v>
                </c:pt>
                <c:pt idx="364">
                  <c:v>31959</c:v>
                </c:pt>
                <c:pt idx="365">
                  <c:v>31990</c:v>
                </c:pt>
                <c:pt idx="366">
                  <c:v>32021</c:v>
                </c:pt>
                <c:pt idx="367">
                  <c:v>32051</c:v>
                </c:pt>
                <c:pt idx="368">
                  <c:v>32082</c:v>
                </c:pt>
                <c:pt idx="369">
                  <c:v>32112</c:v>
                </c:pt>
                <c:pt idx="370">
                  <c:v>32143</c:v>
                </c:pt>
                <c:pt idx="371">
                  <c:v>32174</c:v>
                </c:pt>
                <c:pt idx="372">
                  <c:v>32203</c:v>
                </c:pt>
                <c:pt idx="373">
                  <c:v>32234</c:v>
                </c:pt>
                <c:pt idx="374">
                  <c:v>32264</c:v>
                </c:pt>
                <c:pt idx="375">
                  <c:v>32295</c:v>
                </c:pt>
                <c:pt idx="376">
                  <c:v>32325</c:v>
                </c:pt>
                <c:pt idx="377">
                  <c:v>32356</c:v>
                </c:pt>
                <c:pt idx="378">
                  <c:v>32387</c:v>
                </c:pt>
                <c:pt idx="379">
                  <c:v>32417</c:v>
                </c:pt>
                <c:pt idx="380">
                  <c:v>32448</c:v>
                </c:pt>
                <c:pt idx="381">
                  <c:v>32478</c:v>
                </c:pt>
                <c:pt idx="382">
                  <c:v>32509</c:v>
                </c:pt>
                <c:pt idx="383">
                  <c:v>32540</c:v>
                </c:pt>
                <c:pt idx="384">
                  <c:v>32568</c:v>
                </c:pt>
                <c:pt idx="385">
                  <c:v>32599</c:v>
                </c:pt>
                <c:pt idx="386">
                  <c:v>32629</c:v>
                </c:pt>
                <c:pt idx="387">
                  <c:v>32660</c:v>
                </c:pt>
                <c:pt idx="388">
                  <c:v>32690</c:v>
                </c:pt>
                <c:pt idx="389">
                  <c:v>32721</c:v>
                </c:pt>
                <c:pt idx="390">
                  <c:v>32752</c:v>
                </c:pt>
                <c:pt idx="391">
                  <c:v>32782</c:v>
                </c:pt>
                <c:pt idx="392">
                  <c:v>32813</c:v>
                </c:pt>
                <c:pt idx="393">
                  <c:v>32843</c:v>
                </c:pt>
                <c:pt idx="394">
                  <c:v>32874</c:v>
                </c:pt>
                <c:pt idx="395">
                  <c:v>32905</c:v>
                </c:pt>
                <c:pt idx="396">
                  <c:v>32933</c:v>
                </c:pt>
                <c:pt idx="397">
                  <c:v>32964</c:v>
                </c:pt>
                <c:pt idx="398">
                  <c:v>32994</c:v>
                </c:pt>
                <c:pt idx="399">
                  <c:v>33025</c:v>
                </c:pt>
                <c:pt idx="400">
                  <c:v>33055</c:v>
                </c:pt>
                <c:pt idx="401">
                  <c:v>33086</c:v>
                </c:pt>
                <c:pt idx="402">
                  <c:v>33117</c:v>
                </c:pt>
                <c:pt idx="403">
                  <c:v>33147</c:v>
                </c:pt>
                <c:pt idx="404">
                  <c:v>33178</c:v>
                </c:pt>
                <c:pt idx="405">
                  <c:v>33208</c:v>
                </c:pt>
                <c:pt idx="406">
                  <c:v>33239</c:v>
                </c:pt>
                <c:pt idx="407">
                  <c:v>33270</c:v>
                </c:pt>
                <c:pt idx="408">
                  <c:v>33298</c:v>
                </c:pt>
                <c:pt idx="409">
                  <c:v>33329</c:v>
                </c:pt>
                <c:pt idx="410">
                  <c:v>33359</c:v>
                </c:pt>
                <c:pt idx="411">
                  <c:v>33390</c:v>
                </c:pt>
                <c:pt idx="412">
                  <c:v>33420</c:v>
                </c:pt>
                <c:pt idx="413">
                  <c:v>33451</c:v>
                </c:pt>
                <c:pt idx="414">
                  <c:v>33482</c:v>
                </c:pt>
                <c:pt idx="415">
                  <c:v>33512</c:v>
                </c:pt>
                <c:pt idx="416">
                  <c:v>33543</c:v>
                </c:pt>
                <c:pt idx="417">
                  <c:v>33573</c:v>
                </c:pt>
                <c:pt idx="418">
                  <c:v>33604</c:v>
                </c:pt>
                <c:pt idx="419">
                  <c:v>33635</c:v>
                </c:pt>
                <c:pt idx="420">
                  <c:v>33664</c:v>
                </c:pt>
                <c:pt idx="421">
                  <c:v>33695</c:v>
                </c:pt>
                <c:pt idx="422">
                  <c:v>33725</c:v>
                </c:pt>
                <c:pt idx="423">
                  <c:v>33756</c:v>
                </c:pt>
                <c:pt idx="424">
                  <c:v>33786</c:v>
                </c:pt>
                <c:pt idx="425">
                  <c:v>33817</c:v>
                </c:pt>
                <c:pt idx="426">
                  <c:v>33848</c:v>
                </c:pt>
                <c:pt idx="427">
                  <c:v>33878</c:v>
                </c:pt>
                <c:pt idx="428">
                  <c:v>33909</c:v>
                </c:pt>
                <c:pt idx="429">
                  <c:v>33939</c:v>
                </c:pt>
                <c:pt idx="430">
                  <c:v>33970</c:v>
                </c:pt>
                <c:pt idx="431">
                  <c:v>34001</c:v>
                </c:pt>
                <c:pt idx="432">
                  <c:v>34029</c:v>
                </c:pt>
                <c:pt idx="433">
                  <c:v>34060</c:v>
                </c:pt>
                <c:pt idx="434">
                  <c:v>34090</c:v>
                </c:pt>
                <c:pt idx="435">
                  <c:v>34121</c:v>
                </c:pt>
                <c:pt idx="436">
                  <c:v>34151</c:v>
                </c:pt>
                <c:pt idx="437">
                  <c:v>34182</c:v>
                </c:pt>
                <c:pt idx="438">
                  <c:v>34213</c:v>
                </c:pt>
                <c:pt idx="439">
                  <c:v>34243</c:v>
                </c:pt>
                <c:pt idx="440">
                  <c:v>34274</c:v>
                </c:pt>
                <c:pt idx="441">
                  <c:v>34304</c:v>
                </c:pt>
                <c:pt idx="442">
                  <c:v>34335</c:v>
                </c:pt>
                <c:pt idx="443">
                  <c:v>34366</c:v>
                </c:pt>
                <c:pt idx="444">
                  <c:v>34394</c:v>
                </c:pt>
                <c:pt idx="445">
                  <c:v>34425</c:v>
                </c:pt>
                <c:pt idx="446">
                  <c:v>34455</c:v>
                </c:pt>
                <c:pt idx="447">
                  <c:v>34486</c:v>
                </c:pt>
                <c:pt idx="448">
                  <c:v>34516</c:v>
                </c:pt>
                <c:pt idx="449">
                  <c:v>34547</c:v>
                </c:pt>
                <c:pt idx="450">
                  <c:v>34578</c:v>
                </c:pt>
                <c:pt idx="451">
                  <c:v>34608</c:v>
                </c:pt>
                <c:pt idx="452">
                  <c:v>34639</c:v>
                </c:pt>
                <c:pt idx="453">
                  <c:v>34669</c:v>
                </c:pt>
                <c:pt idx="454">
                  <c:v>34700</c:v>
                </c:pt>
                <c:pt idx="455">
                  <c:v>34731</c:v>
                </c:pt>
                <c:pt idx="456">
                  <c:v>34759</c:v>
                </c:pt>
                <c:pt idx="457">
                  <c:v>34790</c:v>
                </c:pt>
                <c:pt idx="458">
                  <c:v>34820</c:v>
                </c:pt>
                <c:pt idx="459">
                  <c:v>34851</c:v>
                </c:pt>
                <c:pt idx="460">
                  <c:v>34881</c:v>
                </c:pt>
                <c:pt idx="461">
                  <c:v>34912</c:v>
                </c:pt>
                <c:pt idx="462">
                  <c:v>34943</c:v>
                </c:pt>
                <c:pt idx="463">
                  <c:v>34973</c:v>
                </c:pt>
                <c:pt idx="464">
                  <c:v>35004</c:v>
                </c:pt>
                <c:pt idx="465">
                  <c:v>35034</c:v>
                </c:pt>
                <c:pt idx="466">
                  <c:v>35065</c:v>
                </c:pt>
                <c:pt idx="467">
                  <c:v>35096</c:v>
                </c:pt>
                <c:pt idx="468">
                  <c:v>35125</c:v>
                </c:pt>
                <c:pt idx="469">
                  <c:v>35156</c:v>
                </c:pt>
                <c:pt idx="470">
                  <c:v>35186</c:v>
                </c:pt>
                <c:pt idx="471">
                  <c:v>35217</c:v>
                </c:pt>
                <c:pt idx="472">
                  <c:v>35247</c:v>
                </c:pt>
                <c:pt idx="473">
                  <c:v>35278</c:v>
                </c:pt>
                <c:pt idx="474">
                  <c:v>35309</c:v>
                </c:pt>
                <c:pt idx="475">
                  <c:v>35339</c:v>
                </c:pt>
                <c:pt idx="476">
                  <c:v>35370</c:v>
                </c:pt>
                <c:pt idx="477">
                  <c:v>35400</c:v>
                </c:pt>
                <c:pt idx="478">
                  <c:v>35431</c:v>
                </c:pt>
                <c:pt idx="479">
                  <c:v>35462</c:v>
                </c:pt>
                <c:pt idx="480">
                  <c:v>35490</c:v>
                </c:pt>
                <c:pt idx="481">
                  <c:v>35521</c:v>
                </c:pt>
                <c:pt idx="482">
                  <c:v>35551</c:v>
                </c:pt>
                <c:pt idx="483">
                  <c:v>35582</c:v>
                </c:pt>
                <c:pt idx="484">
                  <c:v>35612</c:v>
                </c:pt>
                <c:pt idx="485">
                  <c:v>35643</c:v>
                </c:pt>
                <c:pt idx="486">
                  <c:v>35674</c:v>
                </c:pt>
                <c:pt idx="487">
                  <c:v>35704</c:v>
                </c:pt>
                <c:pt idx="488">
                  <c:v>35735</c:v>
                </c:pt>
                <c:pt idx="489">
                  <c:v>35765</c:v>
                </c:pt>
                <c:pt idx="490">
                  <c:v>35796</c:v>
                </c:pt>
                <c:pt idx="491">
                  <c:v>35827</c:v>
                </c:pt>
                <c:pt idx="492">
                  <c:v>35855</c:v>
                </c:pt>
                <c:pt idx="493">
                  <c:v>35886</c:v>
                </c:pt>
                <c:pt idx="494">
                  <c:v>35916</c:v>
                </c:pt>
                <c:pt idx="495">
                  <c:v>35947</c:v>
                </c:pt>
                <c:pt idx="496">
                  <c:v>35977</c:v>
                </c:pt>
                <c:pt idx="497">
                  <c:v>36008</c:v>
                </c:pt>
                <c:pt idx="498">
                  <c:v>36039</c:v>
                </c:pt>
                <c:pt idx="499">
                  <c:v>36069</c:v>
                </c:pt>
                <c:pt idx="500">
                  <c:v>36100</c:v>
                </c:pt>
                <c:pt idx="501">
                  <c:v>36130</c:v>
                </c:pt>
                <c:pt idx="502">
                  <c:v>36161</c:v>
                </c:pt>
                <c:pt idx="503">
                  <c:v>36192</c:v>
                </c:pt>
                <c:pt idx="504">
                  <c:v>36220</c:v>
                </c:pt>
                <c:pt idx="505">
                  <c:v>36251</c:v>
                </c:pt>
                <c:pt idx="506">
                  <c:v>36281</c:v>
                </c:pt>
                <c:pt idx="507">
                  <c:v>36312</c:v>
                </c:pt>
                <c:pt idx="508">
                  <c:v>36342</c:v>
                </c:pt>
                <c:pt idx="509">
                  <c:v>36373</c:v>
                </c:pt>
                <c:pt idx="510">
                  <c:v>36404</c:v>
                </c:pt>
                <c:pt idx="511">
                  <c:v>36434</c:v>
                </c:pt>
                <c:pt idx="512">
                  <c:v>36465</c:v>
                </c:pt>
                <c:pt idx="513">
                  <c:v>36495</c:v>
                </c:pt>
                <c:pt idx="514">
                  <c:v>36526</c:v>
                </c:pt>
                <c:pt idx="515">
                  <c:v>36557</c:v>
                </c:pt>
                <c:pt idx="516">
                  <c:v>36586</c:v>
                </c:pt>
                <c:pt idx="517">
                  <c:v>36617</c:v>
                </c:pt>
                <c:pt idx="518">
                  <c:v>36647</c:v>
                </c:pt>
                <c:pt idx="519">
                  <c:v>36678</c:v>
                </c:pt>
                <c:pt idx="520">
                  <c:v>36708</c:v>
                </c:pt>
                <c:pt idx="521">
                  <c:v>36739</c:v>
                </c:pt>
                <c:pt idx="522">
                  <c:v>36770</c:v>
                </c:pt>
                <c:pt idx="523">
                  <c:v>36800</c:v>
                </c:pt>
                <c:pt idx="524">
                  <c:v>36831</c:v>
                </c:pt>
                <c:pt idx="525">
                  <c:v>36861</c:v>
                </c:pt>
                <c:pt idx="526">
                  <c:v>36892</c:v>
                </c:pt>
                <c:pt idx="527">
                  <c:v>36923</c:v>
                </c:pt>
                <c:pt idx="528">
                  <c:v>36951</c:v>
                </c:pt>
                <c:pt idx="529">
                  <c:v>36982</c:v>
                </c:pt>
                <c:pt idx="530">
                  <c:v>37012</c:v>
                </c:pt>
                <c:pt idx="531">
                  <c:v>37043</c:v>
                </c:pt>
                <c:pt idx="532">
                  <c:v>37073</c:v>
                </c:pt>
                <c:pt idx="533">
                  <c:v>37104</c:v>
                </c:pt>
                <c:pt idx="534">
                  <c:v>37135</c:v>
                </c:pt>
                <c:pt idx="535">
                  <c:v>37165</c:v>
                </c:pt>
                <c:pt idx="536">
                  <c:v>37196</c:v>
                </c:pt>
                <c:pt idx="537">
                  <c:v>37226</c:v>
                </c:pt>
                <c:pt idx="538">
                  <c:v>37257</c:v>
                </c:pt>
                <c:pt idx="539">
                  <c:v>37288</c:v>
                </c:pt>
                <c:pt idx="540">
                  <c:v>37316</c:v>
                </c:pt>
                <c:pt idx="541">
                  <c:v>37347</c:v>
                </c:pt>
                <c:pt idx="542">
                  <c:v>37377</c:v>
                </c:pt>
                <c:pt idx="543">
                  <c:v>37408</c:v>
                </c:pt>
                <c:pt idx="544">
                  <c:v>37438</c:v>
                </c:pt>
                <c:pt idx="545">
                  <c:v>37469</c:v>
                </c:pt>
                <c:pt idx="546">
                  <c:v>37500</c:v>
                </c:pt>
                <c:pt idx="547">
                  <c:v>37530</c:v>
                </c:pt>
                <c:pt idx="548">
                  <c:v>37561</c:v>
                </c:pt>
                <c:pt idx="549">
                  <c:v>37591</c:v>
                </c:pt>
                <c:pt idx="550">
                  <c:v>37622</c:v>
                </c:pt>
                <c:pt idx="551">
                  <c:v>37653</c:v>
                </c:pt>
                <c:pt idx="552">
                  <c:v>37681</c:v>
                </c:pt>
                <c:pt idx="553">
                  <c:v>37712</c:v>
                </c:pt>
                <c:pt idx="554">
                  <c:v>37742</c:v>
                </c:pt>
                <c:pt idx="555">
                  <c:v>37773</c:v>
                </c:pt>
                <c:pt idx="556">
                  <c:v>37803</c:v>
                </c:pt>
                <c:pt idx="557">
                  <c:v>37834</c:v>
                </c:pt>
                <c:pt idx="558">
                  <c:v>37865</c:v>
                </c:pt>
                <c:pt idx="559">
                  <c:v>37895</c:v>
                </c:pt>
                <c:pt idx="560">
                  <c:v>37926</c:v>
                </c:pt>
                <c:pt idx="561">
                  <c:v>37956</c:v>
                </c:pt>
                <c:pt idx="562">
                  <c:v>37987</c:v>
                </c:pt>
                <c:pt idx="563">
                  <c:v>38018</c:v>
                </c:pt>
                <c:pt idx="564">
                  <c:v>38047</c:v>
                </c:pt>
                <c:pt idx="565">
                  <c:v>38078</c:v>
                </c:pt>
                <c:pt idx="566">
                  <c:v>38108</c:v>
                </c:pt>
                <c:pt idx="567">
                  <c:v>38139</c:v>
                </c:pt>
                <c:pt idx="568">
                  <c:v>38169</c:v>
                </c:pt>
                <c:pt idx="569">
                  <c:v>38200</c:v>
                </c:pt>
                <c:pt idx="570">
                  <c:v>38231</c:v>
                </c:pt>
                <c:pt idx="571">
                  <c:v>38261</c:v>
                </c:pt>
                <c:pt idx="572">
                  <c:v>38292</c:v>
                </c:pt>
                <c:pt idx="573">
                  <c:v>38322</c:v>
                </c:pt>
                <c:pt idx="574">
                  <c:v>38353</c:v>
                </c:pt>
                <c:pt idx="575">
                  <c:v>38384</c:v>
                </c:pt>
                <c:pt idx="576">
                  <c:v>38412</c:v>
                </c:pt>
                <c:pt idx="577">
                  <c:v>38443</c:v>
                </c:pt>
                <c:pt idx="578">
                  <c:v>38473</c:v>
                </c:pt>
                <c:pt idx="579">
                  <c:v>38504</c:v>
                </c:pt>
                <c:pt idx="580">
                  <c:v>38534</c:v>
                </c:pt>
                <c:pt idx="581">
                  <c:v>38565</c:v>
                </c:pt>
                <c:pt idx="582">
                  <c:v>38596</c:v>
                </c:pt>
                <c:pt idx="583">
                  <c:v>38626</c:v>
                </c:pt>
                <c:pt idx="584">
                  <c:v>38657</c:v>
                </c:pt>
                <c:pt idx="585">
                  <c:v>38687</c:v>
                </c:pt>
                <c:pt idx="586">
                  <c:v>38718</c:v>
                </c:pt>
                <c:pt idx="587">
                  <c:v>38749</c:v>
                </c:pt>
                <c:pt idx="588">
                  <c:v>38777</c:v>
                </c:pt>
                <c:pt idx="589">
                  <c:v>38808</c:v>
                </c:pt>
                <c:pt idx="590">
                  <c:v>38838</c:v>
                </c:pt>
                <c:pt idx="591">
                  <c:v>38869</c:v>
                </c:pt>
                <c:pt idx="592">
                  <c:v>38899</c:v>
                </c:pt>
                <c:pt idx="593">
                  <c:v>38930</c:v>
                </c:pt>
                <c:pt idx="594">
                  <c:v>38961</c:v>
                </c:pt>
                <c:pt idx="595">
                  <c:v>38991</c:v>
                </c:pt>
                <c:pt idx="596">
                  <c:v>39022</c:v>
                </c:pt>
                <c:pt idx="597">
                  <c:v>39052</c:v>
                </c:pt>
                <c:pt idx="598">
                  <c:v>39083</c:v>
                </c:pt>
                <c:pt idx="599">
                  <c:v>39114</c:v>
                </c:pt>
                <c:pt idx="600">
                  <c:v>39142</c:v>
                </c:pt>
                <c:pt idx="601">
                  <c:v>39173</c:v>
                </c:pt>
                <c:pt idx="602">
                  <c:v>39203</c:v>
                </c:pt>
                <c:pt idx="603">
                  <c:v>39234</c:v>
                </c:pt>
                <c:pt idx="604">
                  <c:v>39264</c:v>
                </c:pt>
                <c:pt idx="605">
                  <c:v>39295</c:v>
                </c:pt>
                <c:pt idx="606">
                  <c:v>39326</c:v>
                </c:pt>
                <c:pt idx="607">
                  <c:v>39356</c:v>
                </c:pt>
                <c:pt idx="608">
                  <c:v>39387</c:v>
                </c:pt>
                <c:pt idx="609">
                  <c:v>39417</c:v>
                </c:pt>
                <c:pt idx="610">
                  <c:v>39448</c:v>
                </c:pt>
                <c:pt idx="611">
                  <c:v>39479</c:v>
                </c:pt>
                <c:pt idx="612">
                  <c:v>39508</c:v>
                </c:pt>
                <c:pt idx="613">
                  <c:v>39539</c:v>
                </c:pt>
                <c:pt idx="614">
                  <c:v>39569</c:v>
                </c:pt>
                <c:pt idx="615">
                  <c:v>39600</c:v>
                </c:pt>
                <c:pt idx="616">
                  <c:v>39630</c:v>
                </c:pt>
                <c:pt idx="617">
                  <c:v>39661</c:v>
                </c:pt>
                <c:pt idx="618">
                  <c:v>39692</c:v>
                </c:pt>
                <c:pt idx="619">
                  <c:v>39722</c:v>
                </c:pt>
                <c:pt idx="620">
                  <c:v>39753</c:v>
                </c:pt>
                <c:pt idx="621">
                  <c:v>39783</c:v>
                </c:pt>
                <c:pt idx="622">
                  <c:v>39814</c:v>
                </c:pt>
                <c:pt idx="623">
                  <c:v>39845</c:v>
                </c:pt>
                <c:pt idx="624">
                  <c:v>39873</c:v>
                </c:pt>
                <c:pt idx="625">
                  <c:v>39904</c:v>
                </c:pt>
                <c:pt idx="626">
                  <c:v>39934</c:v>
                </c:pt>
                <c:pt idx="627">
                  <c:v>39965</c:v>
                </c:pt>
                <c:pt idx="628">
                  <c:v>39995</c:v>
                </c:pt>
                <c:pt idx="629">
                  <c:v>40026</c:v>
                </c:pt>
                <c:pt idx="630">
                  <c:v>40057</c:v>
                </c:pt>
                <c:pt idx="631">
                  <c:v>40087</c:v>
                </c:pt>
                <c:pt idx="632">
                  <c:v>40118</c:v>
                </c:pt>
                <c:pt idx="633">
                  <c:v>40148</c:v>
                </c:pt>
                <c:pt idx="634">
                  <c:v>40179</c:v>
                </c:pt>
                <c:pt idx="635">
                  <c:v>40210</c:v>
                </c:pt>
                <c:pt idx="636">
                  <c:v>40238</c:v>
                </c:pt>
                <c:pt idx="637">
                  <c:v>40269</c:v>
                </c:pt>
                <c:pt idx="638">
                  <c:v>40299</c:v>
                </c:pt>
                <c:pt idx="639">
                  <c:v>40330</c:v>
                </c:pt>
                <c:pt idx="640">
                  <c:v>40360</c:v>
                </c:pt>
                <c:pt idx="641">
                  <c:v>40391</c:v>
                </c:pt>
                <c:pt idx="642">
                  <c:v>40422</c:v>
                </c:pt>
                <c:pt idx="643">
                  <c:v>40452</c:v>
                </c:pt>
                <c:pt idx="644">
                  <c:v>40483</c:v>
                </c:pt>
                <c:pt idx="645">
                  <c:v>40513</c:v>
                </c:pt>
                <c:pt idx="646">
                  <c:v>40544</c:v>
                </c:pt>
                <c:pt idx="647">
                  <c:v>40575</c:v>
                </c:pt>
                <c:pt idx="648">
                  <c:v>40603</c:v>
                </c:pt>
                <c:pt idx="649">
                  <c:v>40634</c:v>
                </c:pt>
                <c:pt idx="650">
                  <c:v>40664</c:v>
                </c:pt>
                <c:pt idx="651">
                  <c:v>40695</c:v>
                </c:pt>
                <c:pt idx="652">
                  <c:v>40725</c:v>
                </c:pt>
                <c:pt idx="653">
                  <c:v>40756</c:v>
                </c:pt>
                <c:pt idx="654">
                  <c:v>40787</c:v>
                </c:pt>
                <c:pt idx="655">
                  <c:v>40817</c:v>
                </c:pt>
                <c:pt idx="656">
                  <c:v>40848</c:v>
                </c:pt>
                <c:pt idx="657">
                  <c:v>40878</c:v>
                </c:pt>
                <c:pt idx="658">
                  <c:v>40909</c:v>
                </c:pt>
                <c:pt idx="659">
                  <c:v>40940</c:v>
                </c:pt>
                <c:pt idx="660">
                  <c:v>40969</c:v>
                </c:pt>
                <c:pt idx="661">
                  <c:v>41000</c:v>
                </c:pt>
                <c:pt idx="662">
                  <c:v>41030</c:v>
                </c:pt>
                <c:pt idx="663">
                  <c:v>41061</c:v>
                </c:pt>
                <c:pt idx="664">
                  <c:v>41091</c:v>
                </c:pt>
                <c:pt idx="665">
                  <c:v>41122</c:v>
                </c:pt>
                <c:pt idx="666">
                  <c:v>41153</c:v>
                </c:pt>
                <c:pt idx="667">
                  <c:v>41183</c:v>
                </c:pt>
                <c:pt idx="668">
                  <c:v>41214</c:v>
                </c:pt>
                <c:pt idx="669">
                  <c:v>41244</c:v>
                </c:pt>
                <c:pt idx="670">
                  <c:v>41275</c:v>
                </c:pt>
                <c:pt idx="671">
                  <c:v>41306</c:v>
                </c:pt>
                <c:pt idx="672">
                  <c:v>41334</c:v>
                </c:pt>
                <c:pt idx="673">
                  <c:v>41365</c:v>
                </c:pt>
                <c:pt idx="674">
                  <c:v>41395</c:v>
                </c:pt>
                <c:pt idx="675">
                  <c:v>41426</c:v>
                </c:pt>
                <c:pt idx="676">
                  <c:v>41456</c:v>
                </c:pt>
                <c:pt idx="677">
                  <c:v>41487</c:v>
                </c:pt>
                <c:pt idx="678">
                  <c:v>41518</c:v>
                </c:pt>
                <c:pt idx="679">
                  <c:v>41548</c:v>
                </c:pt>
                <c:pt idx="680">
                  <c:v>41579</c:v>
                </c:pt>
                <c:pt idx="681">
                  <c:v>41609</c:v>
                </c:pt>
                <c:pt idx="682">
                  <c:v>41640</c:v>
                </c:pt>
                <c:pt idx="683">
                  <c:v>41671</c:v>
                </c:pt>
                <c:pt idx="684">
                  <c:v>41699</c:v>
                </c:pt>
                <c:pt idx="685">
                  <c:v>41730</c:v>
                </c:pt>
                <c:pt idx="686">
                  <c:v>41760</c:v>
                </c:pt>
                <c:pt idx="687">
                  <c:v>41791</c:v>
                </c:pt>
                <c:pt idx="688">
                  <c:v>41821</c:v>
                </c:pt>
                <c:pt idx="689">
                  <c:v>41852</c:v>
                </c:pt>
                <c:pt idx="690">
                  <c:v>41883</c:v>
                </c:pt>
                <c:pt idx="691">
                  <c:v>41913</c:v>
                </c:pt>
                <c:pt idx="692">
                  <c:v>41944</c:v>
                </c:pt>
                <c:pt idx="693">
                  <c:v>41974</c:v>
                </c:pt>
                <c:pt idx="694">
                  <c:v>42005</c:v>
                </c:pt>
                <c:pt idx="695">
                  <c:v>42036</c:v>
                </c:pt>
                <c:pt idx="696">
                  <c:v>42064</c:v>
                </c:pt>
                <c:pt idx="697">
                  <c:v>42095</c:v>
                </c:pt>
                <c:pt idx="698">
                  <c:v>42125</c:v>
                </c:pt>
                <c:pt idx="699">
                  <c:v>42156</c:v>
                </c:pt>
                <c:pt idx="700">
                  <c:v>42186</c:v>
                </c:pt>
                <c:pt idx="701">
                  <c:v>42217</c:v>
                </c:pt>
                <c:pt idx="702">
                  <c:v>42248</c:v>
                </c:pt>
                <c:pt idx="703">
                  <c:v>42278</c:v>
                </c:pt>
                <c:pt idx="704">
                  <c:v>42309</c:v>
                </c:pt>
                <c:pt idx="705">
                  <c:v>42339</c:v>
                </c:pt>
                <c:pt idx="706">
                  <c:v>42370</c:v>
                </c:pt>
                <c:pt idx="707">
                  <c:v>42401</c:v>
                </c:pt>
                <c:pt idx="708">
                  <c:v>42430</c:v>
                </c:pt>
                <c:pt idx="709">
                  <c:v>42461</c:v>
                </c:pt>
                <c:pt idx="710">
                  <c:v>42491</c:v>
                </c:pt>
                <c:pt idx="711">
                  <c:v>42522</c:v>
                </c:pt>
                <c:pt idx="712">
                  <c:v>42552</c:v>
                </c:pt>
                <c:pt idx="713">
                  <c:v>42583</c:v>
                </c:pt>
                <c:pt idx="714">
                  <c:v>42614</c:v>
                </c:pt>
                <c:pt idx="715">
                  <c:v>42644</c:v>
                </c:pt>
                <c:pt idx="716">
                  <c:v>42675</c:v>
                </c:pt>
                <c:pt idx="717">
                  <c:v>42705</c:v>
                </c:pt>
                <c:pt idx="718">
                  <c:v>42736</c:v>
                </c:pt>
                <c:pt idx="719">
                  <c:v>42767</c:v>
                </c:pt>
                <c:pt idx="720">
                  <c:v>42795</c:v>
                </c:pt>
                <c:pt idx="721">
                  <c:v>42826</c:v>
                </c:pt>
                <c:pt idx="722">
                  <c:v>42856</c:v>
                </c:pt>
                <c:pt idx="723">
                  <c:v>42887</c:v>
                </c:pt>
                <c:pt idx="724">
                  <c:v>42917</c:v>
                </c:pt>
                <c:pt idx="725">
                  <c:v>42948</c:v>
                </c:pt>
                <c:pt idx="726">
                  <c:v>42979</c:v>
                </c:pt>
                <c:pt idx="727">
                  <c:v>43009</c:v>
                </c:pt>
                <c:pt idx="728">
                  <c:v>43040</c:v>
                </c:pt>
                <c:pt idx="729">
                  <c:v>43070</c:v>
                </c:pt>
                <c:pt idx="730">
                  <c:v>43101</c:v>
                </c:pt>
                <c:pt idx="731">
                  <c:v>43132</c:v>
                </c:pt>
                <c:pt idx="732">
                  <c:v>43160</c:v>
                </c:pt>
                <c:pt idx="733">
                  <c:v>43191</c:v>
                </c:pt>
                <c:pt idx="734">
                  <c:v>43221</c:v>
                </c:pt>
                <c:pt idx="735">
                  <c:v>43252</c:v>
                </c:pt>
                <c:pt idx="736">
                  <c:v>43282</c:v>
                </c:pt>
                <c:pt idx="737">
                  <c:v>43313</c:v>
                </c:pt>
                <c:pt idx="738">
                  <c:v>43344</c:v>
                </c:pt>
                <c:pt idx="739">
                  <c:v>43374</c:v>
                </c:pt>
                <c:pt idx="740">
                  <c:v>43405</c:v>
                </c:pt>
                <c:pt idx="741">
                  <c:v>43435</c:v>
                </c:pt>
                <c:pt idx="742">
                  <c:v>43466</c:v>
                </c:pt>
                <c:pt idx="743">
                  <c:v>43497</c:v>
                </c:pt>
                <c:pt idx="744">
                  <c:v>43525</c:v>
                </c:pt>
                <c:pt idx="745">
                  <c:v>43556</c:v>
                </c:pt>
                <c:pt idx="746">
                  <c:v>43586</c:v>
                </c:pt>
                <c:pt idx="747">
                  <c:v>43617</c:v>
                </c:pt>
                <c:pt idx="748">
                  <c:v>43647</c:v>
                </c:pt>
                <c:pt idx="749">
                  <c:v>43678</c:v>
                </c:pt>
                <c:pt idx="750">
                  <c:v>43709</c:v>
                </c:pt>
                <c:pt idx="751">
                  <c:v>43739</c:v>
                </c:pt>
                <c:pt idx="752">
                  <c:v>43770</c:v>
                </c:pt>
                <c:pt idx="753">
                  <c:v>43800</c:v>
                </c:pt>
                <c:pt idx="754">
                  <c:v>43831</c:v>
                </c:pt>
                <c:pt idx="755">
                  <c:v>43862</c:v>
                </c:pt>
                <c:pt idx="756">
                  <c:v>43891</c:v>
                </c:pt>
                <c:pt idx="757">
                  <c:v>43922</c:v>
                </c:pt>
                <c:pt idx="758">
                  <c:v>43952</c:v>
                </c:pt>
                <c:pt idx="759">
                  <c:v>43983</c:v>
                </c:pt>
                <c:pt idx="760">
                  <c:v>44013</c:v>
                </c:pt>
                <c:pt idx="761">
                  <c:v>44044</c:v>
                </c:pt>
                <c:pt idx="762">
                  <c:v>44075</c:v>
                </c:pt>
                <c:pt idx="763">
                  <c:v>44105</c:v>
                </c:pt>
                <c:pt idx="764">
                  <c:v>44136</c:v>
                </c:pt>
                <c:pt idx="765">
                  <c:v>44166</c:v>
                </c:pt>
                <c:pt idx="766">
                  <c:v>44197</c:v>
                </c:pt>
                <c:pt idx="767">
                  <c:v>44228</c:v>
                </c:pt>
                <c:pt idx="768">
                  <c:v>44256</c:v>
                </c:pt>
                <c:pt idx="769">
                  <c:v>44287</c:v>
                </c:pt>
              </c:numCache>
            </c:numRef>
          </c:cat>
          <c:val>
            <c:numRef>
              <c:f>Sheet1!$B$2:$B$771</c:f>
              <c:numCache>
                <c:formatCode>General</c:formatCode>
                <c:ptCount val="770"/>
                <c:pt idx="0">
                  <c:v>44.11</c:v>
                </c:pt>
                <c:pt idx="1">
                  <c:v>45.74</c:v>
                </c:pt>
                <c:pt idx="2">
                  <c:v>47.43</c:v>
                </c:pt>
                <c:pt idx="3">
                  <c:v>47.37</c:v>
                </c:pt>
                <c:pt idx="4">
                  <c:v>47.91</c:v>
                </c:pt>
                <c:pt idx="5">
                  <c:v>45.22</c:v>
                </c:pt>
                <c:pt idx="6">
                  <c:v>42.42</c:v>
                </c:pt>
                <c:pt idx="7">
                  <c:v>41.06</c:v>
                </c:pt>
                <c:pt idx="8">
                  <c:v>41.72</c:v>
                </c:pt>
                <c:pt idx="9">
                  <c:v>39.99</c:v>
                </c:pt>
                <c:pt idx="10">
                  <c:v>41.7</c:v>
                </c:pt>
                <c:pt idx="11">
                  <c:v>40.840000000000003</c:v>
                </c:pt>
                <c:pt idx="12">
                  <c:v>42.1</c:v>
                </c:pt>
                <c:pt idx="13">
                  <c:v>43.44</c:v>
                </c:pt>
                <c:pt idx="14">
                  <c:v>44.09</c:v>
                </c:pt>
                <c:pt idx="15">
                  <c:v>45.24</c:v>
                </c:pt>
                <c:pt idx="16">
                  <c:v>47.19</c:v>
                </c:pt>
                <c:pt idx="17">
                  <c:v>47.75</c:v>
                </c:pt>
                <c:pt idx="18">
                  <c:v>50.06</c:v>
                </c:pt>
                <c:pt idx="19">
                  <c:v>51.33</c:v>
                </c:pt>
                <c:pt idx="20">
                  <c:v>52.48</c:v>
                </c:pt>
                <c:pt idx="21">
                  <c:v>55.21</c:v>
                </c:pt>
                <c:pt idx="22">
                  <c:v>55.42</c:v>
                </c:pt>
                <c:pt idx="23">
                  <c:v>55.41</c:v>
                </c:pt>
                <c:pt idx="24">
                  <c:v>55.44</c:v>
                </c:pt>
                <c:pt idx="25">
                  <c:v>57.59</c:v>
                </c:pt>
                <c:pt idx="26">
                  <c:v>58.68</c:v>
                </c:pt>
                <c:pt idx="27">
                  <c:v>58.47</c:v>
                </c:pt>
                <c:pt idx="28">
                  <c:v>60.51</c:v>
                </c:pt>
                <c:pt idx="29">
                  <c:v>59.6</c:v>
                </c:pt>
                <c:pt idx="30">
                  <c:v>56.88</c:v>
                </c:pt>
                <c:pt idx="31">
                  <c:v>57.52</c:v>
                </c:pt>
                <c:pt idx="32">
                  <c:v>58.28</c:v>
                </c:pt>
                <c:pt idx="33">
                  <c:v>59.89</c:v>
                </c:pt>
                <c:pt idx="34">
                  <c:v>55.61</c:v>
                </c:pt>
                <c:pt idx="35">
                  <c:v>56.12</c:v>
                </c:pt>
                <c:pt idx="36">
                  <c:v>55.34</c:v>
                </c:pt>
                <c:pt idx="37">
                  <c:v>54.37</c:v>
                </c:pt>
                <c:pt idx="38">
                  <c:v>55.83</c:v>
                </c:pt>
                <c:pt idx="39">
                  <c:v>56.92</c:v>
                </c:pt>
                <c:pt idx="40">
                  <c:v>55.51</c:v>
                </c:pt>
                <c:pt idx="41">
                  <c:v>56.96</c:v>
                </c:pt>
                <c:pt idx="42">
                  <c:v>53.52</c:v>
                </c:pt>
                <c:pt idx="43">
                  <c:v>53.39</c:v>
                </c:pt>
                <c:pt idx="44">
                  <c:v>55.54</c:v>
                </c:pt>
                <c:pt idx="45">
                  <c:v>58.11</c:v>
                </c:pt>
                <c:pt idx="46">
                  <c:v>61.78</c:v>
                </c:pt>
                <c:pt idx="47">
                  <c:v>63.44</c:v>
                </c:pt>
                <c:pt idx="48">
                  <c:v>65.06</c:v>
                </c:pt>
                <c:pt idx="49">
                  <c:v>65.31</c:v>
                </c:pt>
                <c:pt idx="50">
                  <c:v>66.56</c:v>
                </c:pt>
                <c:pt idx="51">
                  <c:v>64.64</c:v>
                </c:pt>
                <c:pt idx="52">
                  <c:v>66.760000000000005</c:v>
                </c:pt>
                <c:pt idx="53">
                  <c:v>68.069999999999993</c:v>
                </c:pt>
                <c:pt idx="54">
                  <c:v>66.73</c:v>
                </c:pt>
                <c:pt idx="55">
                  <c:v>68.62</c:v>
                </c:pt>
                <c:pt idx="56">
                  <c:v>71.319999999999993</c:v>
                </c:pt>
                <c:pt idx="57">
                  <c:v>71.55</c:v>
                </c:pt>
                <c:pt idx="58">
                  <c:v>68.84</c:v>
                </c:pt>
                <c:pt idx="59">
                  <c:v>69.959999999999994</c:v>
                </c:pt>
                <c:pt idx="60">
                  <c:v>69.55</c:v>
                </c:pt>
                <c:pt idx="61">
                  <c:v>65.239999999999995</c:v>
                </c:pt>
                <c:pt idx="62">
                  <c:v>59.63</c:v>
                </c:pt>
                <c:pt idx="63">
                  <c:v>54.75</c:v>
                </c:pt>
                <c:pt idx="64">
                  <c:v>58.23</c:v>
                </c:pt>
                <c:pt idx="65">
                  <c:v>59.12</c:v>
                </c:pt>
                <c:pt idx="66">
                  <c:v>56.27</c:v>
                </c:pt>
                <c:pt idx="67">
                  <c:v>56.52</c:v>
                </c:pt>
                <c:pt idx="68">
                  <c:v>62.26</c:v>
                </c:pt>
                <c:pt idx="69">
                  <c:v>63.1</c:v>
                </c:pt>
                <c:pt idx="70">
                  <c:v>66.2</c:v>
                </c:pt>
                <c:pt idx="71">
                  <c:v>64.290000000000006</c:v>
                </c:pt>
                <c:pt idx="72">
                  <c:v>66.569999999999993</c:v>
                </c:pt>
                <c:pt idx="73">
                  <c:v>69.8</c:v>
                </c:pt>
                <c:pt idx="74">
                  <c:v>70.8</c:v>
                </c:pt>
                <c:pt idx="75">
                  <c:v>69.37</c:v>
                </c:pt>
                <c:pt idx="76">
                  <c:v>69.13</c:v>
                </c:pt>
                <c:pt idx="77">
                  <c:v>72.5</c:v>
                </c:pt>
                <c:pt idx="78">
                  <c:v>71.7</c:v>
                </c:pt>
                <c:pt idx="79">
                  <c:v>74.010000000000005</c:v>
                </c:pt>
                <c:pt idx="80">
                  <c:v>73.23</c:v>
                </c:pt>
                <c:pt idx="81">
                  <c:v>75.02</c:v>
                </c:pt>
                <c:pt idx="82">
                  <c:v>77.040000000000006</c:v>
                </c:pt>
                <c:pt idx="83">
                  <c:v>77.8</c:v>
                </c:pt>
                <c:pt idx="84">
                  <c:v>78.98</c:v>
                </c:pt>
                <c:pt idx="85">
                  <c:v>79.459999999999994</c:v>
                </c:pt>
                <c:pt idx="86">
                  <c:v>80.37</c:v>
                </c:pt>
                <c:pt idx="87">
                  <c:v>81.69</c:v>
                </c:pt>
                <c:pt idx="88">
                  <c:v>83.18</c:v>
                </c:pt>
                <c:pt idx="89">
                  <c:v>81.83</c:v>
                </c:pt>
                <c:pt idx="90">
                  <c:v>84.18</c:v>
                </c:pt>
                <c:pt idx="91">
                  <c:v>84.86</c:v>
                </c:pt>
                <c:pt idx="92">
                  <c:v>84.42</c:v>
                </c:pt>
                <c:pt idx="93">
                  <c:v>84.75</c:v>
                </c:pt>
                <c:pt idx="94">
                  <c:v>87.56</c:v>
                </c:pt>
                <c:pt idx="95">
                  <c:v>87.43</c:v>
                </c:pt>
                <c:pt idx="96">
                  <c:v>86.16</c:v>
                </c:pt>
                <c:pt idx="97">
                  <c:v>89.11</c:v>
                </c:pt>
                <c:pt idx="98">
                  <c:v>88.42</c:v>
                </c:pt>
                <c:pt idx="99">
                  <c:v>84.12</c:v>
                </c:pt>
                <c:pt idx="100">
                  <c:v>85.25</c:v>
                </c:pt>
                <c:pt idx="101">
                  <c:v>87.17</c:v>
                </c:pt>
                <c:pt idx="102">
                  <c:v>89.96</c:v>
                </c:pt>
                <c:pt idx="103">
                  <c:v>92.42</c:v>
                </c:pt>
                <c:pt idx="104">
                  <c:v>91.61</c:v>
                </c:pt>
                <c:pt idx="105">
                  <c:v>92.43</c:v>
                </c:pt>
                <c:pt idx="106">
                  <c:v>92.88</c:v>
                </c:pt>
                <c:pt idx="107">
                  <c:v>91.22</c:v>
                </c:pt>
                <c:pt idx="108">
                  <c:v>89.23</c:v>
                </c:pt>
                <c:pt idx="109">
                  <c:v>91.06</c:v>
                </c:pt>
                <c:pt idx="110">
                  <c:v>86.13</c:v>
                </c:pt>
                <c:pt idx="111">
                  <c:v>84.74</c:v>
                </c:pt>
                <c:pt idx="112">
                  <c:v>83.6</c:v>
                </c:pt>
                <c:pt idx="113">
                  <c:v>77.099999999999994</c:v>
                </c:pt>
                <c:pt idx="114">
                  <c:v>76.56</c:v>
                </c:pt>
                <c:pt idx="115">
                  <c:v>80.2</c:v>
                </c:pt>
                <c:pt idx="116">
                  <c:v>80.45</c:v>
                </c:pt>
                <c:pt idx="117">
                  <c:v>80.33</c:v>
                </c:pt>
                <c:pt idx="118">
                  <c:v>86.61</c:v>
                </c:pt>
                <c:pt idx="119">
                  <c:v>86.78</c:v>
                </c:pt>
                <c:pt idx="120">
                  <c:v>90.2</c:v>
                </c:pt>
                <c:pt idx="121">
                  <c:v>94.01</c:v>
                </c:pt>
                <c:pt idx="122">
                  <c:v>89.08</c:v>
                </c:pt>
                <c:pt idx="123">
                  <c:v>90.64</c:v>
                </c:pt>
                <c:pt idx="124">
                  <c:v>94.75</c:v>
                </c:pt>
                <c:pt idx="125">
                  <c:v>93.64</c:v>
                </c:pt>
                <c:pt idx="126">
                  <c:v>96.71</c:v>
                </c:pt>
                <c:pt idx="127">
                  <c:v>93.9</c:v>
                </c:pt>
                <c:pt idx="128">
                  <c:v>94</c:v>
                </c:pt>
                <c:pt idx="129">
                  <c:v>96.47</c:v>
                </c:pt>
                <c:pt idx="130">
                  <c:v>92.24</c:v>
                </c:pt>
                <c:pt idx="131">
                  <c:v>89.36</c:v>
                </c:pt>
                <c:pt idx="132">
                  <c:v>90.2</c:v>
                </c:pt>
                <c:pt idx="133">
                  <c:v>97.59</c:v>
                </c:pt>
                <c:pt idx="134">
                  <c:v>98.68</c:v>
                </c:pt>
                <c:pt idx="135">
                  <c:v>99.58</c:v>
                </c:pt>
                <c:pt idx="136">
                  <c:v>97.74</c:v>
                </c:pt>
                <c:pt idx="137">
                  <c:v>98.86</c:v>
                </c:pt>
                <c:pt idx="138">
                  <c:v>102.67</c:v>
                </c:pt>
                <c:pt idx="139">
                  <c:v>103.41</c:v>
                </c:pt>
                <c:pt idx="140">
                  <c:v>108.37</c:v>
                </c:pt>
                <c:pt idx="141">
                  <c:v>103.86</c:v>
                </c:pt>
                <c:pt idx="142">
                  <c:v>103.01</c:v>
                </c:pt>
                <c:pt idx="143">
                  <c:v>98.13</c:v>
                </c:pt>
                <c:pt idx="144">
                  <c:v>101.51</c:v>
                </c:pt>
                <c:pt idx="145">
                  <c:v>103.69</c:v>
                </c:pt>
                <c:pt idx="146">
                  <c:v>103.46</c:v>
                </c:pt>
                <c:pt idx="147">
                  <c:v>97.71</c:v>
                </c:pt>
                <c:pt idx="148">
                  <c:v>91.83</c:v>
                </c:pt>
                <c:pt idx="149">
                  <c:v>95.51</c:v>
                </c:pt>
                <c:pt idx="150">
                  <c:v>93.12</c:v>
                </c:pt>
                <c:pt idx="151">
                  <c:v>97.24</c:v>
                </c:pt>
                <c:pt idx="152">
                  <c:v>93.81</c:v>
                </c:pt>
                <c:pt idx="153">
                  <c:v>92.06</c:v>
                </c:pt>
                <c:pt idx="154">
                  <c:v>85.02</c:v>
                </c:pt>
                <c:pt idx="155">
                  <c:v>89.5</c:v>
                </c:pt>
                <c:pt idx="156">
                  <c:v>89.63</c:v>
                </c:pt>
                <c:pt idx="157">
                  <c:v>81.52</c:v>
                </c:pt>
                <c:pt idx="158">
                  <c:v>76.55</c:v>
                </c:pt>
                <c:pt idx="159">
                  <c:v>72.72</c:v>
                </c:pt>
                <c:pt idx="160">
                  <c:v>78.05</c:v>
                </c:pt>
                <c:pt idx="161">
                  <c:v>81.52</c:v>
                </c:pt>
                <c:pt idx="162">
                  <c:v>84.21</c:v>
                </c:pt>
                <c:pt idx="163">
                  <c:v>83.25</c:v>
                </c:pt>
                <c:pt idx="164">
                  <c:v>87.2</c:v>
                </c:pt>
                <c:pt idx="165">
                  <c:v>92.15</c:v>
                </c:pt>
                <c:pt idx="166">
                  <c:v>95.88</c:v>
                </c:pt>
                <c:pt idx="167">
                  <c:v>96.75</c:v>
                </c:pt>
                <c:pt idx="168">
                  <c:v>100.31</c:v>
                </c:pt>
                <c:pt idx="169">
                  <c:v>103.95</c:v>
                </c:pt>
                <c:pt idx="170">
                  <c:v>99.63</c:v>
                </c:pt>
                <c:pt idx="171">
                  <c:v>99.7</c:v>
                </c:pt>
                <c:pt idx="172">
                  <c:v>95.58</c:v>
                </c:pt>
                <c:pt idx="173">
                  <c:v>99.03</c:v>
                </c:pt>
                <c:pt idx="174">
                  <c:v>98.34</c:v>
                </c:pt>
                <c:pt idx="175">
                  <c:v>94.23</c:v>
                </c:pt>
                <c:pt idx="176">
                  <c:v>93.99</c:v>
                </c:pt>
                <c:pt idx="177">
                  <c:v>102.09</c:v>
                </c:pt>
                <c:pt idx="178">
                  <c:v>103.94</c:v>
                </c:pt>
                <c:pt idx="179">
                  <c:v>106.57</c:v>
                </c:pt>
                <c:pt idx="180">
                  <c:v>107.2</c:v>
                </c:pt>
                <c:pt idx="181">
                  <c:v>107.67</c:v>
                </c:pt>
                <c:pt idx="182">
                  <c:v>109.53</c:v>
                </c:pt>
                <c:pt idx="183">
                  <c:v>107.14</c:v>
                </c:pt>
                <c:pt idx="184">
                  <c:v>107.39</c:v>
                </c:pt>
                <c:pt idx="185">
                  <c:v>111.09</c:v>
                </c:pt>
                <c:pt idx="186">
                  <c:v>110.55</c:v>
                </c:pt>
                <c:pt idx="187">
                  <c:v>111.58</c:v>
                </c:pt>
                <c:pt idx="188">
                  <c:v>116.67</c:v>
                </c:pt>
                <c:pt idx="189">
                  <c:v>118.05</c:v>
                </c:pt>
                <c:pt idx="190">
                  <c:v>116.03</c:v>
                </c:pt>
                <c:pt idx="191">
                  <c:v>111.68</c:v>
                </c:pt>
                <c:pt idx="192">
                  <c:v>111.52</c:v>
                </c:pt>
                <c:pt idx="193">
                  <c:v>106.97</c:v>
                </c:pt>
                <c:pt idx="194">
                  <c:v>104.95</c:v>
                </c:pt>
                <c:pt idx="195">
                  <c:v>104.26</c:v>
                </c:pt>
                <c:pt idx="196">
                  <c:v>108.22</c:v>
                </c:pt>
                <c:pt idx="197">
                  <c:v>104.25</c:v>
                </c:pt>
                <c:pt idx="198">
                  <c:v>108.43</c:v>
                </c:pt>
                <c:pt idx="199">
                  <c:v>108.29</c:v>
                </c:pt>
                <c:pt idx="200">
                  <c:v>95.96</c:v>
                </c:pt>
                <c:pt idx="201">
                  <c:v>97.55</c:v>
                </c:pt>
                <c:pt idx="202">
                  <c:v>96.57</c:v>
                </c:pt>
                <c:pt idx="203">
                  <c:v>96.22</c:v>
                </c:pt>
                <c:pt idx="204">
                  <c:v>93.98</c:v>
                </c:pt>
                <c:pt idx="205">
                  <c:v>90.31</c:v>
                </c:pt>
                <c:pt idx="206">
                  <c:v>87.28</c:v>
                </c:pt>
                <c:pt idx="207">
                  <c:v>86</c:v>
                </c:pt>
                <c:pt idx="208">
                  <c:v>79.31</c:v>
                </c:pt>
                <c:pt idx="209">
                  <c:v>72.150000000000006</c:v>
                </c:pt>
                <c:pt idx="210">
                  <c:v>63.54</c:v>
                </c:pt>
                <c:pt idx="211">
                  <c:v>73.900000000000006</c:v>
                </c:pt>
                <c:pt idx="212">
                  <c:v>69.97</c:v>
                </c:pt>
                <c:pt idx="213">
                  <c:v>68.56</c:v>
                </c:pt>
                <c:pt idx="214">
                  <c:v>76.98</c:v>
                </c:pt>
                <c:pt idx="215">
                  <c:v>81.59</c:v>
                </c:pt>
                <c:pt idx="216">
                  <c:v>83.36</c:v>
                </c:pt>
                <c:pt idx="217">
                  <c:v>87.3</c:v>
                </c:pt>
                <c:pt idx="218">
                  <c:v>91.15</c:v>
                </c:pt>
                <c:pt idx="219">
                  <c:v>95.19</c:v>
                </c:pt>
                <c:pt idx="220">
                  <c:v>88.75</c:v>
                </c:pt>
                <c:pt idx="221">
                  <c:v>86.88</c:v>
                </c:pt>
                <c:pt idx="222">
                  <c:v>83.87</c:v>
                </c:pt>
                <c:pt idx="223">
                  <c:v>89.04</c:v>
                </c:pt>
                <c:pt idx="224">
                  <c:v>91.24</c:v>
                </c:pt>
                <c:pt idx="225">
                  <c:v>90.19</c:v>
                </c:pt>
                <c:pt idx="226">
                  <c:v>100.86</c:v>
                </c:pt>
                <c:pt idx="227">
                  <c:v>99.71</c:v>
                </c:pt>
                <c:pt idx="228">
                  <c:v>102.77</c:v>
                </c:pt>
                <c:pt idx="229">
                  <c:v>101.64</c:v>
                </c:pt>
                <c:pt idx="230">
                  <c:v>100.18</c:v>
                </c:pt>
                <c:pt idx="231">
                  <c:v>104.28</c:v>
                </c:pt>
                <c:pt idx="232">
                  <c:v>103.44</c:v>
                </c:pt>
                <c:pt idx="233">
                  <c:v>102.91</c:v>
                </c:pt>
                <c:pt idx="234">
                  <c:v>105.24</c:v>
                </c:pt>
                <c:pt idx="235">
                  <c:v>102.9</c:v>
                </c:pt>
                <c:pt idx="236">
                  <c:v>102.1</c:v>
                </c:pt>
                <c:pt idx="237">
                  <c:v>107.46</c:v>
                </c:pt>
                <c:pt idx="238">
                  <c:v>102.03</c:v>
                </c:pt>
                <c:pt idx="239">
                  <c:v>99.82</c:v>
                </c:pt>
                <c:pt idx="240">
                  <c:v>98.42</c:v>
                </c:pt>
                <c:pt idx="241">
                  <c:v>98.44</c:v>
                </c:pt>
                <c:pt idx="242">
                  <c:v>96.12</c:v>
                </c:pt>
                <c:pt idx="243">
                  <c:v>100.48</c:v>
                </c:pt>
                <c:pt idx="244">
                  <c:v>98.85</c:v>
                </c:pt>
                <c:pt idx="245">
                  <c:v>96.77</c:v>
                </c:pt>
                <c:pt idx="246">
                  <c:v>96.53</c:v>
                </c:pt>
                <c:pt idx="247">
                  <c:v>92.34</c:v>
                </c:pt>
                <c:pt idx="248">
                  <c:v>94.83</c:v>
                </c:pt>
                <c:pt idx="249">
                  <c:v>95.1</c:v>
                </c:pt>
                <c:pt idx="250">
                  <c:v>89.25</c:v>
                </c:pt>
                <c:pt idx="251">
                  <c:v>87.04</c:v>
                </c:pt>
                <c:pt idx="252">
                  <c:v>89.21</c:v>
                </c:pt>
                <c:pt idx="253">
                  <c:v>96.83</c:v>
                </c:pt>
                <c:pt idx="254">
                  <c:v>97.29</c:v>
                </c:pt>
                <c:pt idx="255">
                  <c:v>95.53</c:v>
                </c:pt>
                <c:pt idx="256">
                  <c:v>100.68</c:v>
                </c:pt>
                <c:pt idx="257">
                  <c:v>103.29</c:v>
                </c:pt>
                <c:pt idx="258">
                  <c:v>102.54</c:v>
                </c:pt>
                <c:pt idx="259">
                  <c:v>93.15</c:v>
                </c:pt>
                <c:pt idx="260">
                  <c:v>94.7</c:v>
                </c:pt>
                <c:pt idx="261">
                  <c:v>96.11</c:v>
                </c:pt>
                <c:pt idx="262">
                  <c:v>99.93</c:v>
                </c:pt>
                <c:pt idx="263">
                  <c:v>96.28</c:v>
                </c:pt>
                <c:pt idx="264">
                  <c:v>101.59</c:v>
                </c:pt>
                <c:pt idx="265">
                  <c:v>101.76</c:v>
                </c:pt>
                <c:pt idx="266">
                  <c:v>99.08</c:v>
                </c:pt>
                <c:pt idx="267">
                  <c:v>102.91</c:v>
                </c:pt>
                <c:pt idx="268">
                  <c:v>103.81</c:v>
                </c:pt>
                <c:pt idx="269">
                  <c:v>109.32</c:v>
                </c:pt>
                <c:pt idx="270">
                  <c:v>109.32</c:v>
                </c:pt>
                <c:pt idx="271">
                  <c:v>101.82</c:v>
                </c:pt>
                <c:pt idx="272">
                  <c:v>106.16</c:v>
                </c:pt>
                <c:pt idx="273">
                  <c:v>107.94</c:v>
                </c:pt>
                <c:pt idx="274">
                  <c:v>114.16</c:v>
                </c:pt>
                <c:pt idx="275">
                  <c:v>113.66</c:v>
                </c:pt>
                <c:pt idx="276">
                  <c:v>102.09</c:v>
                </c:pt>
                <c:pt idx="277">
                  <c:v>106.29</c:v>
                </c:pt>
                <c:pt idx="278">
                  <c:v>111.24</c:v>
                </c:pt>
                <c:pt idx="279">
                  <c:v>114.24</c:v>
                </c:pt>
                <c:pt idx="280">
                  <c:v>121.67</c:v>
                </c:pt>
                <c:pt idx="281">
                  <c:v>122.38</c:v>
                </c:pt>
                <c:pt idx="282">
                  <c:v>125.46</c:v>
                </c:pt>
                <c:pt idx="283">
                  <c:v>127.47</c:v>
                </c:pt>
                <c:pt idx="284">
                  <c:v>140.52000000000001</c:v>
                </c:pt>
                <c:pt idx="285">
                  <c:v>135.76</c:v>
                </c:pt>
                <c:pt idx="286">
                  <c:v>129.55000000000001</c:v>
                </c:pt>
                <c:pt idx="287">
                  <c:v>131.27000000000001</c:v>
                </c:pt>
                <c:pt idx="288">
                  <c:v>136</c:v>
                </c:pt>
                <c:pt idx="289">
                  <c:v>132.81</c:v>
                </c:pt>
                <c:pt idx="290">
                  <c:v>132.59</c:v>
                </c:pt>
                <c:pt idx="291">
                  <c:v>131.21</c:v>
                </c:pt>
                <c:pt idx="292">
                  <c:v>130.91999999999999</c:v>
                </c:pt>
                <c:pt idx="293">
                  <c:v>122.79</c:v>
                </c:pt>
                <c:pt idx="294">
                  <c:v>116.18</c:v>
                </c:pt>
                <c:pt idx="295">
                  <c:v>121.89</c:v>
                </c:pt>
                <c:pt idx="296">
                  <c:v>126.35</c:v>
                </c:pt>
                <c:pt idx="297">
                  <c:v>122.55</c:v>
                </c:pt>
                <c:pt idx="298">
                  <c:v>120.4</c:v>
                </c:pt>
                <c:pt idx="299">
                  <c:v>113.11</c:v>
                </c:pt>
                <c:pt idx="300">
                  <c:v>111.96</c:v>
                </c:pt>
                <c:pt idx="301">
                  <c:v>116.44</c:v>
                </c:pt>
                <c:pt idx="302">
                  <c:v>111.88</c:v>
                </c:pt>
                <c:pt idx="303">
                  <c:v>109.61</c:v>
                </c:pt>
                <c:pt idx="304">
                  <c:v>107.09</c:v>
                </c:pt>
                <c:pt idx="305">
                  <c:v>119.51</c:v>
                </c:pt>
                <c:pt idx="306">
                  <c:v>120.42</c:v>
                </c:pt>
                <c:pt idx="307">
                  <c:v>133.71</c:v>
                </c:pt>
                <c:pt idx="308">
                  <c:v>138.54</c:v>
                </c:pt>
                <c:pt idx="309">
                  <c:v>140.63999999999999</c:v>
                </c:pt>
                <c:pt idx="310">
                  <c:v>145.30000000000001</c:v>
                </c:pt>
                <c:pt idx="311">
                  <c:v>148.06</c:v>
                </c:pt>
                <c:pt idx="312">
                  <c:v>152.96</c:v>
                </c:pt>
                <c:pt idx="313">
                  <c:v>164.42</c:v>
                </c:pt>
                <c:pt idx="314">
                  <c:v>162.38999999999999</c:v>
                </c:pt>
                <c:pt idx="315">
                  <c:v>168.11</c:v>
                </c:pt>
                <c:pt idx="316">
                  <c:v>162.56</c:v>
                </c:pt>
                <c:pt idx="317">
                  <c:v>164.4</c:v>
                </c:pt>
                <c:pt idx="318">
                  <c:v>166.07</c:v>
                </c:pt>
                <c:pt idx="319">
                  <c:v>163.55000000000001</c:v>
                </c:pt>
                <c:pt idx="320">
                  <c:v>166.4</c:v>
                </c:pt>
                <c:pt idx="321">
                  <c:v>164.93</c:v>
                </c:pt>
                <c:pt idx="322">
                  <c:v>163.41</c:v>
                </c:pt>
                <c:pt idx="323">
                  <c:v>157.06</c:v>
                </c:pt>
                <c:pt idx="324">
                  <c:v>159.18</c:v>
                </c:pt>
                <c:pt idx="325">
                  <c:v>160.05000000000001</c:v>
                </c:pt>
                <c:pt idx="326">
                  <c:v>150.55000000000001</c:v>
                </c:pt>
                <c:pt idx="327">
                  <c:v>153.18</c:v>
                </c:pt>
                <c:pt idx="328">
                  <c:v>150.66</c:v>
                </c:pt>
                <c:pt idx="329">
                  <c:v>166.68</c:v>
                </c:pt>
                <c:pt idx="330">
                  <c:v>166.1</c:v>
                </c:pt>
                <c:pt idx="331">
                  <c:v>166.09</c:v>
                </c:pt>
                <c:pt idx="332">
                  <c:v>163.58000000000001</c:v>
                </c:pt>
                <c:pt idx="333">
                  <c:v>167.24</c:v>
                </c:pt>
                <c:pt idx="334">
                  <c:v>179.63</c:v>
                </c:pt>
                <c:pt idx="335">
                  <c:v>181.18</c:v>
                </c:pt>
                <c:pt idx="336">
                  <c:v>180.66</c:v>
                </c:pt>
                <c:pt idx="337">
                  <c:v>179.83</c:v>
                </c:pt>
                <c:pt idx="338">
                  <c:v>189.55</c:v>
                </c:pt>
                <c:pt idx="339">
                  <c:v>191.85</c:v>
                </c:pt>
                <c:pt idx="340">
                  <c:v>190.92</c:v>
                </c:pt>
                <c:pt idx="341">
                  <c:v>188.63</c:v>
                </c:pt>
                <c:pt idx="342">
                  <c:v>182.08</c:v>
                </c:pt>
                <c:pt idx="343">
                  <c:v>189.82</c:v>
                </c:pt>
                <c:pt idx="344">
                  <c:v>202.17</c:v>
                </c:pt>
                <c:pt idx="345">
                  <c:v>211.28</c:v>
                </c:pt>
                <c:pt idx="346">
                  <c:v>211.78</c:v>
                </c:pt>
                <c:pt idx="347">
                  <c:v>226.92</c:v>
                </c:pt>
                <c:pt idx="348">
                  <c:v>238.9</c:v>
                </c:pt>
                <c:pt idx="349">
                  <c:v>235.52</c:v>
                </c:pt>
                <c:pt idx="350">
                  <c:v>247.35</c:v>
                </c:pt>
                <c:pt idx="351">
                  <c:v>250.84</c:v>
                </c:pt>
                <c:pt idx="352">
                  <c:v>236.12</c:v>
                </c:pt>
                <c:pt idx="353">
                  <c:v>252.93</c:v>
                </c:pt>
                <c:pt idx="354">
                  <c:v>231.32</c:v>
                </c:pt>
                <c:pt idx="355">
                  <c:v>243.98</c:v>
                </c:pt>
                <c:pt idx="356">
                  <c:v>249.22</c:v>
                </c:pt>
                <c:pt idx="357">
                  <c:v>242.17</c:v>
                </c:pt>
                <c:pt idx="358">
                  <c:v>274.08</c:v>
                </c:pt>
                <c:pt idx="359">
                  <c:v>284.2</c:v>
                </c:pt>
                <c:pt idx="360">
                  <c:v>291.7</c:v>
                </c:pt>
                <c:pt idx="361">
                  <c:v>288.36</c:v>
                </c:pt>
                <c:pt idx="362">
                  <c:v>290.10000000000002</c:v>
                </c:pt>
                <c:pt idx="363">
                  <c:v>304</c:v>
                </c:pt>
                <c:pt idx="364">
                  <c:v>318.66000000000003</c:v>
                </c:pt>
                <c:pt idx="365">
                  <c:v>329.8</c:v>
                </c:pt>
                <c:pt idx="366">
                  <c:v>321.83</c:v>
                </c:pt>
                <c:pt idx="367">
                  <c:v>251.79</c:v>
                </c:pt>
                <c:pt idx="368">
                  <c:v>230.3</c:v>
                </c:pt>
                <c:pt idx="369">
                  <c:v>247.08</c:v>
                </c:pt>
                <c:pt idx="370">
                  <c:v>257.07</c:v>
                </c:pt>
                <c:pt idx="371">
                  <c:v>267.82</c:v>
                </c:pt>
                <c:pt idx="372">
                  <c:v>258.89</c:v>
                </c:pt>
                <c:pt idx="373">
                  <c:v>261.33</c:v>
                </c:pt>
                <c:pt idx="374">
                  <c:v>262.16000000000003</c:v>
                </c:pt>
                <c:pt idx="375">
                  <c:v>273.5</c:v>
                </c:pt>
                <c:pt idx="376">
                  <c:v>272.02</c:v>
                </c:pt>
                <c:pt idx="377">
                  <c:v>261.52</c:v>
                </c:pt>
                <c:pt idx="378">
                  <c:v>271.91000000000003</c:v>
                </c:pt>
                <c:pt idx="379">
                  <c:v>278.97000000000003</c:v>
                </c:pt>
                <c:pt idx="380">
                  <c:v>273.7</c:v>
                </c:pt>
                <c:pt idx="381">
                  <c:v>277.72000000000003</c:v>
                </c:pt>
                <c:pt idx="382">
                  <c:v>297.47000000000003</c:v>
                </c:pt>
                <c:pt idx="383">
                  <c:v>288.86</c:v>
                </c:pt>
                <c:pt idx="384">
                  <c:v>294.87</c:v>
                </c:pt>
                <c:pt idx="385">
                  <c:v>309.64</c:v>
                </c:pt>
                <c:pt idx="386">
                  <c:v>320.52</c:v>
                </c:pt>
                <c:pt idx="387">
                  <c:v>317.98</c:v>
                </c:pt>
                <c:pt idx="388">
                  <c:v>346.08</c:v>
                </c:pt>
                <c:pt idx="389">
                  <c:v>351.45</c:v>
                </c:pt>
                <c:pt idx="390">
                  <c:v>349.15</c:v>
                </c:pt>
                <c:pt idx="391">
                  <c:v>340.36</c:v>
                </c:pt>
                <c:pt idx="392">
                  <c:v>345.99</c:v>
                </c:pt>
                <c:pt idx="393">
                  <c:v>353.4</c:v>
                </c:pt>
                <c:pt idx="394">
                  <c:v>329.08</c:v>
                </c:pt>
                <c:pt idx="395">
                  <c:v>331.89</c:v>
                </c:pt>
                <c:pt idx="396">
                  <c:v>339.94</c:v>
                </c:pt>
                <c:pt idx="397">
                  <c:v>330.8</c:v>
                </c:pt>
                <c:pt idx="398">
                  <c:v>361.23</c:v>
                </c:pt>
                <c:pt idx="399">
                  <c:v>358.02</c:v>
                </c:pt>
                <c:pt idx="400">
                  <c:v>356.15</c:v>
                </c:pt>
                <c:pt idx="401">
                  <c:v>322.56</c:v>
                </c:pt>
                <c:pt idx="402">
                  <c:v>306.05</c:v>
                </c:pt>
                <c:pt idx="403">
                  <c:v>304</c:v>
                </c:pt>
                <c:pt idx="404">
                  <c:v>322.22000000000003</c:v>
                </c:pt>
                <c:pt idx="405">
                  <c:v>330.22</c:v>
                </c:pt>
                <c:pt idx="406">
                  <c:v>343.93</c:v>
                </c:pt>
                <c:pt idx="407">
                  <c:v>367.07</c:v>
                </c:pt>
                <c:pt idx="408">
                  <c:v>375.22</c:v>
                </c:pt>
                <c:pt idx="409">
                  <c:v>375.35</c:v>
                </c:pt>
                <c:pt idx="410">
                  <c:v>389.83</c:v>
                </c:pt>
                <c:pt idx="411">
                  <c:v>371.16</c:v>
                </c:pt>
                <c:pt idx="412">
                  <c:v>387.81</c:v>
                </c:pt>
                <c:pt idx="413">
                  <c:v>395.43</c:v>
                </c:pt>
                <c:pt idx="414">
                  <c:v>387.86</c:v>
                </c:pt>
                <c:pt idx="415">
                  <c:v>392.46</c:v>
                </c:pt>
                <c:pt idx="416">
                  <c:v>375.22</c:v>
                </c:pt>
                <c:pt idx="417">
                  <c:v>417.09</c:v>
                </c:pt>
                <c:pt idx="418">
                  <c:v>408.79</c:v>
                </c:pt>
                <c:pt idx="419">
                  <c:v>412.7</c:v>
                </c:pt>
                <c:pt idx="420">
                  <c:v>403.69</c:v>
                </c:pt>
                <c:pt idx="421">
                  <c:v>414.95</c:v>
                </c:pt>
                <c:pt idx="422">
                  <c:v>415.35</c:v>
                </c:pt>
                <c:pt idx="423">
                  <c:v>408.14</c:v>
                </c:pt>
                <c:pt idx="424">
                  <c:v>424.21</c:v>
                </c:pt>
                <c:pt idx="425">
                  <c:v>414.03</c:v>
                </c:pt>
                <c:pt idx="426">
                  <c:v>417.8</c:v>
                </c:pt>
                <c:pt idx="427">
                  <c:v>418.68</c:v>
                </c:pt>
                <c:pt idx="428">
                  <c:v>431.35</c:v>
                </c:pt>
                <c:pt idx="429">
                  <c:v>435.71</c:v>
                </c:pt>
                <c:pt idx="430">
                  <c:v>438.78</c:v>
                </c:pt>
                <c:pt idx="431">
                  <c:v>443.38</c:v>
                </c:pt>
                <c:pt idx="432">
                  <c:v>451.67</c:v>
                </c:pt>
                <c:pt idx="433">
                  <c:v>440.19</c:v>
                </c:pt>
                <c:pt idx="434">
                  <c:v>450.19</c:v>
                </c:pt>
                <c:pt idx="435">
                  <c:v>450.53</c:v>
                </c:pt>
                <c:pt idx="436">
                  <c:v>448.13</c:v>
                </c:pt>
                <c:pt idx="437">
                  <c:v>463.56</c:v>
                </c:pt>
                <c:pt idx="438">
                  <c:v>458.93</c:v>
                </c:pt>
                <c:pt idx="439">
                  <c:v>467.83</c:v>
                </c:pt>
                <c:pt idx="440">
                  <c:v>461.79</c:v>
                </c:pt>
                <c:pt idx="441">
                  <c:v>466.45</c:v>
                </c:pt>
                <c:pt idx="442">
                  <c:v>481.61</c:v>
                </c:pt>
                <c:pt idx="443">
                  <c:v>467.14</c:v>
                </c:pt>
                <c:pt idx="444">
                  <c:v>445.77</c:v>
                </c:pt>
                <c:pt idx="445">
                  <c:v>450.91</c:v>
                </c:pt>
                <c:pt idx="446">
                  <c:v>456.5</c:v>
                </c:pt>
                <c:pt idx="447">
                  <c:v>444.27</c:v>
                </c:pt>
                <c:pt idx="448">
                  <c:v>458.26</c:v>
                </c:pt>
                <c:pt idx="449">
                  <c:v>475.49</c:v>
                </c:pt>
                <c:pt idx="450">
                  <c:v>462.69</c:v>
                </c:pt>
                <c:pt idx="451">
                  <c:v>472.35</c:v>
                </c:pt>
                <c:pt idx="452">
                  <c:v>453.69</c:v>
                </c:pt>
                <c:pt idx="453">
                  <c:v>459.27</c:v>
                </c:pt>
                <c:pt idx="454">
                  <c:v>470.42</c:v>
                </c:pt>
                <c:pt idx="455">
                  <c:v>487.39</c:v>
                </c:pt>
                <c:pt idx="456">
                  <c:v>500.71</c:v>
                </c:pt>
                <c:pt idx="457">
                  <c:v>514.71</c:v>
                </c:pt>
                <c:pt idx="458">
                  <c:v>533.4</c:v>
                </c:pt>
                <c:pt idx="459">
                  <c:v>544.75</c:v>
                </c:pt>
                <c:pt idx="460">
                  <c:v>562.05999999999995</c:v>
                </c:pt>
                <c:pt idx="461">
                  <c:v>561.88</c:v>
                </c:pt>
                <c:pt idx="462">
                  <c:v>584.41</c:v>
                </c:pt>
                <c:pt idx="463">
                  <c:v>581.5</c:v>
                </c:pt>
                <c:pt idx="464">
                  <c:v>605.37</c:v>
                </c:pt>
                <c:pt idx="465">
                  <c:v>615.92999999999995</c:v>
                </c:pt>
                <c:pt idx="466">
                  <c:v>636.02</c:v>
                </c:pt>
                <c:pt idx="467">
                  <c:v>640.42999999999995</c:v>
                </c:pt>
                <c:pt idx="468">
                  <c:v>645.5</c:v>
                </c:pt>
                <c:pt idx="469">
                  <c:v>654.16999999999996</c:v>
                </c:pt>
                <c:pt idx="470">
                  <c:v>669.12</c:v>
                </c:pt>
                <c:pt idx="471">
                  <c:v>670.63</c:v>
                </c:pt>
                <c:pt idx="472">
                  <c:v>639.95000000000005</c:v>
                </c:pt>
                <c:pt idx="473">
                  <c:v>651.99</c:v>
                </c:pt>
                <c:pt idx="474">
                  <c:v>687.31</c:v>
                </c:pt>
                <c:pt idx="475">
                  <c:v>705.27</c:v>
                </c:pt>
                <c:pt idx="476">
                  <c:v>757.02</c:v>
                </c:pt>
                <c:pt idx="477">
                  <c:v>740.74</c:v>
                </c:pt>
                <c:pt idx="478">
                  <c:v>786.16</c:v>
                </c:pt>
                <c:pt idx="479">
                  <c:v>790.82</c:v>
                </c:pt>
                <c:pt idx="480">
                  <c:v>757.12</c:v>
                </c:pt>
                <c:pt idx="481">
                  <c:v>801.34</c:v>
                </c:pt>
                <c:pt idx="482">
                  <c:v>848.28</c:v>
                </c:pt>
                <c:pt idx="483">
                  <c:v>885.14</c:v>
                </c:pt>
                <c:pt idx="484">
                  <c:v>954.29</c:v>
                </c:pt>
                <c:pt idx="485">
                  <c:v>899.47</c:v>
                </c:pt>
                <c:pt idx="486">
                  <c:v>947.28</c:v>
                </c:pt>
                <c:pt idx="487">
                  <c:v>914.62</c:v>
                </c:pt>
                <c:pt idx="488">
                  <c:v>955.4</c:v>
                </c:pt>
                <c:pt idx="489">
                  <c:v>970.43</c:v>
                </c:pt>
                <c:pt idx="490">
                  <c:v>980.28</c:v>
                </c:pt>
                <c:pt idx="491">
                  <c:v>1049.3399999999999</c:v>
                </c:pt>
                <c:pt idx="492">
                  <c:v>1101.75</c:v>
                </c:pt>
                <c:pt idx="493">
                  <c:v>1111.75</c:v>
                </c:pt>
                <c:pt idx="494">
                  <c:v>1090.82</c:v>
                </c:pt>
                <c:pt idx="495">
                  <c:v>1133.8399999999999</c:v>
                </c:pt>
                <c:pt idx="496">
                  <c:v>1120.67</c:v>
                </c:pt>
                <c:pt idx="497">
                  <c:v>957.28</c:v>
                </c:pt>
                <c:pt idx="498">
                  <c:v>1017.01</c:v>
                </c:pt>
                <c:pt idx="499">
                  <c:v>1098.67</c:v>
                </c:pt>
                <c:pt idx="500">
                  <c:v>1163.6300000000001</c:v>
                </c:pt>
                <c:pt idx="501">
                  <c:v>1229.23</c:v>
                </c:pt>
                <c:pt idx="502">
                  <c:v>1279.6400000000001</c:v>
                </c:pt>
                <c:pt idx="503">
                  <c:v>1238.33</c:v>
                </c:pt>
                <c:pt idx="504">
                  <c:v>1286.3699999999999</c:v>
                </c:pt>
                <c:pt idx="505">
                  <c:v>1335.18</c:v>
                </c:pt>
                <c:pt idx="506">
                  <c:v>1301.8399999999999</c:v>
                </c:pt>
                <c:pt idx="507">
                  <c:v>1372.71</c:v>
                </c:pt>
                <c:pt idx="508">
                  <c:v>1328.72</c:v>
                </c:pt>
                <c:pt idx="509">
                  <c:v>1320.41</c:v>
                </c:pt>
                <c:pt idx="510">
                  <c:v>1282.71</c:v>
                </c:pt>
                <c:pt idx="511">
                  <c:v>1362.93</c:v>
                </c:pt>
                <c:pt idx="512">
                  <c:v>1388.91</c:v>
                </c:pt>
                <c:pt idx="513">
                  <c:v>1469.25</c:v>
                </c:pt>
                <c:pt idx="514">
                  <c:v>1394.46</c:v>
                </c:pt>
                <c:pt idx="515">
                  <c:v>1366.42</c:v>
                </c:pt>
                <c:pt idx="516">
                  <c:v>1498.58</c:v>
                </c:pt>
                <c:pt idx="517">
                  <c:v>1452.43</c:v>
                </c:pt>
                <c:pt idx="518">
                  <c:v>1420.6</c:v>
                </c:pt>
                <c:pt idx="519">
                  <c:v>1454.6</c:v>
                </c:pt>
                <c:pt idx="520">
                  <c:v>1430.83</c:v>
                </c:pt>
                <c:pt idx="521">
                  <c:v>1517.68</c:v>
                </c:pt>
                <c:pt idx="522">
                  <c:v>1436.51</c:v>
                </c:pt>
                <c:pt idx="523">
                  <c:v>1429.4</c:v>
                </c:pt>
                <c:pt idx="524">
                  <c:v>1314.95</c:v>
                </c:pt>
                <c:pt idx="525">
                  <c:v>1320.28</c:v>
                </c:pt>
                <c:pt idx="526">
                  <c:v>1366.01</c:v>
                </c:pt>
                <c:pt idx="527">
                  <c:v>1239.94</c:v>
                </c:pt>
                <c:pt idx="528">
                  <c:v>1160.33</c:v>
                </c:pt>
                <c:pt idx="529">
                  <c:v>1249.46</c:v>
                </c:pt>
                <c:pt idx="530">
                  <c:v>1255.82</c:v>
                </c:pt>
                <c:pt idx="531">
                  <c:v>1224.42</c:v>
                </c:pt>
                <c:pt idx="532">
                  <c:v>1211.23</c:v>
                </c:pt>
                <c:pt idx="533">
                  <c:v>1133.58</c:v>
                </c:pt>
                <c:pt idx="534">
                  <c:v>1040.94</c:v>
                </c:pt>
                <c:pt idx="535">
                  <c:v>1059.78</c:v>
                </c:pt>
                <c:pt idx="536">
                  <c:v>1139.45</c:v>
                </c:pt>
                <c:pt idx="537">
                  <c:v>1148.08</c:v>
                </c:pt>
                <c:pt idx="538">
                  <c:v>1130.21</c:v>
                </c:pt>
                <c:pt idx="539">
                  <c:v>1106.73</c:v>
                </c:pt>
                <c:pt idx="540">
                  <c:v>1147.3900000000001</c:v>
                </c:pt>
                <c:pt idx="541">
                  <c:v>1076.92</c:v>
                </c:pt>
                <c:pt idx="542">
                  <c:v>1067.1400000000001</c:v>
                </c:pt>
                <c:pt idx="543">
                  <c:v>989.81</c:v>
                </c:pt>
                <c:pt idx="544">
                  <c:v>911.62</c:v>
                </c:pt>
                <c:pt idx="545">
                  <c:v>916.07</c:v>
                </c:pt>
                <c:pt idx="546">
                  <c:v>815.28</c:v>
                </c:pt>
                <c:pt idx="547">
                  <c:v>885.76</c:v>
                </c:pt>
                <c:pt idx="548">
                  <c:v>936.31</c:v>
                </c:pt>
                <c:pt idx="549">
                  <c:v>879.82</c:v>
                </c:pt>
                <c:pt idx="550">
                  <c:v>855.7</c:v>
                </c:pt>
                <c:pt idx="551">
                  <c:v>841.15</c:v>
                </c:pt>
                <c:pt idx="552">
                  <c:v>848.18</c:v>
                </c:pt>
                <c:pt idx="553">
                  <c:v>916.92</c:v>
                </c:pt>
                <c:pt idx="554">
                  <c:v>963.59</c:v>
                </c:pt>
                <c:pt idx="555">
                  <c:v>974.5</c:v>
                </c:pt>
                <c:pt idx="556">
                  <c:v>990.31</c:v>
                </c:pt>
                <c:pt idx="557">
                  <c:v>1008.01</c:v>
                </c:pt>
                <c:pt idx="558">
                  <c:v>995.97</c:v>
                </c:pt>
                <c:pt idx="559">
                  <c:v>1050.71</c:v>
                </c:pt>
                <c:pt idx="560">
                  <c:v>1058.2</c:v>
                </c:pt>
                <c:pt idx="561">
                  <c:v>1111.92</c:v>
                </c:pt>
                <c:pt idx="562">
                  <c:v>1131.1300000000001</c:v>
                </c:pt>
                <c:pt idx="563">
                  <c:v>1144.94</c:v>
                </c:pt>
                <c:pt idx="564">
                  <c:v>1126.21</c:v>
                </c:pt>
                <c:pt idx="565">
                  <c:v>1107.31</c:v>
                </c:pt>
                <c:pt idx="566">
                  <c:v>1120.68</c:v>
                </c:pt>
                <c:pt idx="567">
                  <c:v>1140.8399999999999</c:v>
                </c:pt>
                <c:pt idx="568">
                  <c:v>1101.72</c:v>
                </c:pt>
                <c:pt idx="569">
                  <c:v>1104.24</c:v>
                </c:pt>
                <c:pt idx="570">
                  <c:v>1114.58</c:v>
                </c:pt>
                <c:pt idx="571">
                  <c:v>1130.2</c:v>
                </c:pt>
                <c:pt idx="572">
                  <c:v>1173.82</c:v>
                </c:pt>
                <c:pt idx="573">
                  <c:v>1211.92</c:v>
                </c:pt>
                <c:pt idx="574">
                  <c:v>1181.27</c:v>
                </c:pt>
                <c:pt idx="575">
                  <c:v>1203.5999999999999</c:v>
                </c:pt>
                <c:pt idx="576">
                  <c:v>1180.5899999999999</c:v>
                </c:pt>
                <c:pt idx="577">
                  <c:v>1156.8499999999999</c:v>
                </c:pt>
                <c:pt idx="578">
                  <c:v>1191.5</c:v>
                </c:pt>
                <c:pt idx="579">
                  <c:v>1191.33</c:v>
                </c:pt>
                <c:pt idx="580">
                  <c:v>1234.18</c:v>
                </c:pt>
                <c:pt idx="581">
                  <c:v>1220.33</c:v>
                </c:pt>
                <c:pt idx="582">
                  <c:v>1228.81</c:v>
                </c:pt>
                <c:pt idx="583">
                  <c:v>1207.01</c:v>
                </c:pt>
                <c:pt idx="584">
                  <c:v>1249.48</c:v>
                </c:pt>
                <c:pt idx="585">
                  <c:v>1248.29</c:v>
                </c:pt>
                <c:pt idx="586">
                  <c:v>1280.0899999999999</c:v>
                </c:pt>
                <c:pt idx="587">
                  <c:v>1280.6600000000001</c:v>
                </c:pt>
                <c:pt idx="588">
                  <c:v>1294.83</c:v>
                </c:pt>
                <c:pt idx="589">
                  <c:v>1310.6099999999999</c:v>
                </c:pt>
                <c:pt idx="590">
                  <c:v>1270.0899999999999</c:v>
                </c:pt>
                <c:pt idx="591">
                  <c:v>1270.2</c:v>
                </c:pt>
                <c:pt idx="592">
                  <c:v>1276.6600000000001</c:v>
                </c:pt>
                <c:pt idx="593">
                  <c:v>1303.82</c:v>
                </c:pt>
                <c:pt idx="594">
                  <c:v>1335.85</c:v>
                </c:pt>
                <c:pt idx="595">
                  <c:v>1377.94</c:v>
                </c:pt>
                <c:pt idx="596">
                  <c:v>1400.63</c:v>
                </c:pt>
                <c:pt idx="597">
                  <c:v>1418.3</c:v>
                </c:pt>
                <c:pt idx="598">
                  <c:v>1438.24</c:v>
                </c:pt>
                <c:pt idx="599">
                  <c:v>1406.82</c:v>
                </c:pt>
                <c:pt idx="600">
                  <c:v>1420.86</c:v>
                </c:pt>
                <c:pt idx="601">
                  <c:v>1482.37</c:v>
                </c:pt>
                <c:pt idx="602">
                  <c:v>1530.62</c:v>
                </c:pt>
                <c:pt idx="603">
                  <c:v>1503.35</c:v>
                </c:pt>
                <c:pt idx="604">
                  <c:v>1455.28</c:v>
                </c:pt>
                <c:pt idx="605">
                  <c:v>1473.99</c:v>
                </c:pt>
                <c:pt idx="606">
                  <c:v>1526.75</c:v>
                </c:pt>
                <c:pt idx="607">
                  <c:v>1549.38</c:v>
                </c:pt>
                <c:pt idx="608">
                  <c:v>1481.14</c:v>
                </c:pt>
                <c:pt idx="609">
                  <c:v>1468.36</c:v>
                </c:pt>
                <c:pt idx="610">
                  <c:v>1378.55</c:v>
                </c:pt>
                <c:pt idx="611">
                  <c:v>1330.63</c:v>
                </c:pt>
                <c:pt idx="612">
                  <c:v>1322.7</c:v>
                </c:pt>
                <c:pt idx="613">
                  <c:v>1385.59</c:v>
                </c:pt>
                <c:pt idx="614">
                  <c:v>1400.38</c:v>
                </c:pt>
                <c:pt idx="615">
                  <c:v>1280</c:v>
                </c:pt>
                <c:pt idx="616">
                  <c:v>1267.3800000000001</c:v>
                </c:pt>
                <c:pt idx="617">
                  <c:v>1282.83</c:v>
                </c:pt>
                <c:pt idx="618">
                  <c:v>1166.3599999999999</c:v>
                </c:pt>
                <c:pt idx="619">
                  <c:v>968.75</c:v>
                </c:pt>
                <c:pt idx="620">
                  <c:v>896.24</c:v>
                </c:pt>
                <c:pt idx="621">
                  <c:v>903.25</c:v>
                </c:pt>
                <c:pt idx="622">
                  <c:v>825.88</c:v>
                </c:pt>
                <c:pt idx="623">
                  <c:v>735.09</c:v>
                </c:pt>
                <c:pt idx="624">
                  <c:v>797.87</c:v>
                </c:pt>
                <c:pt idx="625">
                  <c:v>872.81</c:v>
                </c:pt>
                <c:pt idx="626">
                  <c:v>919.14</c:v>
                </c:pt>
                <c:pt idx="627">
                  <c:v>919.32</c:v>
                </c:pt>
                <c:pt idx="628">
                  <c:v>987.48</c:v>
                </c:pt>
                <c:pt idx="629">
                  <c:v>1020.63</c:v>
                </c:pt>
                <c:pt idx="630">
                  <c:v>1057.08</c:v>
                </c:pt>
                <c:pt idx="631">
                  <c:v>1036.2</c:v>
                </c:pt>
                <c:pt idx="632">
                  <c:v>1095.6300000000001</c:v>
                </c:pt>
                <c:pt idx="633">
                  <c:v>1115.0999999999999</c:v>
                </c:pt>
                <c:pt idx="634">
                  <c:v>1073.8699999999999</c:v>
                </c:pt>
                <c:pt idx="635">
                  <c:v>1104.49</c:v>
                </c:pt>
                <c:pt idx="636">
                  <c:v>1169.43</c:v>
                </c:pt>
                <c:pt idx="637">
                  <c:v>1186.69</c:v>
                </c:pt>
                <c:pt idx="638">
                  <c:v>1089.4100000000001</c:v>
                </c:pt>
                <c:pt idx="639">
                  <c:v>1030.71</c:v>
                </c:pt>
                <c:pt idx="640">
                  <c:v>1101.5999999999999</c:v>
                </c:pt>
                <c:pt idx="641">
                  <c:v>1049.33</c:v>
                </c:pt>
                <c:pt idx="642">
                  <c:v>1141.2</c:v>
                </c:pt>
                <c:pt idx="643">
                  <c:v>1183.26</c:v>
                </c:pt>
                <c:pt idx="644">
                  <c:v>1180.55</c:v>
                </c:pt>
                <c:pt idx="645">
                  <c:v>1257.6400000000001</c:v>
                </c:pt>
                <c:pt idx="646">
                  <c:v>1286.1199999999999</c:v>
                </c:pt>
                <c:pt idx="647">
                  <c:v>1327.22</c:v>
                </c:pt>
                <c:pt idx="648">
                  <c:v>1325.83</c:v>
                </c:pt>
                <c:pt idx="649">
                  <c:v>1363.61</c:v>
                </c:pt>
                <c:pt idx="650">
                  <c:v>1345.2</c:v>
                </c:pt>
                <c:pt idx="651">
                  <c:v>1320.64</c:v>
                </c:pt>
                <c:pt idx="652">
                  <c:v>1292.28</c:v>
                </c:pt>
                <c:pt idx="653">
                  <c:v>1218.8900000000001</c:v>
                </c:pt>
                <c:pt idx="654">
                  <c:v>1131.42</c:v>
                </c:pt>
                <c:pt idx="655">
                  <c:v>1253.3</c:v>
                </c:pt>
                <c:pt idx="656">
                  <c:v>1246.96</c:v>
                </c:pt>
                <c:pt idx="657">
                  <c:v>1257.6099999999999</c:v>
                </c:pt>
                <c:pt idx="658">
                  <c:v>1312.41</c:v>
                </c:pt>
                <c:pt idx="659">
                  <c:v>1365.68</c:v>
                </c:pt>
                <c:pt idx="660">
                  <c:v>1408.47</c:v>
                </c:pt>
                <c:pt idx="661">
                  <c:v>1397.91</c:v>
                </c:pt>
                <c:pt idx="662">
                  <c:v>1310.33</c:v>
                </c:pt>
                <c:pt idx="663">
                  <c:v>1362.16</c:v>
                </c:pt>
                <c:pt idx="664">
                  <c:v>1379.32</c:v>
                </c:pt>
                <c:pt idx="665">
                  <c:v>1406.58</c:v>
                </c:pt>
                <c:pt idx="666">
                  <c:v>1440.67</c:v>
                </c:pt>
                <c:pt idx="667">
                  <c:v>1412.16</c:v>
                </c:pt>
                <c:pt idx="668">
                  <c:v>1416.18</c:v>
                </c:pt>
                <c:pt idx="669">
                  <c:v>1426.19</c:v>
                </c:pt>
                <c:pt idx="670">
                  <c:v>1498.11</c:v>
                </c:pt>
                <c:pt idx="671">
                  <c:v>1514.68</c:v>
                </c:pt>
                <c:pt idx="672">
                  <c:v>1569.19</c:v>
                </c:pt>
                <c:pt idx="673">
                  <c:v>1597.57</c:v>
                </c:pt>
                <c:pt idx="674">
                  <c:v>1630.74</c:v>
                </c:pt>
                <c:pt idx="675">
                  <c:v>1606.28</c:v>
                </c:pt>
                <c:pt idx="676">
                  <c:v>1685.73</c:v>
                </c:pt>
                <c:pt idx="677">
                  <c:v>1632.97</c:v>
                </c:pt>
                <c:pt idx="678">
                  <c:v>1681.55</c:v>
                </c:pt>
                <c:pt idx="679">
                  <c:v>1756.54</c:v>
                </c:pt>
                <c:pt idx="680">
                  <c:v>1805.81</c:v>
                </c:pt>
                <c:pt idx="681">
                  <c:v>1848.36</c:v>
                </c:pt>
                <c:pt idx="682">
                  <c:v>1782.59</c:v>
                </c:pt>
                <c:pt idx="683">
                  <c:v>1859.45</c:v>
                </c:pt>
                <c:pt idx="684">
                  <c:v>1872.34</c:v>
                </c:pt>
                <c:pt idx="685">
                  <c:v>1883.95</c:v>
                </c:pt>
                <c:pt idx="686">
                  <c:v>1923.57</c:v>
                </c:pt>
                <c:pt idx="687">
                  <c:v>1960.23</c:v>
                </c:pt>
                <c:pt idx="688">
                  <c:v>1930.67</c:v>
                </c:pt>
                <c:pt idx="689">
                  <c:v>2003.37</c:v>
                </c:pt>
                <c:pt idx="690">
                  <c:v>1972.29</c:v>
                </c:pt>
                <c:pt idx="691">
                  <c:v>2018.05</c:v>
                </c:pt>
                <c:pt idx="692">
                  <c:v>2067.56</c:v>
                </c:pt>
                <c:pt idx="693">
                  <c:v>2058.9</c:v>
                </c:pt>
                <c:pt idx="694">
                  <c:v>1994.99</c:v>
                </c:pt>
                <c:pt idx="695">
                  <c:v>2104.5</c:v>
                </c:pt>
                <c:pt idx="696">
                  <c:v>2067.89</c:v>
                </c:pt>
                <c:pt idx="697">
                  <c:v>2085.5100000000002</c:v>
                </c:pt>
                <c:pt idx="698">
                  <c:v>2107.39</c:v>
                </c:pt>
                <c:pt idx="699">
                  <c:v>2063.11</c:v>
                </c:pt>
                <c:pt idx="700">
                  <c:v>2103.84</c:v>
                </c:pt>
                <c:pt idx="701">
                  <c:v>1972.18</c:v>
                </c:pt>
                <c:pt idx="702">
                  <c:v>1920.03</c:v>
                </c:pt>
                <c:pt idx="703">
                  <c:v>2079.36</c:v>
                </c:pt>
                <c:pt idx="704">
                  <c:v>2080.41</c:v>
                </c:pt>
                <c:pt idx="705">
                  <c:v>2043.94</c:v>
                </c:pt>
                <c:pt idx="706">
                  <c:v>1940.24</c:v>
                </c:pt>
                <c:pt idx="707">
                  <c:v>1932.23</c:v>
                </c:pt>
                <c:pt idx="708">
                  <c:v>2059.7399999999998</c:v>
                </c:pt>
                <c:pt idx="709">
                  <c:v>2065.3000000000002</c:v>
                </c:pt>
                <c:pt idx="710">
                  <c:v>2096.96</c:v>
                </c:pt>
                <c:pt idx="711">
                  <c:v>2098.86</c:v>
                </c:pt>
                <c:pt idx="712">
                  <c:v>2173.6</c:v>
                </c:pt>
                <c:pt idx="713">
                  <c:v>2170.9499999999998</c:v>
                </c:pt>
                <c:pt idx="714">
                  <c:v>2168.27</c:v>
                </c:pt>
                <c:pt idx="715">
                  <c:v>2126.15</c:v>
                </c:pt>
                <c:pt idx="716">
                  <c:v>2198.81</c:v>
                </c:pt>
                <c:pt idx="717">
                  <c:v>2238.83</c:v>
                </c:pt>
                <c:pt idx="718">
                  <c:v>2278.87</c:v>
                </c:pt>
                <c:pt idx="719">
                  <c:v>2363.64</c:v>
                </c:pt>
                <c:pt idx="720">
                  <c:v>2362.7199999999998</c:v>
                </c:pt>
                <c:pt idx="721">
                  <c:v>2384.1999999999998</c:v>
                </c:pt>
                <c:pt idx="722">
                  <c:v>2411.8000000000002</c:v>
                </c:pt>
                <c:pt idx="723">
                  <c:v>2423.41</c:v>
                </c:pt>
                <c:pt idx="724">
                  <c:v>2470.3000000000002</c:v>
                </c:pt>
                <c:pt idx="725">
                  <c:v>2471.65</c:v>
                </c:pt>
                <c:pt idx="726">
                  <c:v>2519.36</c:v>
                </c:pt>
                <c:pt idx="727">
                  <c:v>2575.2600000000002</c:v>
                </c:pt>
                <c:pt idx="728">
                  <c:v>2647.58</c:v>
                </c:pt>
                <c:pt idx="729">
                  <c:v>2673.61</c:v>
                </c:pt>
                <c:pt idx="730">
                  <c:v>2823.81</c:v>
                </c:pt>
                <c:pt idx="731">
                  <c:v>2713.83</c:v>
                </c:pt>
                <c:pt idx="732">
                  <c:v>2640.87</c:v>
                </c:pt>
                <c:pt idx="733">
                  <c:v>2648.05</c:v>
                </c:pt>
                <c:pt idx="734">
                  <c:v>2705.27</c:v>
                </c:pt>
                <c:pt idx="735">
                  <c:v>2718.37</c:v>
                </c:pt>
                <c:pt idx="736">
                  <c:v>2816.29</c:v>
                </c:pt>
                <c:pt idx="737">
                  <c:v>2901.52</c:v>
                </c:pt>
                <c:pt idx="738">
                  <c:v>2913.98</c:v>
                </c:pt>
                <c:pt idx="739">
                  <c:v>2711.74</c:v>
                </c:pt>
                <c:pt idx="740">
                  <c:v>2760.17</c:v>
                </c:pt>
                <c:pt idx="741">
                  <c:v>2506.85</c:v>
                </c:pt>
                <c:pt idx="742">
                  <c:v>2704.1</c:v>
                </c:pt>
                <c:pt idx="743">
                  <c:v>2784.49</c:v>
                </c:pt>
                <c:pt idx="744">
                  <c:v>2834.4</c:v>
                </c:pt>
                <c:pt idx="745">
                  <c:v>2945.83</c:v>
                </c:pt>
                <c:pt idx="746">
                  <c:v>2752.06</c:v>
                </c:pt>
                <c:pt idx="747">
                  <c:v>2941.76</c:v>
                </c:pt>
                <c:pt idx="748">
                  <c:v>2980.38</c:v>
                </c:pt>
                <c:pt idx="749">
                  <c:v>2926.46</c:v>
                </c:pt>
                <c:pt idx="750">
                  <c:v>2976.74</c:v>
                </c:pt>
                <c:pt idx="751">
                  <c:v>3037.56</c:v>
                </c:pt>
                <c:pt idx="752">
                  <c:v>3140.98</c:v>
                </c:pt>
                <c:pt idx="753">
                  <c:v>3230.78</c:v>
                </c:pt>
                <c:pt idx="754">
                  <c:v>3225.52</c:v>
                </c:pt>
                <c:pt idx="755">
                  <c:v>2954.22</c:v>
                </c:pt>
                <c:pt idx="756">
                  <c:v>2584.59</c:v>
                </c:pt>
                <c:pt idx="757">
                  <c:v>2912.43</c:v>
                </c:pt>
                <c:pt idx="758">
                  <c:v>3044.31</c:v>
                </c:pt>
                <c:pt idx="759">
                  <c:v>3100.29</c:v>
                </c:pt>
                <c:pt idx="760">
                  <c:v>3271.12</c:v>
                </c:pt>
                <c:pt idx="761">
                  <c:v>3500.31</c:v>
                </c:pt>
                <c:pt idx="762">
                  <c:v>3363</c:v>
                </c:pt>
                <c:pt idx="763">
                  <c:v>3269.96</c:v>
                </c:pt>
                <c:pt idx="764">
                  <c:v>3621.63</c:v>
                </c:pt>
                <c:pt idx="765">
                  <c:v>3756.07</c:v>
                </c:pt>
                <c:pt idx="766">
                  <c:v>3714.24</c:v>
                </c:pt>
                <c:pt idx="767">
                  <c:v>3811.15</c:v>
                </c:pt>
                <c:pt idx="768">
                  <c:v>3972.89</c:v>
                </c:pt>
                <c:pt idx="769">
                  <c:v>4181.17</c:v>
                </c:pt>
              </c:numCache>
            </c:numRef>
          </c:val>
          <c:smooth val="0"/>
          <c:extLst>
            <c:ext xmlns:c16="http://schemas.microsoft.com/office/drawing/2014/chart" uri="{C3380CC4-5D6E-409C-BE32-E72D297353CC}">
              <c16:uniqueId val="{00000001-A496-4257-AE37-F2C23F8C9459}"/>
            </c:ext>
          </c:extLst>
        </c:ser>
        <c:dLbls>
          <c:showLegendKey val="0"/>
          <c:showVal val="0"/>
          <c:showCatName val="0"/>
          <c:showSerName val="0"/>
          <c:showPercent val="0"/>
          <c:showBubbleSize val="0"/>
        </c:dLbls>
        <c:marker val="1"/>
        <c:smooth val="0"/>
        <c:axId val="832217056"/>
        <c:axId val="832213448"/>
      </c:lineChart>
      <c:dateAx>
        <c:axId val="1044461208"/>
        <c:scaling>
          <c:orientation val="minMax"/>
        </c:scaling>
        <c:delete val="0"/>
        <c:axPos val="b"/>
        <c:numFmt formatCode="mmm\ 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461864"/>
        <c:crosses val="autoZero"/>
        <c:auto val="1"/>
        <c:lblOffset val="100"/>
        <c:baseTimeUnit val="months"/>
        <c:majorUnit val="8"/>
        <c:majorTimeUnit val="years"/>
      </c:dateAx>
      <c:valAx>
        <c:axId val="1044461864"/>
        <c:scaling>
          <c:orientation val="minMax"/>
        </c:scaling>
        <c:delete val="0"/>
        <c:axPos val="l"/>
        <c:majorGridlines>
          <c:spPr>
            <a:ln w="12700" cap="flat" cmpd="sng" algn="ctr">
              <a:solidFill>
                <a:schemeClr val="tx2"/>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Treasury Yield</a:t>
                </a:r>
                <a:r>
                  <a:rPr lang="en-US" baseline="0" dirty="0"/>
                  <a:t> (Percent)</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461208"/>
        <c:crosses val="autoZero"/>
        <c:crossBetween val="midCat"/>
      </c:valAx>
      <c:valAx>
        <c:axId val="832213448"/>
        <c:scaling>
          <c:orientation val="minMax"/>
        </c:scaling>
        <c:delete val="0"/>
        <c:axPos val="r"/>
        <c:title>
          <c:tx>
            <c:rich>
              <a:bodyPr rot="5400000" spcFirstLastPara="1" vertOverflow="ellipsis" wrap="square" anchor="ctr" anchorCtr="1"/>
              <a:lstStyle/>
              <a:p>
                <a:pPr>
                  <a:defRPr sz="1200" b="0" i="0" u="none" strike="noStrike" kern="1200" baseline="0">
                    <a:solidFill>
                      <a:schemeClr val="tx1"/>
                    </a:solidFill>
                    <a:latin typeface="+mn-lt"/>
                    <a:ea typeface="+mn-ea"/>
                    <a:cs typeface="+mn-cs"/>
                  </a:defRPr>
                </a:pPr>
                <a:r>
                  <a:rPr lang="en-US" dirty="0"/>
                  <a:t>S&amp;P Price (US$)</a:t>
                </a:r>
              </a:p>
            </c:rich>
          </c:tx>
          <c:layout>
            <c:manualLayout>
              <c:xMode val="edge"/>
              <c:yMode val="edge"/>
              <c:x val="0.97062526227444401"/>
              <c:y val="0.34398095586888849"/>
            </c:manualLayout>
          </c:layout>
          <c:overlay val="0"/>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2217056"/>
        <c:crosses val="max"/>
        <c:crossBetween val="between"/>
      </c:valAx>
      <c:dateAx>
        <c:axId val="832217056"/>
        <c:scaling>
          <c:orientation val="minMax"/>
        </c:scaling>
        <c:delete val="1"/>
        <c:axPos val="b"/>
        <c:numFmt formatCode="yyyy\-mm\-dd" sourceLinked="1"/>
        <c:majorTickMark val="out"/>
        <c:minorTickMark val="none"/>
        <c:tickLblPos val="nextTo"/>
        <c:crossAx val="832213448"/>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623848734261478"/>
        </c:manualLayout>
      </c:layout>
      <c:barChart>
        <c:barDir val="col"/>
        <c:grouping val="clustered"/>
        <c:varyColors val="0"/>
        <c:ser>
          <c:idx val="0"/>
          <c:order val="0"/>
          <c:tx>
            <c:strRef>
              <c:f>Sheet1!$F$4</c:f>
              <c:strCache>
                <c:ptCount val="1"/>
                <c:pt idx="0">
                  <c:v>Yield</c:v>
                </c:pt>
              </c:strCache>
            </c:strRef>
          </c:tx>
          <c:spPr>
            <a:solidFill>
              <a:schemeClr val="accent1"/>
            </a:solidFill>
            <a:ln>
              <a:noFill/>
            </a:ln>
            <a:effectLst/>
          </c:spPr>
          <c:invertIfNegative val="0"/>
          <c:dLbls>
            <c:numFmt formatCode="0.00;\(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Bank
Loans</c:v>
                </c:pt>
                <c:pt idx="1">
                  <c:v>High-Yield
Bonds</c:v>
                </c:pt>
                <c:pt idx="2">
                  <c:v>High-Dividend
Equities</c:v>
                </c:pt>
              </c:strCache>
            </c:strRef>
          </c:cat>
          <c:val>
            <c:numRef>
              <c:f>Sheet1!$F$5:$F$7</c:f>
              <c:numCache>
                <c:formatCode>0.00</c:formatCode>
                <c:ptCount val="3"/>
                <c:pt idx="0">
                  <c:v>4.2700000000000005</c:v>
                </c:pt>
                <c:pt idx="1">
                  <c:v>4.8</c:v>
                </c:pt>
                <c:pt idx="2">
                  <c:v>3.5999999999999996</c:v>
                </c:pt>
              </c:numCache>
            </c:numRef>
          </c:val>
          <c:extLst>
            <c:ext xmlns:c16="http://schemas.microsoft.com/office/drawing/2014/chart" uri="{C3380CC4-5D6E-409C-BE32-E72D297353CC}">
              <c16:uniqueId val="{00000000-C6BB-49E8-9B94-8C7D7309433D}"/>
            </c:ext>
          </c:extLst>
        </c:ser>
        <c:ser>
          <c:idx val="1"/>
          <c:order val="1"/>
          <c:tx>
            <c:strRef>
              <c:f>Sheet1!$G$4</c:f>
              <c:strCache>
                <c:ptCount val="1"/>
                <c:pt idx="0">
                  <c:v>Average Drawdown</c:v>
                </c:pt>
              </c:strCache>
            </c:strRef>
          </c:tx>
          <c:spPr>
            <a:solidFill>
              <a:schemeClr val="accent2"/>
            </a:solidFill>
            <a:ln>
              <a:noFill/>
            </a:ln>
            <a:effectLst/>
          </c:spPr>
          <c:invertIfNegative val="0"/>
          <c:dLbls>
            <c:dLbl>
              <c:idx val="0"/>
              <c:layout>
                <c:manualLayout>
                  <c:x val="-1.0140633604277385E-2"/>
                  <c:y val="1.1416124354318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B-49E8-9B94-8C7D7309433D}"/>
                </c:ext>
              </c:extLst>
            </c:dLbl>
            <c:dLbl>
              <c:idx val="1"/>
              <c:layout>
                <c:manualLayout>
                  <c:x val="-1.1954797686228921E-2"/>
                  <c:y val="1.1416124354318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BB-49E8-9B94-8C7D7309433D}"/>
                </c:ext>
              </c:extLst>
            </c:dLbl>
            <c:dLbl>
              <c:idx val="2"/>
              <c:layout>
                <c:manualLayout>
                  <c:x val="-1.31293330258346E-2"/>
                  <c:y val="1.141672359448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BB-49E8-9B94-8C7D7309433D}"/>
                </c:ext>
              </c:extLst>
            </c:dLbl>
            <c:numFmt formatCode="0.00;\(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Bank
Loans</c:v>
                </c:pt>
                <c:pt idx="1">
                  <c:v>High-Yield
Bonds</c:v>
                </c:pt>
                <c:pt idx="2">
                  <c:v>High-Dividend
Equities</c:v>
                </c:pt>
              </c:strCache>
            </c:strRef>
          </c:cat>
          <c:val>
            <c:numRef>
              <c:f>Sheet1!$G$5:$G$7</c:f>
              <c:numCache>
                <c:formatCode>0.00</c:formatCode>
                <c:ptCount val="3"/>
                <c:pt idx="0">
                  <c:v>-5.72</c:v>
                </c:pt>
                <c:pt idx="1">
                  <c:v>-5.99</c:v>
                </c:pt>
                <c:pt idx="2">
                  <c:v>-10.48</c:v>
                </c:pt>
              </c:numCache>
            </c:numRef>
          </c:val>
          <c:extLst>
            <c:ext xmlns:c16="http://schemas.microsoft.com/office/drawing/2014/chart" uri="{C3380CC4-5D6E-409C-BE32-E72D297353CC}">
              <c16:uniqueId val="{00000004-C6BB-49E8-9B94-8C7D7309433D}"/>
            </c:ext>
          </c:extLst>
        </c:ser>
        <c:ser>
          <c:idx val="2"/>
          <c:order val="2"/>
          <c:tx>
            <c:strRef>
              <c:f>Sheet1!$H$4</c:f>
              <c:strCache>
                <c:ptCount val="1"/>
                <c:pt idx="0">
                  <c:v>Max Drawdown</c:v>
                </c:pt>
              </c:strCache>
            </c:strRef>
          </c:tx>
          <c:spPr>
            <a:solidFill>
              <a:schemeClr val="accent3"/>
            </a:solidFill>
            <a:ln>
              <a:noFill/>
            </a:ln>
            <a:effectLst/>
          </c:spPr>
          <c:invertIfNegative val="0"/>
          <c:dLbls>
            <c:numFmt formatCode="0.00;\(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Bank
Loans</c:v>
                </c:pt>
                <c:pt idx="1">
                  <c:v>High-Yield
Bonds</c:v>
                </c:pt>
                <c:pt idx="2">
                  <c:v>High-Dividend
Equities</c:v>
                </c:pt>
              </c:strCache>
            </c:strRef>
          </c:cat>
          <c:val>
            <c:numRef>
              <c:f>Sheet1!$H$5:$H$7</c:f>
              <c:numCache>
                <c:formatCode>0.00</c:formatCode>
                <c:ptCount val="3"/>
                <c:pt idx="0">
                  <c:v>-30.7</c:v>
                </c:pt>
                <c:pt idx="1">
                  <c:v>-33.229999999999997</c:v>
                </c:pt>
                <c:pt idx="2">
                  <c:v>-51.12</c:v>
                </c:pt>
              </c:numCache>
            </c:numRef>
          </c:val>
          <c:extLst>
            <c:ext xmlns:c16="http://schemas.microsoft.com/office/drawing/2014/chart" uri="{C3380CC4-5D6E-409C-BE32-E72D297353CC}">
              <c16:uniqueId val="{00000005-C6BB-49E8-9B94-8C7D7309433D}"/>
            </c:ext>
          </c:extLst>
        </c:ser>
        <c:dLbls>
          <c:showLegendKey val="0"/>
          <c:showVal val="0"/>
          <c:showCatName val="0"/>
          <c:showSerName val="0"/>
          <c:showPercent val="0"/>
          <c:showBubbleSize val="0"/>
        </c:dLbls>
        <c:gapWidth val="100"/>
        <c:overlap val="-10"/>
        <c:axId val="1455671023"/>
        <c:axId val="1457301343"/>
      </c:barChart>
      <c:catAx>
        <c:axId val="145567102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57301343"/>
        <c:crosses val="autoZero"/>
        <c:auto val="1"/>
        <c:lblAlgn val="ctr"/>
        <c:lblOffset val="100"/>
        <c:noMultiLvlLbl val="0"/>
      </c:catAx>
      <c:valAx>
        <c:axId val="1457301343"/>
        <c:scaling>
          <c:orientation val="minMax"/>
          <c:max val="12"/>
          <c:min val="-60"/>
        </c:scaling>
        <c:delete val="1"/>
        <c:axPos val="l"/>
        <c:numFmt formatCode="0.00" sourceLinked="1"/>
        <c:majorTickMark val="out"/>
        <c:minorTickMark val="none"/>
        <c:tickLblPos val="nextTo"/>
        <c:crossAx val="1455671023"/>
        <c:crosses val="autoZero"/>
        <c:crossBetween val="between"/>
        <c:majorUnit val="2"/>
      </c:valAx>
      <c:spPr>
        <a:noFill/>
        <a:ln w="25400">
          <a:noFill/>
        </a:ln>
        <a:effectLst/>
      </c:spPr>
    </c:plotArea>
    <c:legend>
      <c:legendPos val="b"/>
      <c:layout>
        <c:manualLayout>
          <c:xMode val="edge"/>
          <c:yMode val="edge"/>
          <c:x val="9.2759136317110691E-2"/>
          <c:y val="0.9272497527482978"/>
          <c:w val="0.81448172736577851"/>
          <c:h val="7.27502472517022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257470941132358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01-4E8B-9546-3D745A94305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01-4E8B-9546-3D745A94305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301-4E8B-9546-3D745A943050}"/>
              </c:ext>
            </c:extLst>
          </c:dPt>
          <c:dPt>
            <c:idx val="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7-1301-4E8B-9546-3D745A94305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31, 2008</c:v>
                </c:pt>
                <c:pt idx="1">
                  <c:v>Dec 31, 2018</c:v>
                </c:pt>
                <c:pt idx="2">
                  <c:v>Dec 31, 2019</c:v>
                </c:pt>
                <c:pt idx="3">
                  <c:v>Dec 31, 2020</c:v>
                </c:pt>
              </c:strCache>
            </c:strRef>
          </c:cat>
          <c:val>
            <c:numRef>
              <c:f>Sheet1!$B$2:$B$5</c:f>
              <c:numCache>
                <c:formatCode>General</c:formatCode>
                <c:ptCount val="4"/>
                <c:pt idx="0">
                  <c:v>7.5</c:v>
                </c:pt>
                <c:pt idx="1">
                  <c:v>5.4</c:v>
                </c:pt>
                <c:pt idx="2">
                  <c:v>4.5</c:v>
                </c:pt>
                <c:pt idx="3">
                  <c:v>3.1</c:v>
                </c:pt>
              </c:numCache>
            </c:numRef>
          </c:val>
          <c:extLst>
            <c:ext xmlns:c16="http://schemas.microsoft.com/office/drawing/2014/chart" uri="{C3380CC4-5D6E-409C-BE32-E72D297353CC}">
              <c16:uniqueId val="{00000006-1301-4E8B-9546-3D745A943050}"/>
            </c:ext>
          </c:extLst>
        </c:ser>
        <c:dLbls>
          <c:showLegendKey val="0"/>
          <c:showVal val="0"/>
          <c:showCatName val="0"/>
          <c:showSerName val="0"/>
          <c:showPercent val="0"/>
          <c:showBubbleSize val="0"/>
        </c:dLbls>
        <c:gapWidth val="119"/>
        <c:axId val="1661134575"/>
        <c:axId val="1608392719"/>
      </c:barChart>
      <c:catAx>
        <c:axId val="1661134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08392719"/>
        <c:crosses val="autoZero"/>
        <c:auto val="1"/>
        <c:lblAlgn val="ctr"/>
        <c:lblOffset val="100"/>
        <c:noMultiLvlLbl val="0"/>
      </c:catAx>
      <c:valAx>
        <c:axId val="1608392719"/>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113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E9BD7"/>
              </a:solidFill>
              <a:ln w="9525">
                <a:solidFill>
                  <a:srgbClr val="FFFFFF"/>
                </a:solidFill>
                <a:prstDash val="solid"/>
              </a:ln>
              <a:effectLst/>
            </c:spPr>
            <c:extLst>
              <c:ext xmlns:c16="http://schemas.microsoft.com/office/drawing/2014/chart" uri="{C3380CC4-5D6E-409C-BE32-E72D297353CC}">
                <c16:uniqueId val="{00000001-2C72-4E8E-9A49-7297BC3AA010}"/>
              </c:ext>
            </c:extLst>
          </c:dPt>
          <c:dPt>
            <c:idx val="1"/>
            <c:bubble3D val="0"/>
            <c:spPr>
              <a:solidFill>
                <a:schemeClr val="accent2"/>
              </a:solidFill>
              <a:ln w="9525">
                <a:solidFill>
                  <a:srgbClr val="FFFFFF"/>
                </a:solidFill>
                <a:prstDash val="solid"/>
              </a:ln>
              <a:effectLst/>
            </c:spPr>
            <c:extLst>
              <c:ext xmlns:c16="http://schemas.microsoft.com/office/drawing/2014/chart" uri="{C3380CC4-5D6E-409C-BE32-E72D297353CC}">
                <c16:uniqueId val="{00000003-2C72-4E8E-9A49-7297BC3AA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72-4E8E-9A49-7297BC3AA0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72-4E8E-9A49-7297BC3AA0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72-4E8E-9A49-7297BC3AA0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72-4E8E-9A49-7297BC3AA010}"/>
              </c:ext>
            </c:extLst>
          </c:dPt>
          <c:dLbls>
            <c:dLbl>
              <c:idx val="0"/>
              <c:tx>
                <c:rich>
                  <a:bodyPr/>
                  <a:lstStyle/>
                  <a:p>
                    <a:fld id="{E592FF5C-EF8E-4891-A5A3-B6456DF64276}"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2-4E8E-9A49-7297BC3AA010}"/>
                </c:ext>
              </c:extLst>
            </c:dLbl>
            <c:dLbl>
              <c:idx val="1"/>
              <c:tx>
                <c:rich>
                  <a:bodyPr/>
                  <a:lstStyle/>
                  <a:p>
                    <a:fld id="{56125648-1FB9-4DB2-8D8B-4CB662277FE1}"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72-4E8E-9A49-7297BC3AA0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Stocks</c:v>
                </c:pt>
                <c:pt idx="1">
                  <c:v>Bonds</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C-2C72-4E8E-9A49-7297BC3AA01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Lst>
  </c:spPr>
  <c:txPr>
    <a:bodyPr/>
    <a:lstStyle/>
    <a:p>
      <a:pPr>
        <a:defRPr sz="1200">
          <a:solidFill>
            <a:srgbClr val="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9525">
                <a:solidFill>
                  <a:srgbClr val="FFFFFF"/>
                </a:solidFill>
                <a:prstDash val="solid"/>
              </a:ln>
              <a:effectLst/>
            </c:spPr>
            <c:extLst>
              <c:ext xmlns:c16="http://schemas.microsoft.com/office/drawing/2014/chart" uri="{C3380CC4-5D6E-409C-BE32-E72D297353CC}">
                <c16:uniqueId val="{00000003-1B12-4BA0-BA6F-886144C231B6}"/>
              </c:ext>
            </c:extLst>
          </c:dPt>
          <c:dPt>
            <c:idx val="1"/>
            <c:bubble3D val="0"/>
            <c:spPr>
              <a:solidFill>
                <a:srgbClr val="FFBF27"/>
              </a:solidFill>
              <a:ln w="9525">
                <a:solidFill>
                  <a:srgbClr val="FFFFFF"/>
                </a:solidFill>
                <a:prstDash val="solid"/>
              </a:ln>
              <a:effectLst/>
            </c:spPr>
            <c:extLst>
              <c:ext xmlns:c16="http://schemas.microsoft.com/office/drawing/2014/chart" uri="{C3380CC4-5D6E-409C-BE32-E72D297353CC}">
                <c16:uniqueId val="{00000004-1B12-4BA0-BA6F-886144C231B6}"/>
              </c:ext>
            </c:extLst>
          </c:dPt>
          <c:dPt>
            <c:idx val="2"/>
            <c:bubble3D val="0"/>
            <c:spPr>
              <a:solidFill>
                <a:schemeClr val="accent1"/>
              </a:solidFill>
              <a:ln w="9525">
                <a:solidFill>
                  <a:srgbClr val="FFFFFF"/>
                </a:solidFill>
                <a:prstDash val="solid"/>
              </a:ln>
              <a:effectLst/>
            </c:spPr>
            <c:extLst>
              <c:ext xmlns:c16="http://schemas.microsoft.com/office/drawing/2014/chart" uri="{C3380CC4-5D6E-409C-BE32-E72D297353CC}">
                <c16:uniqueId val="{00000002-1B12-4BA0-BA6F-886144C231B6}"/>
              </c:ext>
            </c:extLst>
          </c:dPt>
          <c:dLbls>
            <c:dLbl>
              <c:idx val="0"/>
              <c:layout>
                <c:manualLayout>
                  <c:x val="-0.11667582511548197"/>
                  <c:y val="0.149792470458164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2-4BA0-BA6F-886144C231B6}"/>
                </c:ext>
              </c:extLst>
            </c:dLbl>
            <c:dLbl>
              <c:idx val="1"/>
              <c:layout>
                <c:manualLayout>
                  <c:x val="-0.19243071082164112"/>
                  <c:y val="-6.3383314030915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12-4BA0-BA6F-886144C231B6}"/>
                </c:ext>
              </c:extLst>
            </c:dLbl>
            <c:dLbl>
              <c:idx val="2"/>
              <c:layout>
                <c:manualLayout>
                  <c:x val="0.17943977746094494"/>
                  <c:y val="-7.6982095580089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12-4BA0-BA6F-886144C231B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c:f>
              <c:strCache>
                <c:ptCount val="1"/>
                <c:pt idx="0">
                  <c:v>VA</c:v>
                </c:pt>
              </c:strCache>
            </c:strRef>
          </c:cat>
          <c:val>
            <c:numRef>
              <c:f>Sheet1!$B$2</c:f>
              <c:numCache>
                <c:formatCode>0%</c:formatCode>
                <c:ptCount val="1"/>
                <c:pt idx="0">
                  <c:v>1</c:v>
                </c:pt>
              </c:numCache>
            </c:numRef>
          </c:val>
          <c:extLst>
            <c:ext xmlns:c16="http://schemas.microsoft.com/office/drawing/2014/chart" uri="{C3380CC4-5D6E-409C-BE32-E72D297353CC}">
              <c16:uniqueId val="{00000000-1B12-4BA0-BA6F-886144C231B6}"/>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Lst>
  </c:spPr>
  <c:txPr>
    <a:bodyPr/>
    <a:lstStyle/>
    <a:p>
      <a:pPr>
        <a:defRPr sz="12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85916426833568E-2"/>
          <c:y val="2.2275878305909436E-2"/>
          <c:w val="0.82976133438628619"/>
          <c:h val="0.90412483323305515"/>
        </c:manualLayout>
      </c:layout>
      <c:lineChart>
        <c:grouping val="standard"/>
        <c:varyColors val="0"/>
        <c:ser>
          <c:idx val="1"/>
          <c:order val="1"/>
          <c:tx>
            <c:strRef>
              <c:f>Sheet1!$C$1</c:f>
              <c:strCache>
                <c:ptCount val="1"/>
                <c:pt idx="0">
                  <c:v>10 Year</c:v>
                </c:pt>
              </c:strCache>
            </c:strRef>
          </c:tx>
          <c:spPr>
            <a:ln w="25400" cap="rnd">
              <a:solidFill>
                <a:schemeClr val="accent2"/>
              </a:solidFill>
              <a:round/>
            </a:ln>
            <a:effectLst/>
          </c:spPr>
          <c:marker>
            <c:symbol val="none"/>
          </c:marker>
          <c:cat>
            <c:numRef>
              <c:f>Sheet1!$A$2:$A$771</c:f>
              <c:numCache>
                <c:formatCode>yyyy\-mm\-dd</c:formatCode>
                <c:ptCount val="770"/>
                <c:pt idx="0">
                  <c:v>20880</c:v>
                </c:pt>
                <c:pt idx="1">
                  <c:v>20911</c:v>
                </c:pt>
                <c:pt idx="2">
                  <c:v>20941</c:v>
                </c:pt>
                <c:pt idx="3">
                  <c:v>20972</c:v>
                </c:pt>
                <c:pt idx="4">
                  <c:v>21002</c:v>
                </c:pt>
                <c:pt idx="5">
                  <c:v>21033</c:v>
                </c:pt>
                <c:pt idx="6">
                  <c:v>21064</c:v>
                </c:pt>
                <c:pt idx="7">
                  <c:v>21094</c:v>
                </c:pt>
                <c:pt idx="8">
                  <c:v>21125</c:v>
                </c:pt>
                <c:pt idx="9">
                  <c:v>21155</c:v>
                </c:pt>
                <c:pt idx="10">
                  <c:v>21186</c:v>
                </c:pt>
                <c:pt idx="11">
                  <c:v>21217</c:v>
                </c:pt>
                <c:pt idx="12">
                  <c:v>21245</c:v>
                </c:pt>
                <c:pt idx="13">
                  <c:v>21276</c:v>
                </c:pt>
                <c:pt idx="14">
                  <c:v>21306</c:v>
                </c:pt>
                <c:pt idx="15">
                  <c:v>21337</c:v>
                </c:pt>
                <c:pt idx="16">
                  <c:v>21367</c:v>
                </c:pt>
                <c:pt idx="17">
                  <c:v>21398</c:v>
                </c:pt>
                <c:pt idx="18">
                  <c:v>21429</c:v>
                </c:pt>
                <c:pt idx="19">
                  <c:v>21459</c:v>
                </c:pt>
                <c:pt idx="20">
                  <c:v>21490</c:v>
                </c:pt>
                <c:pt idx="21">
                  <c:v>21520</c:v>
                </c:pt>
                <c:pt idx="22">
                  <c:v>21551</c:v>
                </c:pt>
                <c:pt idx="23">
                  <c:v>21582</c:v>
                </c:pt>
                <c:pt idx="24">
                  <c:v>21610</c:v>
                </c:pt>
                <c:pt idx="25">
                  <c:v>21641</c:v>
                </c:pt>
                <c:pt idx="26">
                  <c:v>21671</c:v>
                </c:pt>
                <c:pt idx="27">
                  <c:v>21702</c:v>
                </c:pt>
                <c:pt idx="28">
                  <c:v>21732</c:v>
                </c:pt>
                <c:pt idx="29">
                  <c:v>21763</c:v>
                </c:pt>
                <c:pt idx="30">
                  <c:v>21794</c:v>
                </c:pt>
                <c:pt idx="31">
                  <c:v>21824</c:v>
                </c:pt>
                <c:pt idx="32">
                  <c:v>21855</c:v>
                </c:pt>
                <c:pt idx="33">
                  <c:v>21885</c:v>
                </c:pt>
                <c:pt idx="34">
                  <c:v>21916</c:v>
                </c:pt>
                <c:pt idx="35">
                  <c:v>21947</c:v>
                </c:pt>
                <c:pt idx="36">
                  <c:v>21976</c:v>
                </c:pt>
                <c:pt idx="37">
                  <c:v>22007</c:v>
                </c:pt>
                <c:pt idx="38">
                  <c:v>22037</c:v>
                </c:pt>
                <c:pt idx="39">
                  <c:v>22068</c:v>
                </c:pt>
                <c:pt idx="40">
                  <c:v>22098</c:v>
                </c:pt>
                <c:pt idx="41">
                  <c:v>22129</c:v>
                </c:pt>
                <c:pt idx="42">
                  <c:v>22160</c:v>
                </c:pt>
                <c:pt idx="43">
                  <c:v>22190</c:v>
                </c:pt>
                <c:pt idx="44">
                  <c:v>22221</c:v>
                </c:pt>
                <c:pt idx="45">
                  <c:v>22251</c:v>
                </c:pt>
                <c:pt idx="46">
                  <c:v>22282</c:v>
                </c:pt>
                <c:pt idx="47">
                  <c:v>22313</c:v>
                </c:pt>
                <c:pt idx="48">
                  <c:v>22341</c:v>
                </c:pt>
                <c:pt idx="49">
                  <c:v>22372</c:v>
                </c:pt>
                <c:pt idx="50">
                  <c:v>22402</c:v>
                </c:pt>
                <c:pt idx="51">
                  <c:v>22433</c:v>
                </c:pt>
                <c:pt idx="52">
                  <c:v>22463</c:v>
                </c:pt>
                <c:pt idx="53">
                  <c:v>22494</c:v>
                </c:pt>
                <c:pt idx="54">
                  <c:v>22525</c:v>
                </c:pt>
                <c:pt idx="55">
                  <c:v>22555</c:v>
                </c:pt>
                <c:pt idx="56">
                  <c:v>22586</c:v>
                </c:pt>
                <c:pt idx="57">
                  <c:v>22616</c:v>
                </c:pt>
                <c:pt idx="58">
                  <c:v>22647</c:v>
                </c:pt>
                <c:pt idx="59">
                  <c:v>22678</c:v>
                </c:pt>
                <c:pt idx="60">
                  <c:v>22706</c:v>
                </c:pt>
                <c:pt idx="61">
                  <c:v>22737</c:v>
                </c:pt>
                <c:pt idx="62">
                  <c:v>22767</c:v>
                </c:pt>
                <c:pt idx="63">
                  <c:v>22798</c:v>
                </c:pt>
                <c:pt idx="64">
                  <c:v>22828</c:v>
                </c:pt>
                <c:pt idx="65">
                  <c:v>22859</c:v>
                </c:pt>
                <c:pt idx="66">
                  <c:v>22890</c:v>
                </c:pt>
                <c:pt idx="67">
                  <c:v>22920</c:v>
                </c:pt>
                <c:pt idx="68">
                  <c:v>22951</c:v>
                </c:pt>
                <c:pt idx="69">
                  <c:v>22981</c:v>
                </c:pt>
                <c:pt idx="70">
                  <c:v>23012</c:v>
                </c:pt>
                <c:pt idx="71">
                  <c:v>23043</c:v>
                </c:pt>
                <c:pt idx="72">
                  <c:v>23071</c:v>
                </c:pt>
                <c:pt idx="73">
                  <c:v>23102</c:v>
                </c:pt>
                <c:pt idx="74">
                  <c:v>23132</c:v>
                </c:pt>
                <c:pt idx="75">
                  <c:v>23163</c:v>
                </c:pt>
                <c:pt idx="76">
                  <c:v>23193</c:v>
                </c:pt>
                <c:pt idx="77">
                  <c:v>23224</c:v>
                </c:pt>
                <c:pt idx="78">
                  <c:v>23255</c:v>
                </c:pt>
                <c:pt idx="79">
                  <c:v>23285</c:v>
                </c:pt>
                <c:pt idx="80">
                  <c:v>23316</c:v>
                </c:pt>
                <c:pt idx="81">
                  <c:v>23346</c:v>
                </c:pt>
                <c:pt idx="82">
                  <c:v>23377</c:v>
                </c:pt>
                <c:pt idx="83">
                  <c:v>23408</c:v>
                </c:pt>
                <c:pt idx="84">
                  <c:v>23437</c:v>
                </c:pt>
                <c:pt idx="85">
                  <c:v>23468</c:v>
                </c:pt>
                <c:pt idx="86">
                  <c:v>23498</c:v>
                </c:pt>
                <c:pt idx="87">
                  <c:v>23529</c:v>
                </c:pt>
                <c:pt idx="88">
                  <c:v>23559</c:v>
                </c:pt>
                <c:pt idx="89">
                  <c:v>23590</c:v>
                </c:pt>
                <c:pt idx="90">
                  <c:v>23621</c:v>
                </c:pt>
                <c:pt idx="91">
                  <c:v>23651</c:v>
                </c:pt>
                <c:pt idx="92">
                  <c:v>23682</c:v>
                </c:pt>
                <c:pt idx="93">
                  <c:v>23712</c:v>
                </c:pt>
                <c:pt idx="94">
                  <c:v>23743</c:v>
                </c:pt>
                <c:pt idx="95">
                  <c:v>23774</c:v>
                </c:pt>
                <c:pt idx="96">
                  <c:v>23802</c:v>
                </c:pt>
                <c:pt idx="97">
                  <c:v>23833</c:v>
                </c:pt>
                <c:pt idx="98">
                  <c:v>23863</c:v>
                </c:pt>
                <c:pt idx="99">
                  <c:v>23894</c:v>
                </c:pt>
                <c:pt idx="100">
                  <c:v>23924</c:v>
                </c:pt>
                <c:pt idx="101">
                  <c:v>23955</c:v>
                </c:pt>
                <c:pt idx="102">
                  <c:v>23986</c:v>
                </c:pt>
                <c:pt idx="103">
                  <c:v>24016</c:v>
                </c:pt>
                <c:pt idx="104">
                  <c:v>24047</c:v>
                </c:pt>
                <c:pt idx="105">
                  <c:v>24077</c:v>
                </c:pt>
                <c:pt idx="106">
                  <c:v>24108</c:v>
                </c:pt>
                <c:pt idx="107">
                  <c:v>24139</c:v>
                </c:pt>
                <c:pt idx="108">
                  <c:v>24167</c:v>
                </c:pt>
                <c:pt idx="109">
                  <c:v>24198</c:v>
                </c:pt>
                <c:pt idx="110">
                  <c:v>24228</c:v>
                </c:pt>
                <c:pt idx="111">
                  <c:v>24259</c:v>
                </c:pt>
                <c:pt idx="112">
                  <c:v>24289</c:v>
                </c:pt>
                <c:pt idx="113">
                  <c:v>24320</c:v>
                </c:pt>
                <c:pt idx="114">
                  <c:v>24351</c:v>
                </c:pt>
                <c:pt idx="115">
                  <c:v>24381</c:v>
                </c:pt>
                <c:pt idx="116">
                  <c:v>24412</c:v>
                </c:pt>
                <c:pt idx="117">
                  <c:v>24442</c:v>
                </c:pt>
                <c:pt idx="118">
                  <c:v>24473</c:v>
                </c:pt>
                <c:pt idx="119">
                  <c:v>24504</c:v>
                </c:pt>
                <c:pt idx="120">
                  <c:v>24532</c:v>
                </c:pt>
                <c:pt idx="121">
                  <c:v>24563</c:v>
                </c:pt>
                <c:pt idx="122">
                  <c:v>24593</c:v>
                </c:pt>
                <c:pt idx="123">
                  <c:v>24624</c:v>
                </c:pt>
                <c:pt idx="124">
                  <c:v>24654</c:v>
                </c:pt>
                <c:pt idx="125">
                  <c:v>24685</c:v>
                </c:pt>
                <c:pt idx="126">
                  <c:v>24716</c:v>
                </c:pt>
                <c:pt idx="127">
                  <c:v>24746</c:v>
                </c:pt>
                <c:pt idx="128">
                  <c:v>24777</c:v>
                </c:pt>
                <c:pt idx="129">
                  <c:v>24807</c:v>
                </c:pt>
                <c:pt idx="130">
                  <c:v>24838</c:v>
                </c:pt>
                <c:pt idx="131">
                  <c:v>24869</c:v>
                </c:pt>
                <c:pt idx="132">
                  <c:v>24898</c:v>
                </c:pt>
                <c:pt idx="133">
                  <c:v>24929</c:v>
                </c:pt>
                <c:pt idx="134">
                  <c:v>24959</c:v>
                </c:pt>
                <c:pt idx="135">
                  <c:v>24990</c:v>
                </c:pt>
                <c:pt idx="136">
                  <c:v>25020</c:v>
                </c:pt>
                <c:pt idx="137">
                  <c:v>25051</c:v>
                </c:pt>
                <c:pt idx="138">
                  <c:v>25082</c:v>
                </c:pt>
                <c:pt idx="139">
                  <c:v>25112</c:v>
                </c:pt>
                <c:pt idx="140">
                  <c:v>25143</c:v>
                </c:pt>
                <c:pt idx="141">
                  <c:v>25173</c:v>
                </c:pt>
                <c:pt idx="142">
                  <c:v>25204</c:v>
                </c:pt>
                <c:pt idx="143">
                  <c:v>25235</c:v>
                </c:pt>
                <c:pt idx="144">
                  <c:v>25263</c:v>
                </c:pt>
                <c:pt idx="145">
                  <c:v>25294</c:v>
                </c:pt>
                <c:pt idx="146">
                  <c:v>25324</c:v>
                </c:pt>
                <c:pt idx="147">
                  <c:v>25355</c:v>
                </c:pt>
                <c:pt idx="148">
                  <c:v>25385</c:v>
                </c:pt>
                <c:pt idx="149">
                  <c:v>25416</c:v>
                </c:pt>
                <c:pt idx="150">
                  <c:v>25447</c:v>
                </c:pt>
                <c:pt idx="151">
                  <c:v>25477</c:v>
                </c:pt>
                <c:pt idx="152">
                  <c:v>25508</c:v>
                </c:pt>
                <c:pt idx="153">
                  <c:v>25538</c:v>
                </c:pt>
                <c:pt idx="154">
                  <c:v>25569</c:v>
                </c:pt>
                <c:pt idx="155">
                  <c:v>25600</c:v>
                </c:pt>
                <c:pt idx="156">
                  <c:v>25628</c:v>
                </c:pt>
                <c:pt idx="157">
                  <c:v>25659</c:v>
                </c:pt>
                <c:pt idx="158">
                  <c:v>25689</c:v>
                </c:pt>
                <c:pt idx="159">
                  <c:v>25720</c:v>
                </c:pt>
                <c:pt idx="160">
                  <c:v>25750</c:v>
                </c:pt>
                <c:pt idx="161">
                  <c:v>25781</c:v>
                </c:pt>
                <c:pt idx="162">
                  <c:v>25812</c:v>
                </c:pt>
                <c:pt idx="163">
                  <c:v>25842</c:v>
                </c:pt>
                <c:pt idx="164">
                  <c:v>25873</c:v>
                </c:pt>
                <c:pt idx="165">
                  <c:v>25903</c:v>
                </c:pt>
                <c:pt idx="166">
                  <c:v>25934</c:v>
                </c:pt>
                <c:pt idx="167">
                  <c:v>25965</c:v>
                </c:pt>
                <c:pt idx="168">
                  <c:v>25993</c:v>
                </c:pt>
                <c:pt idx="169">
                  <c:v>26024</c:v>
                </c:pt>
                <c:pt idx="170">
                  <c:v>26054</c:v>
                </c:pt>
                <c:pt idx="171">
                  <c:v>26085</c:v>
                </c:pt>
                <c:pt idx="172">
                  <c:v>26115</c:v>
                </c:pt>
                <c:pt idx="173">
                  <c:v>26146</c:v>
                </c:pt>
                <c:pt idx="174">
                  <c:v>26177</c:v>
                </c:pt>
                <c:pt idx="175">
                  <c:v>26207</c:v>
                </c:pt>
                <c:pt idx="176">
                  <c:v>26238</c:v>
                </c:pt>
                <c:pt idx="177">
                  <c:v>26268</c:v>
                </c:pt>
                <c:pt idx="178">
                  <c:v>26299</c:v>
                </c:pt>
                <c:pt idx="179">
                  <c:v>26330</c:v>
                </c:pt>
                <c:pt idx="180">
                  <c:v>26359</c:v>
                </c:pt>
                <c:pt idx="181">
                  <c:v>26390</c:v>
                </c:pt>
                <c:pt idx="182">
                  <c:v>26420</c:v>
                </c:pt>
                <c:pt idx="183">
                  <c:v>26451</c:v>
                </c:pt>
                <c:pt idx="184">
                  <c:v>26481</c:v>
                </c:pt>
                <c:pt idx="185">
                  <c:v>26512</c:v>
                </c:pt>
                <c:pt idx="186">
                  <c:v>26543</c:v>
                </c:pt>
                <c:pt idx="187">
                  <c:v>26573</c:v>
                </c:pt>
                <c:pt idx="188">
                  <c:v>26604</c:v>
                </c:pt>
                <c:pt idx="189">
                  <c:v>26634</c:v>
                </c:pt>
                <c:pt idx="190">
                  <c:v>26665</c:v>
                </c:pt>
                <c:pt idx="191">
                  <c:v>26696</c:v>
                </c:pt>
                <c:pt idx="192">
                  <c:v>26724</c:v>
                </c:pt>
                <c:pt idx="193">
                  <c:v>26755</c:v>
                </c:pt>
                <c:pt idx="194">
                  <c:v>26785</c:v>
                </c:pt>
                <c:pt idx="195">
                  <c:v>26816</c:v>
                </c:pt>
                <c:pt idx="196">
                  <c:v>26846</c:v>
                </c:pt>
                <c:pt idx="197">
                  <c:v>26877</c:v>
                </c:pt>
                <c:pt idx="198">
                  <c:v>26908</c:v>
                </c:pt>
                <c:pt idx="199">
                  <c:v>26938</c:v>
                </c:pt>
                <c:pt idx="200">
                  <c:v>26969</c:v>
                </c:pt>
                <c:pt idx="201">
                  <c:v>26999</c:v>
                </c:pt>
                <c:pt idx="202">
                  <c:v>27030</c:v>
                </c:pt>
                <c:pt idx="203">
                  <c:v>27061</c:v>
                </c:pt>
                <c:pt idx="204">
                  <c:v>27089</c:v>
                </c:pt>
                <c:pt idx="205">
                  <c:v>27120</c:v>
                </c:pt>
                <c:pt idx="206">
                  <c:v>27150</c:v>
                </c:pt>
                <c:pt idx="207">
                  <c:v>27181</c:v>
                </c:pt>
                <c:pt idx="208">
                  <c:v>27211</c:v>
                </c:pt>
                <c:pt idx="209">
                  <c:v>27242</c:v>
                </c:pt>
                <c:pt idx="210">
                  <c:v>27273</c:v>
                </c:pt>
                <c:pt idx="211">
                  <c:v>27303</c:v>
                </c:pt>
                <c:pt idx="212">
                  <c:v>27334</c:v>
                </c:pt>
                <c:pt idx="213">
                  <c:v>27364</c:v>
                </c:pt>
                <c:pt idx="214">
                  <c:v>27395</c:v>
                </c:pt>
                <c:pt idx="215">
                  <c:v>27426</c:v>
                </c:pt>
                <c:pt idx="216">
                  <c:v>27454</c:v>
                </c:pt>
                <c:pt idx="217">
                  <c:v>27485</c:v>
                </c:pt>
                <c:pt idx="218">
                  <c:v>27515</c:v>
                </c:pt>
                <c:pt idx="219">
                  <c:v>27546</c:v>
                </c:pt>
                <c:pt idx="220">
                  <c:v>27576</c:v>
                </c:pt>
                <c:pt idx="221">
                  <c:v>27607</c:v>
                </c:pt>
                <c:pt idx="222">
                  <c:v>27638</c:v>
                </c:pt>
                <c:pt idx="223">
                  <c:v>27668</c:v>
                </c:pt>
                <c:pt idx="224">
                  <c:v>27699</c:v>
                </c:pt>
                <c:pt idx="225">
                  <c:v>27729</c:v>
                </c:pt>
                <c:pt idx="226">
                  <c:v>27760</c:v>
                </c:pt>
                <c:pt idx="227">
                  <c:v>27791</c:v>
                </c:pt>
                <c:pt idx="228">
                  <c:v>27820</c:v>
                </c:pt>
                <c:pt idx="229">
                  <c:v>27851</c:v>
                </c:pt>
                <c:pt idx="230">
                  <c:v>27881</c:v>
                </c:pt>
                <c:pt idx="231">
                  <c:v>27912</c:v>
                </c:pt>
                <c:pt idx="232">
                  <c:v>27942</c:v>
                </c:pt>
                <c:pt idx="233">
                  <c:v>27973</c:v>
                </c:pt>
                <c:pt idx="234">
                  <c:v>28004</c:v>
                </c:pt>
                <c:pt idx="235">
                  <c:v>28034</c:v>
                </c:pt>
                <c:pt idx="236">
                  <c:v>28065</c:v>
                </c:pt>
                <c:pt idx="237">
                  <c:v>28095</c:v>
                </c:pt>
                <c:pt idx="238">
                  <c:v>28126</c:v>
                </c:pt>
                <c:pt idx="239">
                  <c:v>28157</c:v>
                </c:pt>
                <c:pt idx="240">
                  <c:v>28185</c:v>
                </c:pt>
                <c:pt idx="241">
                  <c:v>28216</c:v>
                </c:pt>
                <c:pt idx="242">
                  <c:v>28246</c:v>
                </c:pt>
                <c:pt idx="243">
                  <c:v>28277</c:v>
                </c:pt>
                <c:pt idx="244">
                  <c:v>28307</c:v>
                </c:pt>
                <c:pt idx="245">
                  <c:v>28338</c:v>
                </c:pt>
                <c:pt idx="246">
                  <c:v>28369</c:v>
                </c:pt>
                <c:pt idx="247">
                  <c:v>28399</c:v>
                </c:pt>
                <c:pt idx="248">
                  <c:v>28430</c:v>
                </c:pt>
                <c:pt idx="249">
                  <c:v>28460</c:v>
                </c:pt>
                <c:pt idx="250">
                  <c:v>28491</c:v>
                </c:pt>
                <c:pt idx="251">
                  <c:v>28522</c:v>
                </c:pt>
                <c:pt idx="252">
                  <c:v>28550</c:v>
                </c:pt>
                <c:pt idx="253">
                  <c:v>28581</c:v>
                </c:pt>
                <c:pt idx="254">
                  <c:v>28611</c:v>
                </c:pt>
                <c:pt idx="255">
                  <c:v>28642</c:v>
                </c:pt>
                <c:pt idx="256">
                  <c:v>28672</c:v>
                </c:pt>
                <c:pt idx="257">
                  <c:v>28703</c:v>
                </c:pt>
                <c:pt idx="258">
                  <c:v>28734</c:v>
                </c:pt>
                <c:pt idx="259">
                  <c:v>28764</c:v>
                </c:pt>
                <c:pt idx="260">
                  <c:v>28795</c:v>
                </c:pt>
                <c:pt idx="261">
                  <c:v>28825</c:v>
                </c:pt>
                <c:pt idx="262">
                  <c:v>28856</c:v>
                </c:pt>
                <c:pt idx="263">
                  <c:v>28887</c:v>
                </c:pt>
                <c:pt idx="264">
                  <c:v>28915</c:v>
                </c:pt>
                <c:pt idx="265">
                  <c:v>28946</c:v>
                </c:pt>
                <c:pt idx="266">
                  <c:v>28976</c:v>
                </c:pt>
                <c:pt idx="267">
                  <c:v>29007</c:v>
                </c:pt>
                <c:pt idx="268">
                  <c:v>29037</c:v>
                </c:pt>
                <c:pt idx="269">
                  <c:v>29068</c:v>
                </c:pt>
                <c:pt idx="270">
                  <c:v>29099</c:v>
                </c:pt>
                <c:pt idx="271">
                  <c:v>29129</c:v>
                </c:pt>
                <c:pt idx="272">
                  <c:v>29160</c:v>
                </c:pt>
                <c:pt idx="273">
                  <c:v>29190</c:v>
                </c:pt>
                <c:pt idx="274">
                  <c:v>29221</c:v>
                </c:pt>
                <c:pt idx="275">
                  <c:v>29252</c:v>
                </c:pt>
                <c:pt idx="276">
                  <c:v>29281</c:v>
                </c:pt>
                <c:pt idx="277">
                  <c:v>29312</c:v>
                </c:pt>
                <c:pt idx="278">
                  <c:v>29342</c:v>
                </c:pt>
                <c:pt idx="279">
                  <c:v>29373</c:v>
                </c:pt>
                <c:pt idx="280">
                  <c:v>29403</c:v>
                </c:pt>
                <c:pt idx="281">
                  <c:v>29434</c:v>
                </c:pt>
                <c:pt idx="282">
                  <c:v>29465</c:v>
                </c:pt>
                <c:pt idx="283">
                  <c:v>29495</c:v>
                </c:pt>
                <c:pt idx="284">
                  <c:v>29526</c:v>
                </c:pt>
                <c:pt idx="285">
                  <c:v>29556</c:v>
                </c:pt>
                <c:pt idx="286">
                  <c:v>29587</c:v>
                </c:pt>
                <c:pt idx="287">
                  <c:v>29618</c:v>
                </c:pt>
                <c:pt idx="288">
                  <c:v>29646</c:v>
                </c:pt>
                <c:pt idx="289">
                  <c:v>29677</c:v>
                </c:pt>
                <c:pt idx="290">
                  <c:v>29707</c:v>
                </c:pt>
                <c:pt idx="291">
                  <c:v>29738</c:v>
                </c:pt>
                <c:pt idx="292">
                  <c:v>29768</c:v>
                </c:pt>
                <c:pt idx="293">
                  <c:v>29799</c:v>
                </c:pt>
                <c:pt idx="294">
                  <c:v>29830</c:v>
                </c:pt>
                <c:pt idx="295">
                  <c:v>29860</c:v>
                </c:pt>
                <c:pt idx="296">
                  <c:v>29891</c:v>
                </c:pt>
                <c:pt idx="297">
                  <c:v>29921</c:v>
                </c:pt>
                <c:pt idx="298">
                  <c:v>29952</c:v>
                </c:pt>
                <c:pt idx="299">
                  <c:v>29983</c:v>
                </c:pt>
                <c:pt idx="300">
                  <c:v>30011</c:v>
                </c:pt>
                <c:pt idx="301">
                  <c:v>30042</c:v>
                </c:pt>
                <c:pt idx="302">
                  <c:v>30072</c:v>
                </c:pt>
                <c:pt idx="303">
                  <c:v>30103</c:v>
                </c:pt>
                <c:pt idx="304">
                  <c:v>30133</c:v>
                </c:pt>
                <c:pt idx="305">
                  <c:v>30164</c:v>
                </c:pt>
                <c:pt idx="306">
                  <c:v>30195</c:v>
                </c:pt>
                <c:pt idx="307">
                  <c:v>30225</c:v>
                </c:pt>
                <c:pt idx="308">
                  <c:v>30256</c:v>
                </c:pt>
                <c:pt idx="309">
                  <c:v>30286</c:v>
                </c:pt>
                <c:pt idx="310">
                  <c:v>30317</c:v>
                </c:pt>
                <c:pt idx="311">
                  <c:v>30348</c:v>
                </c:pt>
                <c:pt idx="312">
                  <c:v>30376</c:v>
                </c:pt>
                <c:pt idx="313">
                  <c:v>30407</c:v>
                </c:pt>
                <c:pt idx="314">
                  <c:v>30437</c:v>
                </c:pt>
                <c:pt idx="315">
                  <c:v>30468</c:v>
                </c:pt>
                <c:pt idx="316">
                  <c:v>30498</c:v>
                </c:pt>
                <c:pt idx="317">
                  <c:v>30529</c:v>
                </c:pt>
                <c:pt idx="318">
                  <c:v>30560</c:v>
                </c:pt>
                <c:pt idx="319">
                  <c:v>30590</c:v>
                </c:pt>
                <c:pt idx="320">
                  <c:v>30621</c:v>
                </c:pt>
                <c:pt idx="321">
                  <c:v>30651</c:v>
                </c:pt>
                <c:pt idx="322">
                  <c:v>30682</c:v>
                </c:pt>
                <c:pt idx="323">
                  <c:v>30713</c:v>
                </c:pt>
                <c:pt idx="324">
                  <c:v>30742</c:v>
                </c:pt>
                <c:pt idx="325">
                  <c:v>30773</c:v>
                </c:pt>
                <c:pt idx="326">
                  <c:v>30803</c:v>
                </c:pt>
                <c:pt idx="327">
                  <c:v>30834</c:v>
                </c:pt>
                <c:pt idx="328">
                  <c:v>30864</c:v>
                </c:pt>
                <c:pt idx="329">
                  <c:v>30895</c:v>
                </c:pt>
                <c:pt idx="330">
                  <c:v>30926</c:v>
                </c:pt>
                <c:pt idx="331">
                  <c:v>30956</c:v>
                </c:pt>
                <c:pt idx="332">
                  <c:v>30987</c:v>
                </c:pt>
                <c:pt idx="333">
                  <c:v>31017</c:v>
                </c:pt>
                <c:pt idx="334">
                  <c:v>31048</c:v>
                </c:pt>
                <c:pt idx="335">
                  <c:v>31079</c:v>
                </c:pt>
                <c:pt idx="336">
                  <c:v>31107</c:v>
                </c:pt>
                <c:pt idx="337">
                  <c:v>31138</c:v>
                </c:pt>
                <c:pt idx="338">
                  <c:v>31168</c:v>
                </c:pt>
                <c:pt idx="339">
                  <c:v>31199</c:v>
                </c:pt>
                <c:pt idx="340">
                  <c:v>31229</c:v>
                </c:pt>
                <c:pt idx="341">
                  <c:v>31260</c:v>
                </c:pt>
                <c:pt idx="342">
                  <c:v>31291</c:v>
                </c:pt>
                <c:pt idx="343">
                  <c:v>31321</c:v>
                </c:pt>
                <c:pt idx="344">
                  <c:v>31352</c:v>
                </c:pt>
                <c:pt idx="345">
                  <c:v>31382</c:v>
                </c:pt>
                <c:pt idx="346">
                  <c:v>31413</c:v>
                </c:pt>
                <c:pt idx="347">
                  <c:v>31444</c:v>
                </c:pt>
                <c:pt idx="348">
                  <c:v>31472</c:v>
                </c:pt>
                <c:pt idx="349">
                  <c:v>31503</c:v>
                </c:pt>
                <c:pt idx="350">
                  <c:v>31533</c:v>
                </c:pt>
                <c:pt idx="351">
                  <c:v>31564</c:v>
                </c:pt>
                <c:pt idx="352">
                  <c:v>31594</c:v>
                </c:pt>
                <c:pt idx="353">
                  <c:v>31625</c:v>
                </c:pt>
                <c:pt idx="354">
                  <c:v>31656</c:v>
                </c:pt>
                <c:pt idx="355">
                  <c:v>31686</c:v>
                </c:pt>
                <c:pt idx="356">
                  <c:v>31717</c:v>
                </c:pt>
                <c:pt idx="357">
                  <c:v>31747</c:v>
                </c:pt>
                <c:pt idx="358">
                  <c:v>31778</c:v>
                </c:pt>
                <c:pt idx="359">
                  <c:v>31809</c:v>
                </c:pt>
                <c:pt idx="360">
                  <c:v>31837</c:v>
                </c:pt>
                <c:pt idx="361">
                  <c:v>31868</c:v>
                </c:pt>
                <c:pt idx="362">
                  <c:v>31898</c:v>
                </c:pt>
                <c:pt idx="363">
                  <c:v>31929</c:v>
                </c:pt>
                <c:pt idx="364">
                  <c:v>31959</c:v>
                </c:pt>
                <c:pt idx="365">
                  <c:v>31990</c:v>
                </c:pt>
                <c:pt idx="366">
                  <c:v>32021</c:v>
                </c:pt>
                <c:pt idx="367">
                  <c:v>32051</c:v>
                </c:pt>
                <c:pt idx="368">
                  <c:v>32082</c:v>
                </c:pt>
                <c:pt idx="369">
                  <c:v>32112</c:v>
                </c:pt>
                <c:pt idx="370">
                  <c:v>32143</c:v>
                </c:pt>
                <c:pt idx="371">
                  <c:v>32174</c:v>
                </c:pt>
                <c:pt idx="372">
                  <c:v>32203</c:v>
                </c:pt>
                <c:pt idx="373">
                  <c:v>32234</c:v>
                </c:pt>
                <c:pt idx="374">
                  <c:v>32264</c:v>
                </c:pt>
                <c:pt idx="375">
                  <c:v>32295</c:v>
                </c:pt>
                <c:pt idx="376">
                  <c:v>32325</c:v>
                </c:pt>
                <c:pt idx="377">
                  <c:v>32356</c:v>
                </c:pt>
                <c:pt idx="378">
                  <c:v>32387</c:v>
                </c:pt>
                <c:pt idx="379">
                  <c:v>32417</c:v>
                </c:pt>
                <c:pt idx="380">
                  <c:v>32448</c:v>
                </c:pt>
                <c:pt idx="381">
                  <c:v>32478</c:v>
                </c:pt>
                <c:pt idx="382">
                  <c:v>32509</c:v>
                </c:pt>
                <c:pt idx="383">
                  <c:v>32540</c:v>
                </c:pt>
                <c:pt idx="384">
                  <c:v>32568</c:v>
                </c:pt>
                <c:pt idx="385">
                  <c:v>32599</c:v>
                </c:pt>
                <c:pt idx="386">
                  <c:v>32629</c:v>
                </c:pt>
                <c:pt idx="387">
                  <c:v>32660</c:v>
                </c:pt>
                <c:pt idx="388">
                  <c:v>32690</c:v>
                </c:pt>
                <c:pt idx="389">
                  <c:v>32721</c:v>
                </c:pt>
                <c:pt idx="390">
                  <c:v>32752</c:v>
                </c:pt>
                <c:pt idx="391">
                  <c:v>32782</c:v>
                </c:pt>
                <c:pt idx="392">
                  <c:v>32813</c:v>
                </c:pt>
                <c:pt idx="393">
                  <c:v>32843</c:v>
                </c:pt>
                <c:pt idx="394">
                  <c:v>32874</c:v>
                </c:pt>
                <c:pt idx="395">
                  <c:v>32905</c:v>
                </c:pt>
                <c:pt idx="396">
                  <c:v>32933</c:v>
                </c:pt>
                <c:pt idx="397">
                  <c:v>32964</c:v>
                </c:pt>
                <c:pt idx="398">
                  <c:v>32994</c:v>
                </c:pt>
                <c:pt idx="399">
                  <c:v>33025</c:v>
                </c:pt>
                <c:pt idx="400">
                  <c:v>33055</c:v>
                </c:pt>
                <c:pt idx="401">
                  <c:v>33086</c:v>
                </c:pt>
                <c:pt idx="402">
                  <c:v>33117</c:v>
                </c:pt>
                <c:pt idx="403">
                  <c:v>33147</c:v>
                </c:pt>
                <c:pt idx="404">
                  <c:v>33178</c:v>
                </c:pt>
                <c:pt idx="405">
                  <c:v>33208</c:v>
                </c:pt>
                <c:pt idx="406">
                  <c:v>33239</c:v>
                </c:pt>
                <c:pt idx="407">
                  <c:v>33270</c:v>
                </c:pt>
                <c:pt idx="408">
                  <c:v>33298</c:v>
                </c:pt>
                <c:pt idx="409">
                  <c:v>33329</c:v>
                </c:pt>
                <c:pt idx="410">
                  <c:v>33359</c:v>
                </c:pt>
                <c:pt idx="411">
                  <c:v>33390</c:v>
                </c:pt>
                <c:pt idx="412">
                  <c:v>33420</c:v>
                </c:pt>
                <c:pt idx="413">
                  <c:v>33451</c:v>
                </c:pt>
                <c:pt idx="414">
                  <c:v>33482</c:v>
                </c:pt>
                <c:pt idx="415">
                  <c:v>33512</c:v>
                </c:pt>
                <c:pt idx="416">
                  <c:v>33543</c:v>
                </c:pt>
                <c:pt idx="417">
                  <c:v>33573</c:v>
                </c:pt>
                <c:pt idx="418">
                  <c:v>33604</c:v>
                </c:pt>
                <c:pt idx="419">
                  <c:v>33635</c:v>
                </c:pt>
                <c:pt idx="420">
                  <c:v>33664</c:v>
                </c:pt>
                <c:pt idx="421">
                  <c:v>33695</c:v>
                </c:pt>
                <c:pt idx="422">
                  <c:v>33725</c:v>
                </c:pt>
                <c:pt idx="423">
                  <c:v>33756</c:v>
                </c:pt>
                <c:pt idx="424">
                  <c:v>33786</c:v>
                </c:pt>
                <c:pt idx="425">
                  <c:v>33817</c:v>
                </c:pt>
                <c:pt idx="426">
                  <c:v>33848</c:v>
                </c:pt>
                <c:pt idx="427">
                  <c:v>33878</c:v>
                </c:pt>
                <c:pt idx="428">
                  <c:v>33909</c:v>
                </c:pt>
                <c:pt idx="429">
                  <c:v>33939</c:v>
                </c:pt>
                <c:pt idx="430">
                  <c:v>33970</c:v>
                </c:pt>
                <c:pt idx="431">
                  <c:v>34001</c:v>
                </c:pt>
                <c:pt idx="432">
                  <c:v>34029</c:v>
                </c:pt>
                <c:pt idx="433">
                  <c:v>34060</c:v>
                </c:pt>
                <c:pt idx="434">
                  <c:v>34090</c:v>
                </c:pt>
                <c:pt idx="435">
                  <c:v>34121</c:v>
                </c:pt>
                <c:pt idx="436">
                  <c:v>34151</c:v>
                </c:pt>
                <c:pt idx="437">
                  <c:v>34182</c:v>
                </c:pt>
                <c:pt idx="438">
                  <c:v>34213</c:v>
                </c:pt>
                <c:pt idx="439">
                  <c:v>34243</c:v>
                </c:pt>
                <c:pt idx="440">
                  <c:v>34274</c:v>
                </c:pt>
                <c:pt idx="441">
                  <c:v>34304</c:v>
                </c:pt>
                <c:pt idx="442">
                  <c:v>34335</c:v>
                </c:pt>
                <c:pt idx="443">
                  <c:v>34366</c:v>
                </c:pt>
                <c:pt idx="444">
                  <c:v>34394</c:v>
                </c:pt>
                <c:pt idx="445">
                  <c:v>34425</c:v>
                </c:pt>
                <c:pt idx="446">
                  <c:v>34455</c:v>
                </c:pt>
                <c:pt idx="447">
                  <c:v>34486</c:v>
                </c:pt>
                <c:pt idx="448">
                  <c:v>34516</c:v>
                </c:pt>
                <c:pt idx="449">
                  <c:v>34547</c:v>
                </c:pt>
                <c:pt idx="450">
                  <c:v>34578</c:v>
                </c:pt>
                <c:pt idx="451">
                  <c:v>34608</c:v>
                </c:pt>
                <c:pt idx="452">
                  <c:v>34639</c:v>
                </c:pt>
                <c:pt idx="453">
                  <c:v>34669</c:v>
                </c:pt>
                <c:pt idx="454">
                  <c:v>34700</c:v>
                </c:pt>
                <c:pt idx="455">
                  <c:v>34731</c:v>
                </c:pt>
                <c:pt idx="456">
                  <c:v>34759</c:v>
                </c:pt>
                <c:pt idx="457">
                  <c:v>34790</c:v>
                </c:pt>
                <c:pt idx="458">
                  <c:v>34820</c:v>
                </c:pt>
                <c:pt idx="459">
                  <c:v>34851</c:v>
                </c:pt>
                <c:pt idx="460">
                  <c:v>34881</c:v>
                </c:pt>
                <c:pt idx="461">
                  <c:v>34912</c:v>
                </c:pt>
                <c:pt idx="462">
                  <c:v>34943</c:v>
                </c:pt>
                <c:pt idx="463">
                  <c:v>34973</c:v>
                </c:pt>
                <c:pt idx="464">
                  <c:v>35004</c:v>
                </c:pt>
                <c:pt idx="465">
                  <c:v>35034</c:v>
                </c:pt>
                <c:pt idx="466">
                  <c:v>35065</c:v>
                </c:pt>
                <c:pt idx="467">
                  <c:v>35096</c:v>
                </c:pt>
                <c:pt idx="468">
                  <c:v>35125</c:v>
                </c:pt>
                <c:pt idx="469">
                  <c:v>35156</c:v>
                </c:pt>
                <c:pt idx="470">
                  <c:v>35186</c:v>
                </c:pt>
                <c:pt idx="471">
                  <c:v>35217</c:v>
                </c:pt>
                <c:pt idx="472">
                  <c:v>35247</c:v>
                </c:pt>
                <c:pt idx="473">
                  <c:v>35278</c:v>
                </c:pt>
                <c:pt idx="474">
                  <c:v>35309</c:v>
                </c:pt>
                <c:pt idx="475">
                  <c:v>35339</c:v>
                </c:pt>
                <c:pt idx="476">
                  <c:v>35370</c:v>
                </c:pt>
                <c:pt idx="477">
                  <c:v>35400</c:v>
                </c:pt>
                <c:pt idx="478">
                  <c:v>35431</c:v>
                </c:pt>
                <c:pt idx="479">
                  <c:v>35462</c:v>
                </c:pt>
                <c:pt idx="480">
                  <c:v>35490</c:v>
                </c:pt>
                <c:pt idx="481">
                  <c:v>35521</c:v>
                </c:pt>
                <c:pt idx="482">
                  <c:v>35551</c:v>
                </c:pt>
                <c:pt idx="483">
                  <c:v>35582</c:v>
                </c:pt>
                <c:pt idx="484">
                  <c:v>35612</c:v>
                </c:pt>
                <c:pt idx="485">
                  <c:v>35643</c:v>
                </c:pt>
                <c:pt idx="486">
                  <c:v>35674</c:v>
                </c:pt>
                <c:pt idx="487">
                  <c:v>35704</c:v>
                </c:pt>
                <c:pt idx="488">
                  <c:v>35735</c:v>
                </c:pt>
                <c:pt idx="489">
                  <c:v>35765</c:v>
                </c:pt>
                <c:pt idx="490">
                  <c:v>35796</c:v>
                </c:pt>
                <c:pt idx="491">
                  <c:v>35827</c:v>
                </c:pt>
                <c:pt idx="492">
                  <c:v>35855</c:v>
                </c:pt>
                <c:pt idx="493">
                  <c:v>35886</c:v>
                </c:pt>
                <c:pt idx="494">
                  <c:v>35916</c:v>
                </c:pt>
                <c:pt idx="495">
                  <c:v>35947</c:v>
                </c:pt>
                <c:pt idx="496">
                  <c:v>35977</c:v>
                </c:pt>
                <c:pt idx="497">
                  <c:v>36008</c:v>
                </c:pt>
                <c:pt idx="498">
                  <c:v>36039</c:v>
                </c:pt>
                <c:pt idx="499">
                  <c:v>36069</c:v>
                </c:pt>
                <c:pt idx="500">
                  <c:v>36100</c:v>
                </c:pt>
                <c:pt idx="501">
                  <c:v>36130</c:v>
                </c:pt>
                <c:pt idx="502">
                  <c:v>36161</c:v>
                </c:pt>
                <c:pt idx="503">
                  <c:v>36192</c:v>
                </c:pt>
                <c:pt idx="504">
                  <c:v>36220</c:v>
                </c:pt>
                <c:pt idx="505">
                  <c:v>36251</c:v>
                </c:pt>
                <c:pt idx="506">
                  <c:v>36281</c:v>
                </c:pt>
                <c:pt idx="507">
                  <c:v>36312</c:v>
                </c:pt>
                <c:pt idx="508">
                  <c:v>36342</c:v>
                </c:pt>
                <c:pt idx="509">
                  <c:v>36373</c:v>
                </c:pt>
                <c:pt idx="510">
                  <c:v>36404</c:v>
                </c:pt>
                <c:pt idx="511">
                  <c:v>36434</c:v>
                </c:pt>
                <c:pt idx="512">
                  <c:v>36465</c:v>
                </c:pt>
                <c:pt idx="513">
                  <c:v>36495</c:v>
                </c:pt>
                <c:pt idx="514">
                  <c:v>36526</c:v>
                </c:pt>
                <c:pt idx="515">
                  <c:v>36557</c:v>
                </c:pt>
                <c:pt idx="516">
                  <c:v>36586</c:v>
                </c:pt>
                <c:pt idx="517">
                  <c:v>36617</c:v>
                </c:pt>
                <c:pt idx="518">
                  <c:v>36647</c:v>
                </c:pt>
                <c:pt idx="519">
                  <c:v>36678</c:v>
                </c:pt>
                <c:pt idx="520">
                  <c:v>36708</c:v>
                </c:pt>
                <c:pt idx="521">
                  <c:v>36739</c:v>
                </c:pt>
                <c:pt idx="522">
                  <c:v>36770</c:v>
                </c:pt>
                <c:pt idx="523">
                  <c:v>36800</c:v>
                </c:pt>
                <c:pt idx="524">
                  <c:v>36831</c:v>
                </c:pt>
                <c:pt idx="525">
                  <c:v>36861</c:v>
                </c:pt>
                <c:pt idx="526">
                  <c:v>36892</c:v>
                </c:pt>
                <c:pt idx="527">
                  <c:v>36923</c:v>
                </c:pt>
                <c:pt idx="528">
                  <c:v>36951</c:v>
                </c:pt>
                <c:pt idx="529">
                  <c:v>36982</c:v>
                </c:pt>
                <c:pt idx="530">
                  <c:v>37012</c:v>
                </c:pt>
                <c:pt idx="531">
                  <c:v>37043</c:v>
                </c:pt>
                <c:pt idx="532">
                  <c:v>37073</c:v>
                </c:pt>
                <c:pt idx="533">
                  <c:v>37104</c:v>
                </c:pt>
                <c:pt idx="534">
                  <c:v>37135</c:v>
                </c:pt>
                <c:pt idx="535">
                  <c:v>37165</c:v>
                </c:pt>
                <c:pt idx="536">
                  <c:v>37196</c:v>
                </c:pt>
                <c:pt idx="537">
                  <c:v>37226</c:v>
                </c:pt>
                <c:pt idx="538">
                  <c:v>37257</c:v>
                </c:pt>
                <c:pt idx="539">
                  <c:v>37288</c:v>
                </c:pt>
                <c:pt idx="540">
                  <c:v>37316</c:v>
                </c:pt>
                <c:pt idx="541">
                  <c:v>37347</c:v>
                </c:pt>
                <c:pt idx="542">
                  <c:v>37377</c:v>
                </c:pt>
                <c:pt idx="543">
                  <c:v>37408</c:v>
                </c:pt>
                <c:pt idx="544">
                  <c:v>37438</c:v>
                </c:pt>
                <c:pt idx="545">
                  <c:v>37469</c:v>
                </c:pt>
                <c:pt idx="546">
                  <c:v>37500</c:v>
                </c:pt>
                <c:pt idx="547">
                  <c:v>37530</c:v>
                </c:pt>
                <c:pt idx="548">
                  <c:v>37561</c:v>
                </c:pt>
                <c:pt idx="549">
                  <c:v>37591</c:v>
                </c:pt>
                <c:pt idx="550">
                  <c:v>37622</c:v>
                </c:pt>
                <c:pt idx="551">
                  <c:v>37653</c:v>
                </c:pt>
                <c:pt idx="552">
                  <c:v>37681</c:v>
                </c:pt>
                <c:pt idx="553">
                  <c:v>37712</c:v>
                </c:pt>
                <c:pt idx="554">
                  <c:v>37742</c:v>
                </c:pt>
                <c:pt idx="555">
                  <c:v>37773</c:v>
                </c:pt>
                <c:pt idx="556">
                  <c:v>37803</c:v>
                </c:pt>
                <c:pt idx="557">
                  <c:v>37834</c:v>
                </c:pt>
                <c:pt idx="558">
                  <c:v>37865</c:v>
                </c:pt>
                <c:pt idx="559">
                  <c:v>37895</c:v>
                </c:pt>
                <c:pt idx="560">
                  <c:v>37926</c:v>
                </c:pt>
                <c:pt idx="561">
                  <c:v>37956</c:v>
                </c:pt>
                <c:pt idx="562">
                  <c:v>37987</c:v>
                </c:pt>
                <c:pt idx="563">
                  <c:v>38018</c:v>
                </c:pt>
                <c:pt idx="564">
                  <c:v>38047</c:v>
                </c:pt>
                <c:pt idx="565">
                  <c:v>38078</c:v>
                </c:pt>
                <c:pt idx="566">
                  <c:v>38108</c:v>
                </c:pt>
                <c:pt idx="567">
                  <c:v>38139</c:v>
                </c:pt>
                <c:pt idx="568">
                  <c:v>38169</c:v>
                </c:pt>
                <c:pt idx="569">
                  <c:v>38200</c:v>
                </c:pt>
                <c:pt idx="570">
                  <c:v>38231</c:v>
                </c:pt>
                <c:pt idx="571">
                  <c:v>38261</c:v>
                </c:pt>
                <c:pt idx="572">
                  <c:v>38292</c:v>
                </c:pt>
                <c:pt idx="573">
                  <c:v>38322</c:v>
                </c:pt>
                <c:pt idx="574">
                  <c:v>38353</c:v>
                </c:pt>
                <c:pt idx="575">
                  <c:v>38384</c:v>
                </c:pt>
                <c:pt idx="576">
                  <c:v>38412</c:v>
                </c:pt>
                <c:pt idx="577">
                  <c:v>38443</c:v>
                </c:pt>
                <c:pt idx="578">
                  <c:v>38473</c:v>
                </c:pt>
                <c:pt idx="579">
                  <c:v>38504</c:v>
                </c:pt>
                <c:pt idx="580">
                  <c:v>38534</c:v>
                </c:pt>
                <c:pt idx="581">
                  <c:v>38565</c:v>
                </c:pt>
                <c:pt idx="582">
                  <c:v>38596</c:v>
                </c:pt>
                <c:pt idx="583">
                  <c:v>38626</c:v>
                </c:pt>
                <c:pt idx="584">
                  <c:v>38657</c:v>
                </c:pt>
                <c:pt idx="585">
                  <c:v>38687</c:v>
                </c:pt>
                <c:pt idx="586">
                  <c:v>38718</c:v>
                </c:pt>
                <c:pt idx="587">
                  <c:v>38749</c:v>
                </c:pt>
                <c:pt idx="588">
                  <c:v>38777</c:v>
                </c:pt>
                <c:pt idx="589">
                  <c:v>38808</c:v>
                </c:pt>
                <c:pt idx="590">
                  <c:v>38838</c:v>
                </c:pt>
                <c:pt idx="591">
                  <c:v>38869</c:v>
                </c:pt>
                <c:pt idx="592">
                  <c:v>38899</c:v>
                </c:pt>
                <c:pt idx="593">
                  <c:v>38930</c:v>
                </c:pt>
                <c:pt idx="594">
                  <c:v>38961</c:v>
                </c:pt>
                <c:pt idx="595">
                  <c:v>38991</c:v>
                </c:pt>
                <c:pt idx="596">
                  <c:v>39022</c:v>
                </c:pt>
                <c:pt idx="597">
                  <c:v>39052</c:v>
                </c:pt>
                <c:pt idx="598">
                  <c:v>39083</c:v>
                </c:pt>
                <c:pt idx="599">
                  <c:v>39114</c:v>
                </c:pt>
                <c:pt idx="600">
                  <c:v>39142</c:v>
                </c:pt>
                <c:pt idx="601">
                  <c:v>39173</c:v>
                </c:pt>
                <c:pt idx="602">
                  <c:v>39203</c:v>
                </c:pt>
                <c:pt idx="603">
                  <c:v>39234</c:v>
                </c:pt>
                <c:pt idx="604">
                  <c:v>39264</c:v>
                </c:pt>
                <c:pt idx="605">
                  <c:v>39295</c:v>
                </c:pt>
                <c:pt idx="606">
                  <c:v>39326</c:v>
                </c:pt>
                <c:pt idx="607">
                  <c:v>39356</c:v>
                </c:pt>
                <c:pt idx="608">
                  <c:v>39387</c:v>
                </c:pt>
                <c:pt idx="609">
                  <c:v>39417</c:v>
                </c:pt>
                <c:pt idx="610">
                  <c:v>39448</c:v>
                </c:pt>
                <c:pt idx="611">
                  <c:v>39479</c:v>
                </c:pt>
                <c:pt idx="612">
                  <c:v>39508</c:v>
                </c:pt>
                <c:pt idx="613">
                  <c:v>39539</c:v>
                </c:pt>
                <c:pt idx="614">
                  <c:v>39569</c:v>
                </c:pt>
                <c:pt idx="615">
                  <c:v>39600</c:v>
                </c:pt>
                <c:pt idx="616">
                  <c:v>39630</c:v>
                </c:pt>
                <c:pt idx="617">
                  <c:v>39661</c:v>
                </c:pt>
                <c:pt idx="618">
                  <c:v>39692</c:v>
                </c:pt>
                <c:pt idx="619">
                  <c:v>39722</c:v>
                </c:pt>
                <c:pt idx="620">
                  <c:v>39753</c:v>
                </c:pt>
                <c:pt idx="621">
                  <c:v>39783</c:v>
                </c:pt>
                <c:pt idx="622">
                  <c:v>39814</c:v>
                </c:pt>
                <c:pt idx="623">
                  <c:v>39845</c:v>
                </c:pt>
                <c:pt idx="624">
                  <c:v>39873</c:v>
                </c:pt>
                <c:pt idx="625">
                  <c:v>39904</c:v>
                </c:pt>
                <c:pt idx="626">
                  <c:v>39934</c:v>
                </c:pt>
                <c:pt idx="627">
                  <c:v>39965</c:v>
                </c:pt>
                <c:pt idx="628">
                  <c:v>39995</c:v>
                </c:pt>
                <c:pt idx="629">
                  <c:v>40026</c:v>
                </c:pt>
                <c:pt idx="630">
                  <c:v>40057</c:v>
                </c:pt>
                <c:pt idx="631">
                  <c:v>40087</c:v>
                </c:pt>
                <c:pt idx="632">
                  <c:v>40118</c:v>
                </c:pt>
                <c:pt idx="633">
                  <c:v>40148</c:v>
                </c:pt>
                <c:pt idx="634">
                  <c:v>40179</c:v>
                </c:pt>
                <c:pt idx="635">
                  <c:v>40210</c:v>
                </c:pt>
                <c:pt idx="636">
                  <c:v>40238</c:v>
                </c:pt>
                <c:pt idx="637">
                  <c:v>40269</c:v>
                </c:pt>
                <c:pt idx="638">
                  <c:v>40299</c:v>
                </c:pt>
                <c:pt idx="639">
                  <c:v>40330</c:v>
                </c:pt>
                <c:pt idx="640">
                  <c:v>40360</c:v>
                </c:pt>
                <c:pt idx="641">
                  <c:v>40391</c:v>
                </c:pt>
                <c:pt idx="642">
                  <c:v>40422</c:v>
                </c:pt>
                <c:pt idx="643">
                  <c:v>40452</c:v>
                </c:pt>
                <c:pt idx="644">
                  <c:v>40483</c:v>
                </c:pt>
                <c:pt idx="645">
                  <c:v>40513</c:v>
                </c:pt>
                <c:pt idx="646">
                  <c:v>40544</c:v>
                </c:pt>
                <c:pt idx="647">
                  <c:v>40575</c:v>
                </c:pt>
                <c:pt idx="648">
                  <c:v>40603</c:v>
                </c:pt>
                <c:pt idx="649">
                  <c:v>40634</c:v>
                </c:pt>
                <c:pt idx="650">
                  <c:v>40664</c:v>
                </c:pt>
                <c:pt idx="651">
                  <c:v>40695</c:v>
                </c:pt>
                <c:pt idx="652">
                  <c:v>40725</c:v>
                </c:pt>
                <c:pt idx="653">
                  <c:v>40756</c:v>
                </c:pt>
                <c:pt idx="654">
                  <c:v>40787</c:v>
                </c:pt>
                <c:pt idx="655">
                  <c:v>40817</c:v>
                </c:pt>
                <c:pt idx="656">
                  <c:v>40848</c:v>
                </c:pt>
                <c:pt idx="657">
                  <c:v>40878</c:v>
                </c:pt>
                <c:pt idx="658">
                  <c:v>40909</c:v>
                </c:pt>
                <c:pt idx="659">
                  <c:v>40940</c:v>
                </c:pt>
                <c:pt idx="660">
                  <c:v>40969</c:v>
                </c:pt>
                <c:pt idx="661">
                  <c:v>41000</c:v>
                </c:pt>
                <c:pt idx="662">
                  <c:v>41030</c:v>
                </c:pt>
                <c:pt idx="663">
                  <c:v>41061</c:v>
                </c:pt>
                <c:pt idx="664">
                  <c:v>41091</c:v>
                </c:pt>
                <c:pt idx="665">
                  <c:v>41122</c:v>
                </c:pt>
                <c:pt idx="666">
                  <c:v>41153</c:v>
                </c:pt>
                <c:pt idx="667">
                  <c:v>41183</c:v>
                </c:pt>
                <c:pt idx="668">
                  <c:v>41214</c:v>
                </c:pt>
                <c:pt idx="669">
                  <c:v>41244</c:v>
                </c:pt>
                <c:pt idx="670">
                  <c:v>41275</c:v>
                </c:pt>
                <c:pt idx="671">
                  <c:v>41306</c:v>
                </c:pt>
                <c:pt idx="672">
                  <c:v>41334</c:v>
                </c:pt>
                <c:pt idx="673">
                  <c:v>41365</c:v>
                </c:pt>
                <c:pt idx="674">
                  <c:v>41395</c:v>
                </c:pt>
                <c:pt idx="675">
                  <c:v>41426</c:v>
                </c:pt>
                <c:pt idx="676">
                  <c:v>41456</c:v>
                </c:pt>
                <c:pt idx="677">
                  <c:v>41487</c:v>
                </c:pt>
                <c:pt idx="678">
                  <c:v>41518</c:v>
                </c:pt>
                <c:pt idx="679">
                  <c:v>41548</c:v>
                </c:pt>
                <c:pt idx="680">
                  <c:v>41579</c:v>
                </c:pt>
                <c:pt idx="681">
                  <c:v>41609</c:v>
                </c:pt>
                <c:pt idx="682">
                  <c:v>41640</c:v>
                </c:pt>
                <c:pt idx="683">
                  <c:v>41671</c:v>
                </c:pt>
                <c:pt idx="684">
                  <c:v>41699</c:v>
                </c:pt>
                <c:pt idx="685">
                  <c:v>41730</c:v>
                </c:pt>
                <c:pt idx="686">
                  <c:v>41760</c:v>
                </c:pt>
                <c:pt idx="687">
                  <c:v>41791</c:v>
                </c:pt>
                <c:pt idx="688">
                  <c:v>41821</c:v>
                </c:pt>
                <c:pt idx="689">
                  <c:v>41852</c:v>
                </c:pt>
                <c:pt idx="690">
                  <c:v>41883</c:v>
                </c:pt>
                <c:pt idx="691">
                  <c:v>41913</c:v>
                </c:pt>
                <c:pt idx="692">
                  <c:v>41944</c:v>
                </c:pt>
                <c:pt idx="693">
                  <c:v>41974</c:v>
                </c:pt>
                <c:pt idx="694">
                  <c:v>42005</c:v>
                </c:pt>
                <c:pt idx="695">
                  <c:v>42036</c:v>
                </c:pt>
                <c:pt idx="696">
                  <c:v>42064</c:v>
                </c:pt>
                <c:pt idx="697">
                  <c:v>42095</c:v>
                </c:pt>
                <c:pt idx="698">
                  <c:v>42125</c:v>
                </c:pt>
                <c:pt idx="699">
                  <c:v>42156</c:v>
                </c:pt>
                <c:pt idx="700">
                  <c:v>42186</c:v>
                </c:pt>
                <c:pt idx="701">
                  <c:v>42217</c:v>
                </c:pt>
                <c:pt idx="702">
                  <c:v>42248</c:v>
                </c:pt>
                <c:pt idx="703">
                  <c:v>42278</c:v>
                </c:pt>
                <c:pt idx="704">
                  <c:v>42309</c:v>
                </c:pt>
                <c:pt idx="705">
                  <c:v>42339</c:v>
                </c:pt>
                <c:pt idx="706">
                  <c:v>42370</c:v>
                </c:pt>
                <c:pt idx="707">
                  <c:v>42401</c:v>
                </c:pt>
                <c:pt idx="708">
                  <c:v>42430</c:v>
                </c:pt>
                <c:pt idx="709">
                  <c:v>42461</c:v>
                </c:pt>
                <c:pt idx="710">
                  <c:v>42491</c:v>
                </c:pt>
                <c:pt idx="711">
                  <c:v>42522</c:v>
                </c:pt>
                <c:pt idx="712">
                  <c:v>42552</c:v>
                </c:pt>
                <c:pt idx="713">
                  <c:v>42583</c:v>
                </c:pt>
                <c:pt idx="714">
                  <c:v>42614</c:v>
                </c:pt>
                <c:pt idx="715">
                  <c:v>42644</c:v>
                </c:pt>
                <c:pt idx="716">
                  <c:v>42675</c:v>
                </c:pt>
                <c:pt idx="717">
                  <c:v>42705</c:v>
                </c:pt>
                <c:pt idx="718">
                  <c:v>42736</c:v>
                </c:pt>
                <c:pt idx="719">
                  <c:v>42767</c:v>
                </c:pt>
                <c:pt idx="720">
                  <c:v>42795</c:v>
                </c:pt>
                <c:pt idx="721">
                  <c:v>42826</c:v>
                </c:pt>
                <c:pt idx="722">
                  <c:v>42856</c:v>
                </c:pt>
                <c:pt idx="723">
                  <c:v>42887</c:v>
                </c:pt>
                <c:pt idx="724">
                  <c:v>42917</c:v>
                </c:pt>
                <c:pt idx="725">
                  <c:v>42948</c:v>
                </c:pt>
                <c:pt idx="726">
                  <c:v>42979</c:v>
                </c:pt>
                <c:pt idx="727">
                  <c:v>43009</c:v>
                </c:pt>
                <c:pt idx="728">
                  <c:v>43040</c:v>
                </c:pt>
                <c:pt idx="729">
                  <c:v>43070</c:v>
                </c:pt>
                <c:pt idx="730">
                  <c:v>43101</c:v>
                </c:pt>
                <c:pt idx="731">
                  <c:v>43132</c:v>
                </c:pt>
                <c:pt idx="732">
                  <c:v>43160</c:v>
                </c:pt>
                <c:pt idx="733">
                  <c:v>43191</c:v>
                </c:pt>
                <c:pt idx="734">
                  <c:v>43221</c:v>
                </c:pt>
                <c:pt idx="735">
                  <c:v>43252</c:v>
                </c:pt>
                <c:pt idx="736">
                  <c:v>43282</c:v>
                </c:pt>
                <c:pt idx="737">
                  <c:v>43313</c:v>
                </c:pt>
                <c:pt idx="738">
                  <c:v>43344</c:v>
                </c:pt>
                <c:pt idx="739">
                  <c:v>43374</c:v>
                </c:pt>
                <c:pt idx="740">
                  <c:v>43405</c:v>
                </c:pt>
                <c:pt idx="741">
                  <c:v>43435</c:v>
                </c:pt>
                <c:pt idx="742">
                  <c:v>43466</c:v>
                </c:pt>
                <c:pt idx="743">
                  <c:v>43497</c:v>
                </c:pt>
                <c:pt idx="744">
                  <c:v>43525</c:v>
                </c:pt>
                <c:pt idx="745">
                  <c:v>43556</c:v>
                </c:pt>
                <c:pt idx="746">
                  <c:v>43586</c:v>
                </c:pt>
                <c:pt idx="747">
                  <c:v>43617</c:v>
                </c:pt>
                <c:pt idx="748">
                  <c:v>43647</c:v>
                </c:pt>
                <c:pt idx="749">
                  <c:v>43678</c:v>
                </c:pt>
                <c:pt idx="750">
                  <c:v>43709</c:v>
                </c:pt>
                <c:pt idx="751">
                  <c:v>43739</c:v>
                </c:pt>
                <c:pt idx="752">
                  <c:v>43770</c:v>
                </c:pt>
                <c:pt idx="753">
                  <c:v>43800</c:v>
                </c:pt>
                <c:pt idx="754">
                  <c:v>43831</c:v>
                </c:pt>
                <c:pt idx="755">
                  <c:v>43862</c:v>
                </c:pt>
                <c:pt idx="756">
                  <c:v>43891</c:v>
                </c:pt>
                <c:pt idx="757">
                  <c:v>43922</c:v>
                </c:pt>
                <c:pt idx="758">
                  <c:v>43952</c:v>
                </c:pt>
                <c:pt idx="759">
                  <c:v>43983</c:v>
                </c:pt>
                <c:pt idx="760">
                  <c:v>44013</c:v>
                </c:pt>
                <c:pt idx="761">
                  <c:v>44044</c:v>
                </c:pt>
                <c:pt idx="762">
                  <c:v>44075</c:v>
                </c:pt>
                <c:pt idx="763">
                  <c:v>44105</c:v>
                </c:pt>
                <c:pt idx="764">
                  <c:v>44136</c:v>
                </c:pt>
                <c:pt idx="765">
                  <c:v>44166</c:v>
                </c:pt>
                <c:pt idx="766">
                  <c:v>44197</c:v>
                </c:pt>
                <c:pt idx="767">
                  <c:v>44228</c:v>
                </c:pt>
                <c:pt idx="768">
                  <c:v>44256</c:v>
                </c:pt>
                <c:pt idx="769">
                  <c:v>44287</c:v>
                </c:pt>
              </c:numCache>
            </c:numRef>
          </c:cat>
          <c:val>
            <c:numRef>
              <c:f>Sheet1!$C$2:$C$771</c:f>
              <c:numCache>
                <c:formatCode>0.00</c:formatCode>
                <c:ptCount val="770"/>
                <c:pt idx="0">
                  <c:v>3.41</c:v>
                </c:pt>
                <c:pt idx="1">
                  <c:v>3.48</c:v>
                </c:pt>
                <c:pt idx="2">
                  <c:v>3.6</c:v>
                </c:pt>
                <c:pt idx="3">
                  <c:v>3.8</c:v>
                </c:pt>
                <c:pt idx="4">
                  <c:v>3.93</c:v>
                </c:pt>
                <c:pt idx="5">
                  <c:v>3.93</c:v>
                </c:pt>
                <c:pt idx="6">
                  <c:v>3.92</c:v>
                </c:pt>
                <c:pt idx="7">
                  <c:v>3.97</c:v>
                </c:pt>
                <c:pt idx="8">
                  <c:v>3.72</c:v>
                </c:pt>
                <c:pt idx="9">
                  <c:v>3.21</c:v>
                </c:pt>
                <c:pt idx="10">
                  <c:v>3.09</c:v>
                </c:pt>
                <c:pt idx="11">
                  <c:v>3.05</c:v>
                </c:pt>
                <c:pt idx="12">
                  <c:v>2.98</c:v>
                </c:pt>
                <c:pt idx="13">
                  <c:v>2.88</c:v>
                </c:pt>
                <c:pt idx="14">
                  <c:v>2.92</c:v>
                </c:pt>
                <c:pt idx="15">
                  <c:v>2.97</c:v>
                </c:pt>
                <c:pt idx="16">
                  <c:v>3.2</c:v>
                </c:pt>
                <c:pt idx="17">
                  <c:v>3.54</c:v>
                </c:pt>
                <c:pt idx="18">
                  <c:v>3.76</c:v>
                </c:pt>
                <c:pt idx="19">
                  <c:v>3.8</c:v>
                </c:pt>
                <c:pt idx="20">
                  <c:v>3.74</c:v>
                </c:pt>
                <c:pt idx="21">
                  <c:v>3.86</c:v>
                </c:pt>
                <c:pt idx="22">
                  <c:v>4.0199999999999996</c:v>
                </c:pt>
                <c:pt idx="23">
                  <c:v>3.96</c:v>
                </c:pt>
                <c:pt idx="24">
                  <c:v>3.99</c:v>
                </c:pt>
                <c:pt idx="25">
                  <c:v>4.12</c:v>
                </c:pt>
                <c:pt idx="26">
                  <c:v>4.3099999999999996</c:v>
                </c:pt>
                <c:pt idx="27">
                  <c:v>4.34</c:v>
                </c:pt>
                <c:pt idx="28">
                  <c:v>4.4000000000000004</c:v>
                </c:pt>
                <c:pt idx="29">
                  <c:v>4.43</c:v>
                </c:pt>
                <c:pt idx="30">
                  <c:v>4.68</c:v>
                </c:pt>
                <c:pt idx="31">
                  <c:v>4.53</c:v>
                </c:pt>
                <c:pt idx="32">
                  <c:v>4.53</c:v>
                </c:pt>
                <c:pt idx="33">
                  <c:v>4.6900000000000004</c:v>
                </c:pt>
                <c:pt idx="34">
                  <c:v>4.72</c:v>
                </c:pt>
                <c:pt idx="35">
                  <c:v>4.49</c:v>
                </c:pt>
                <c:pt idx="36">
                  <c:v>4.25</c:v>
                </c:pt>
                <c:pt idx="37">
                  <c:v>4.28</c:v>
                </c:pt>
                <c:pt idx="38">
                  <c:v>4.3499999999999996</c:v>
                </c:pt>
                <c:pt idx="39">
                  <c:v>4.1500000000000004</c:v>
                </c:pt>
                <c:pt idx="40">
                  <c:v>3.9</c:v>
                </c:pt>
                <c:pt idx="41">
                  <c:v>3.8</c:v>
                </c:pt>
                <c:pt idx="42">
                  <c:v>3.8</c:v>
                </c:pt>
                <c:pt idx="43">
                  <c:v>3.89</c:v>
                </c:pt>
                <c:pt idx="44">
                  <c:v>3.93</c:v>
                </c:pt>
                <c:pt idx="45">
                  <c:v>3.84</c:v>
                </c:pt>
                <c:pt idx="46">
                  <c:v>3.84</c:v>
                </c:pt>
                <c:pt idx="47">
                  <c:v>3.78</c:v>
                </c:pt>
                <c:pt idx="48">
                  <c:v>3.74</c:v>
                </c:pt>
                <c:pt idx="49">
                  <c:v>3.78</c:v>
                </c:pt>
                <c:pt idx="50">
                  <c:v>3.71</c:v>
                </c:pt>
                <c:pt idx="51">
                  <c:v>3.88</c:v>
                </c:pt>
                <c:pt idx="52">
                  <c:v>3.92</c:v>
                </c:pt>
                <c:pt idx="53">
                  <c:v>4.04</c:v>
                </c:pt>
                <c:pt idx="54">
                  <c:v>3.98</c:v>
                </c:pt>
                <c:pt idx="55">
                  <c:v>3.92</c:v>
                </c:pt>
                <c:pt idx="56">
                  <c:v>3.94</c:v>
                </c:pt>
                <c:pt idx="57">
                  <c:v>4.0599999999999996</c:v>
                </c:pt>
                <c:pt idx="58">
                  <c:v>4.08</c:v>
                </c:pt>
                <c:pt idx="59">
                  <c:v>4.04</c:v>
                </c:pt>
                <c:pt idx="60">
                  <c:v>3.93</c:v>
                </c:pt>
                <c:pt idx="61">
                  <c:v>3.84</c:v>
                </c:pt>
                <c:pt idx="62">
                  <c:v>3.87</c:v>
                </c:pt>
                <c:pt idx="63">
                  <c:v>3.91</c:v>
                </c:pt>
                <c:pt idx="64">
                  <c:v>4.01</c:v>
                </c:pt>
                <c:pt idx="65">
                  <c:v>3.98</c:v>
                </c:pt>
                <c:pt idx="66">
                  <c:v>3.98</c:v>
                </c:pt>
                <c:pt idx="67">
                  <c:v>3.93</c:v>
                </c:pt>
                <c:pt idx="68">
                  <c:v>3.92</c:v>
                </c:pt>
                <c:pt idx="69">
                  <c:v>3.86</c:v>
                </c:pt>
                <c:pt idx="70">
                  <c:v>3.83</c:v>
                </c:pt>
                <c:pt idx="71">
                  <c:v>3.92</c:v>
                </c:pt>
                <c:pt idx="72">
                  <c:v>3.93</c:v>
                </c:pt>
                <c:pt idx="73">
                  <c:v>3.97</c:v>
                </c:pt>
                <c:pt idx="74">
                  <c:v>3.93</c:v>
                </c:pt>
                <c:pt idx="75">
                  <c:v>3.99</c:v>
                </c:pt>
                <c:pt idx="76">
                  <c:v>4.0199999999999996</c:v>
                </c:pt>
                <c:pt idx="77">
                  <c:v>4</c:v>
                </c:pt>
                <c:pt idx="78">
                  <c:v>4.08</c:v>
                </c:pt>
                <c:pt idx="79">
                  <c:v>4.1100000000000003</c:v>
                </c:pt>
                <c:pt idx="80">
                  <c:v>4.12</c:v>
                </c:pt>
                <c:pt idx="81">
                  <c:v>4.13</c:v>
                </c:pt>
                <c:pt idx="82">
                  <c:v>4.17</c:v>
                </c:pt>
                <c:pt idx="83">
                  <c:v>4.1500000000000004</c:v>
                </c:pt>
                <c:pt idx="84">
                  <c:v>4.22</c:v>
                </c:pt>
                <c:pt idx="85">
                  <c:v>4.2300000000000004</c:v>
                </c:pt>
                <c:pt idx="86">
                  <c:v>4.2</c:v>
                </c:pt>
                <c:pt idx="87">
                  <c:v>4.17</c:v>
                </c:pt>
                <c:pt idx="88">
                  <c:v>4.1900000000000004</c:v>
                </c:pt>
                <c:pt idx="89">
                  <c:v>4.1900000000000004</c:v>
                </c:pt>
                <c:pt idx="90">
                  <c:v>4.2</c:v>
                </c:pt>
                <c:pt idx="91">
                  <c:v>4.1900000000000004</c:v>
                </c:pt>
                <c:pt idx="92">
                  <c:v>4.1500000000000004</c:v>
                </c:pt>
                <c:pt idx="93">
                  <c:v>4.18</c:v>
                </c:pt>
                <c:pt idx="94">
                  <c:v>4.1900000000000004</c:v>
                </c:pt>
                <c:pt idx="95">
                  <c:v>4.21</c:v>
                </c:pt>
                <c:pt idx="96">
                  <c:v>4.21</c:v>
                </c:pt>
                <c:pt idx="97">
                  <c:v>4.2</c:v>
                </c:pt>
                <c:pt idx="98">
                  <c:v>4.21</c:v>
                </c:pt>
                <c:pt idx="99">
                  <c:v>4.21</c:v>
                </c:pt>
                <c:pt idx="100">
                  <c:v>4.2</c:v>
                </c:pt>
                <c:pt idx="101">
                  <c:v>4.25</c:v>
                </c:pt>
                <c:pt idx="102">
                  <c:v>4.29</c:v>
                </c:pt>
                <c:pt idx="103">
                  <c:v>4.3499999999999996</c:v>
                </c:pt>
                <c:pt idx="104">
                  <c:v>4.45</c:v>
                </c:pt>
                <c:pt idx="105">
                  <c:v>4.62</c:v>
                </c:pt>
                <c:pt idx="106">
                  <c:v>4.6100000000000003</c:v>
                </c:pt>
                <c:pt idx="107">
                  <c:v>4.83</c:v>
                </c:pt>
                <c:pt idx="108">
                  <c:v>4.87</c:v>
                </c:pt>
                <c:pt idx="109">
                  <c:v>4.75</c:v>
                </c:pt>
                <c:pt idx="110">
                  <c:v>4.78</c:v>
                </c:pt>
                <c:pt idx="111">
                  <c:v>4.8099999999999996</c:v>
                </c:pt>
                <c:pt idx="112">
                  <c:v>5.0199999999999996</c:v>
                </c:pt>
                <c:pt idx="113">
                  <c:v>5.22</c:v>
                </c:pt>
                <c:pt idx="114">
                  <c:v>5.18</c:v>
                </c:pt>
                <c:pt idx="115">
                  <c:v>5.01</c:v>
                </c:pt>
                <c:pt idx="116">
                  <c:v>5.16</c:v>
                </c:pt>
                <c:pt idx="117">
                  <c:v>4.84</c:v>
                </c:pt>
                <c:pt idx="118">
                  <c:v>4.58</c:v>
                </c:pt>
                <c:pt idx="119">
                  <c:v>4.63</c:v>
                </c:pt>
                <c:pt idx="120">
                  <c:v>4.54</c:v>
                </c:pt>
                <c:pt idx="121">
                  <c:v>4.59</c:v>
                </c:pt>
                <c:pt idx="122">
                  <c:v>4.8499999999999996</c:v>
                </c:pt>
                <c:pt idx="123">
                  <c:v>5.0199999999999996</c:v>
                </c:pt>
                <c:pt idx="124">
                  <c:v>5.16</c:v>
                </c:pt>
                <c:pt idx="125">
                  <c:v>5.28</c:v>
                </c:pt>
                <c:pt idx="126">
                  <c:v>5.3</c:v>
                </c:pt>
                <c:pt idx="127">
                  <c:v>5.48</c:v>
                </c:pt>
                <c:pt idx="128">
                  <c:v>5.75</c:v>
                </c:pt>
                <c:pt idx="129">
                  <c:v>5.7</c:v>
                </c:pt>
                <c:pt idx="130">
                  <c:v>5.53</c:v>
                </c:pt>
                <c:pt idx="131">
                  <c:v>5.56</c:v>
                </c:pt>
                <c:pt idx="132">
                  <c:v>5.74</c:v>
                </c:pt>
                <c:pt idx="133">
                  <c:v>5.64</c:v>
                </c:pt>
                <c:pt idx="134">
                  <c:v>5.87</c:v>
                </c:pt>
                <c:pt idx="135">
                  <c:v>5.72</c:v>
                </c:pt>
                <c:pt idx="136">
                  <c:v>5.5</c:v>
                </c:pt>
                <c:pt idx="137">
                  <c:v>5.42</c:v>
                </c:pt>
                <c:pt idx="138">
                  <c:v>5.46</c:v>
                </c:pt>
                <c:pt idx="139">
                  <c:v>5.58</c:v>
                </c:pt>
                <c:pt idx="140">
                  <c:v>5.7</c:v>
                </c:pt>
                <c:pt idx="141">
                  <c:v>6.03</c:v>
                </c:pt>
                <c:pt idx="142">
                  <c:v>6.04</c:v>
                </c:pt>
                <c:pt idx="143">
                  <c:v>6.19</c:v>
                </c:pt>
                <c:pt idx="144">
                  <c:v>6.3</c:v>
                </c:pt>
                <c:pt idx="145">
                  <c:v>6.17</c:v>
                </c:pt>
                <c:pt idx="146">
                  <c:v>6.32</c:v>
                </c:pt>
                <c:pt idx="147">
                  <c:v>6.57</c:v>
                </c:pt>
                <c:pt idx="148">
                  <c:v>6.72</c:v>
                </c:pt>
                <c:pt idx="149">
                  <c:v>6.69</c:v>
                </c:pt>
                <c:pt idx="150">
                  <c:v>7.16</c:v>
                </c:pt>
                <c:pt idx="151">
                  <c:v>7.1</c:v>
                </c:pt>
                <c:pt idx="152">
                  <c:v>7.14</c:v>
                </c:pt>
                <c:pt idx="153">
                  <c:v>7.65</c:v>
                </c:pt>
                <c:pt idx="154">
                  <c:v>7.79</c:v>
                </c:pt>
                <c:pt idx="155">
                  <c:v>7.24</c:v>
                </c:pt>
                <c:pt idx="156">
                  <c:v>7.07</c:v>
                </c:pt>
                <c:pt idx="157">
                  <c:v>7.39</c:v>
                </c:pt>
                <c:pt idx="158">
                  <c:v>7.91</c:v>
                </c:pt>
                <c:pt idx="159">
                  <c:v>7.84</c:v>
                </c:pt>
                <c:pt idx="160">
                  <c:v>7.46</c:v>
                </c:pt>
                <c:pt idx="161">
                  <c:v>7.53</c:v>
                </c:pt>
                <c:pt idx="162">
                  <c:v>7.39</c:v>
                </c:pt>
                <c:pt idx="163">
                  <c:v>7.33</c:v>
                </c:pt>
                <c:pt idx="164">
                  <c:v>6.84</c:v>
                </c:pt>
                <c:pt idx="165">
                  <c:v>6.39</c:v>
                </c:pt>
                <c:pt idx="166">
                  <c:v>6.24</c:v>
                </c:pt>
                <c:pt idx="167">
                  <c:v>6.11</c:v>
                </c:pt>
                <c:pt idx="168">
                  <c:v>5.7</c:v>
                </c:pt>
                <c:pt idx="169">
                  <c:v>5.83</c:v>
                </c:pt>
                <c:pt idx="170">
                  <c:v>6.39</c:v>
                </c:pt>
                <c:pt idx="171">
                  <c:v>6.52</c:v>
                </c:pt>
                <c:pt idx="172">
                  <c:v>6.73</c:v>
                </c:pt>
                <c:pt idx="173">
                  <c:v>6.58</c:v>
                </c:pt>
                <c:pt idx="174">
                  <c:v>6.14</c:v>
                </c:pt>
                <c:pt idx="175">
                  <c:v>5.93</c:v>
                </c:pt>
                <c:pt idx="176">
                  <c:v>5.81</c:v>
                </c:pt>
                <c:pt idx="177">
                  <c:v>5.93</c:v>
                </c:pt>
                <c:pt idx="178">
                  <c:v>5.95</c:v>
                </c:pt>
                <c:pt idx="179">
                  <c:v>6.08</c:v>
                </c:pt>
                <c:pt idx="180">
                  <c:v>6.07</c:v>
                </c:pt>
                <c:pt idx="181">
                  <c:v>6.19</c:v>
                </c:pt>
                <c:pt idx="182">
                  <c:v>6.13</c:v>
                </c:pt>
                <c:pt idx="183">
                  <c:v>6.11</c:v>
                </c:pt>
                <c:pt idx="184">
                  <c:v>6.11</c:v>
                </c:pt>
                <c:pt idx="185">
                  <c:v>6.21</c:v>
                </c:pt>
                <c:pt idx="186">
                  <c:v>6.55</c:v>
                </c:pt>
                <c:pt idx="187">
                  <c:v>6.48</c:v>
                </c:pt>
                <c:pt idx="188">
                  <c:v>6.28</c:v>
                </c:pt>
                <c:pt idx="189">
                  <c:v>6.36</c:v>
                </c:pt>
                <c:pt idx="190">
                  <c:v>6.46</c:v>
                </c:pt>
                <c:pt idx="191">
                  <c:v>6.64</c:v>
                </c:pt>
                <c:pt idx="192">
                  <c:v>6.71</c:v>
                </c:pt>
                <c:pt idx="193">
                  <c:v>6.67</c:v>
                </c:pt>
                <c:pt idx="194">
                  <c:v>6.85</c:v>
                </c:pt>
                <c:pt idx="195">
                  <c:v>6.9</c:v>
                </c:pt>
                <c:pt idx="196">
                  <c:v>7.13</c:v>
                </c:pt>
                <c:pt idx="197">
                  <c:v>7.4</c:v>
                </c:pt>
                <c:pt idx="198">
                  <c:v>7.09</c:v>
                </c:pt>
                <c:pt idx="199">
                  <c:v>6.79</c:v>
                </c:pt>
                <c:pt idx="200">
                  <c:v>6.73</c:v>
                </c:pt>
                <c:pt idx="201">
                  <c:v>6.74</c:v>
                </c:pt>
                <c:pt idx="202">
                  <c:v>6.99</c:v>
                </c:pt>
                <c:pt idx="203">
                  <c:v>6.96</c:v>
                </c:pt>
                <c:pt idx="204">
                  <c:v>7.21</c:v>
                </c:pt>
                <c:pt idx="205">
                  <c:v>7.51</c:v>
                </c:pt>
                <c:pt idx="206">
                  <c:v>7.58</c:v>
                </c:pt>
                <c:pt idx="207">
                  <c:v>7.54</c:v>
                </c:pt>
                <c:pt idx="208">
                  <c:v>7.81</c:v>
                </c:pt>
                <c:pt idx="209">
                  <c:v>8.0399999999999991</c:v>
                </c:pt>
                <c:pt idx="210">
                  <c:v>8.0399999999999991</c:v>
                </c:pt>
                <c:pt idx="211">
                  <c:v>7.9</c:v>
                </c:pt>
                <c:pt idx="212">
                  <c:v>7.68</c:v>
                </c:pt>
                <c:pt idx="213">
                  <c:v>7.43</c:v>
                </c:pt>
                <c:pt idx="214">
                  <c:v>7.5</c:v>
                </c:pt>
                <c:pt idx="215">
                  <c:v>7.39</c:v>
                </c:pt>
                <c:pt idx="216">
                  <c:v>7.73</c:v>
                </c:pt>
                <c:pt idx="217">
                  <c:v>8.23</c:v>
                </c:pt>
                <c:pt idx="218">
                  <c:v>8.06</c:v>
                </c:pt>
                <c:pt idx="219">
                  <c:v>7.86</c:v>
                </c:pt>
                <c:pt idx="220">
                  <c:v>8.06</c:v>
                </c:pt>
                <c:pt idx="221">
                  <c:v>8.4</c:v>
                </c:pt>
                <c:pt idx="222">
                  <c:v>8.43</c:v>
                </c:pt>
                <c:pt idx="223">
                  <c:v>8.14</c:v>
                </c:pt>
                <c:pt idx="224">
                  <c:v>8.0500000000000007</c:v>
                </c:pt>
                <c:pt idx="225">
                  <c:v>8</c:v>
                </c:pt>
                <c:pt idx="226">
                  <c:v>7.74</c:v>
                </c:pt>
                <c:pt idx="227">
                  <c:v>7.79</c:v>
                </c:pt>
                <c:pt idx="228">
                  <c:v>7.73</c:v>
                </c:pt>
                <c:pt idx="229">
                  <c:v>7.56</c:v>
                </c:pt>
                <c:pt idx="230">
                  <c:v>7.9</c:v>
                </c:pt>
                <c:pt idx="231">
                  <c:v>7.86</c:v>
                </c:pt>
                <c:pt idx="232">
                  <c:v>7.83</c:v>
                </c:pt>
                <c:pt idx="233">
                  <c:v>7.77</c:v>
                </c:pt>
                <c:pt idx="234">
                  <c:v>7.59</c:v>
                </c:pt>
                <c:pt idx="235">
                  <c:v>7.41</c:v>
                </c:pt>
                <c:pt idx="236">
                  <c:v>7.29</c:v>
                </c:pt>
                <c:pt idx="237">
                  <c:v>6.87</c:v>
                </c:pt>
                <c:pt idx="238">
                  <c:v>7.21</c:v>
                </c:pt>
                <c:pt idx="239">
                  <c:v>7.39</c:v>
                </c:pt>
                <c:pt idx="240">
                  <c:v>7.46</c:v>
                </c:pt>
                <c:pt idx="241">
                  <c:v>7.37</c:v>
                </c:pt>
                <c:pt idx="242">
                  <c:v>7.46</c:v>
                </c:pt>
                <c:pt idx="243">
                  <c:v>7.28</c:v>
                </c:pt>
                <c:pt idx="244">
                  <c:v>7.33</c:v>
                </c:pt>
                <c:pt idx="245">
                  <c:v>7.4</c:v>
                </c:pt>
                <c:pt idx="246">
                  <c:v>7.34</c:v>
                </c:pt>
                <c:pt idx="247">
                  <c:v>7.52</c:v>
                </c:pt>
                <c:pt idx="248">
                  <c:v>7.58</c:v>
                </c:pt>
                <c:pt idx="249">
                  <c:v>7.69</c:v>
                </c:pt>
                <c:pt idx="250">
                  <c:v>7.96</c:v>
                </c:pt>
                <c:pt idx="251">
                  <c:v>8.0299999999999994</c:v>
                </c:pt>
                <c:pt idx="252">
                  <c:v>8.0399999999999991</c:v>
                </c:pt>
                <c:pt idx="253">
                  <c:v>8.15</c:v>
                </c:pt>
                <c:pt idx="254">
                  <c:v>8.35</c:v>
                </c:pt>
                <c:pt idx="255">
                  <c:v>8.4600000000000009</c:v>
                </c:pt>
                <c:pt idx="256">
                  <c:v>8.64</c:v>
                </c:pt>
                <c:pt idx="257">
                  <c:v>8.41</c:v>
                </c:pt>
                <c:pt idx="258">
                  <c:v>8.42</c:v>
                </c:pt>
                <c:pt idx="259">
                  <c:v>8.64</c:v>
                </c:pt>
                <c:pt idx="260">
                  <c:v>8.81</c:v>
                </c:pt>
                <c:pt idx="261">
                  <c:v>9.01</c:v>
                </c:pt>
                <c:pt idx="262">
                  <c:v>9.1</c:v>
                </c:pt>
                <c:pt idx="263">
                  <c:v>9.1</c:v>
                </c:pt>
                <c:pt idx="264">
                  <c:v>9.1199999999999992</c:v>
                </c:pt>
                <c:pt idx="265">
                  <c:v>9.18</c:v>
                </c:pt>
                <c:pt idx="266">
                  <c:v>9.25</c:v>
                </c:pt>
                <c:pt idx="267">
                  <c:v>8.91</c:v>
                </c:pt>
                <c:pt idx="268">
                  <c:v>8.9499999999999993</c:v>
                </c:pt>
                <c:pt idx="269">
                  <c:v>9.0299999999999994</c:v>
                </c:pt>
                <c:pt idx="270">
                  <c:v>9.33</c:v>
                </c:pt>
                <c:pt idx="271">
                  <c:v>10.3</c:v>
                </c:pt>
                <c:pt idx="272">
                  <c:v>10.65</c:v>
                </c:pt>
                <c:pt idx="273">
                  <c:v>10.39</c:v>
                </c:pt>
                <c:pt idx="274">
                  <c:v>10.8</c:v>
                </c:pt>
                <c:pt idx="275">
                  <c:v>12.41</c:v>
                </c:pt>
                <c:pt idx="276">
                  <c:v>12.75</c:v>
                </c:pt>
                <c:pt idx="277">
                  <c:v>11.47</c:v>
                </c:pt>
                <c:pt idx="278">
                  <c:v>10.18</c:v>
                </c:pt>
                <c:pt idx="279">
                  <c:v>9.7799999999999994</c:v>
                </c:pt>
                <c:pt idx="280">
                  <c:v>10.25</c:v>
                </c:pt>
                <c:pt idx="281">
                  <c:v>11.1</c:v>
                </c:pt>
                <c:pt idx="282">
                  <c:v>11.51</c:v>
                </c:pt>
                <c:pt idx="283">
                  <c:v>11.75</c:v>
                </c:pt>
                <c:pt idx="284">
                  <c:v>12.68</c:v>
                </c:pt>
                <c:pt idx="285">
                  <c:v>12.84</c:v>
                </c:pt>
                <c:pt idx="286">
                  <c:v>12.57</c:v>
                </c:pt>
                <c:pt idx="287">
                  <c:v>13.19</c:v>
                </c:pt>
                <c:pt idx="288">
                  <c:v>13.12</c:v>
                </c:pt>
                <c:pt idx="289">
                  <c:v>13.68</c:v>
                </c:pt>
                <c:pt idx="290">
                  <c:v>14.1</c:v>
                </c:pt>
                <c:pt idx="291">
                  <c:v>13.47</c:v>
                </c:pt>
                <c:pt idx="292">
                  <c:v>14.28</c:v>
                </c:pt>
                <c:pt idx="293">
                  <c:v>14.94</c:v>
                </c:pt>
                <c:pt idx="294">
                  <c:v>15.32</c:v>
                </c:pt>
                <c:pt idx="295">
                  <c:v>15.15</c:v>
                </c:pt>
                <c:pt idx="296">
                  <c:v>13.39</c:v>
                </c:pt>
                <c:pt idx="297">
                  <c:v>13.72</c:v>
                </c:pt>
                <c:pt idx="298">
                  <c:v>14.59</c:v>
                </c:pt>
                <c:pt idx="299">
                  <c:v>14.43</c:v>
                </c:pt>
                <c:pt idx="300">
                  <c:v>13.86</c:v>
                </c:pt>
                <c:pt idx="301">
                  <c:v>13.87</c:v>
                </c:pt>
                <c:pt idx="302">
                  <c:v>13.62</c:v>
                </c:pt>
                <c:pt idx="303">
                  <c:v>14.3</c:v>
                </c:pt>
                <c:pt idx="304">
                  <c:v>13.95</c:v>
                </c:pt>
                <c:pt idx="305">
                  <c:v>13.06</c:v>
                </c:pt>
                <c:pt idx="306">
                  <c:v>12.34</c:v>
                </c:pt>
                <c:pt idx="307">
                  <c:v>10.91</c:v>
                </c:pt>
                <c:pt idx="308">
                  <c:v>10.55</c:v>
                </c:pt>
                <c:pt idx="309">
                  <c:v>10.54</c:v>
                </c:pt>
                <c:pt idx="310">
                  <c:v>10.46</c:v>
                </c:pt>
                <c:pt idx="311">
                  <c:v>10.72</c:v>
                </c:pt>
                <c:pt idx="312">
                  <c:v>10.51</c:v>
                </c:pt>
                <c:pt idx="313">
                  <c:v>10.4</c:v>
                </c:pt>
                <c:pt idx="314">
                  <c:v>10.38</c:v>
                </c:pt>
                <c:pt idx="315">
                  <c:v>10.85</c:v>
                </c:pt>
                <c:pt idx="316">
                  <c:v>11.38</c:v>
                </c:pt>
                <c:pt idx="317">
                  <c:v>11.85</c:v>
                </c:pt>
                <c:pt idx="318">
                  <c:v>11.65</c:v>
                </c:pt>
                <c:pt idx="319">
                  <c:v>11.54</c:v>
                </c:pt>
                <c:pt idx="320">
                  <c:v>11.69</c:v>
                </c:pt>
                <c:pt idx="321">
                  <c:v>11.83</c:v>
                </c:pt>
                <c:pt idx="322">
                  <c:v>11.67</c:v>
                </c:pt>
                <c:pt idx="323">
                  <c:v>11.84</c:v>
                </c:pt>
                <c:pt idx="324">
                  <c:v>12.32</c:v>
                </c:pt>
                <c:pt idx="325">
                  <c:v>12.63</c:v>
                </c:pt>
                <c:pt idx="326">
                  <c:v>13.41</c:v>
                </c:pt>
                <c:pt idx="327">
                  <c:v>13.56</c:v>
                </c:pt>
                <c:pt idx="328">
                  <c:v>13.36</c:v>
                </c:pt>
                <c:pt idx="329">
                  <c:v>12.72</c:v>
                </c:pt>
                <c:pt idx="330">
                  <c:v>12.52</c:v>
                </c:pt>
                <c:pt idx="331">
                  <c:v>12.16</c:v>
                </c:pt>
                <c:pt idx="332">
                  <c:v>11.57</c:v>
                </c:pt>
                <c:pt idx="333">
                  <c:v>11.5</c:v>
                </c:pt>
                <c:pt idx="334">
                  <c:v>11.38</c:v>
                </c:pt>
                <c:pt idx="335">
                  <c:v>11.51</c:v>
                </c:pt>
                <c:pt idx="336">
                  <c:v>11.86</c:v>
                </c:pt>
                <c:pt idx="337">
                  <c:v>11.43</c:v>
                </c:pt>
                <c:pt idx="338">
                  <c:v>10.85</c:v>
                </c:pt>
                <c:pt idx="339">
                  <c:v>10.16</c:v>
                </c:pt>
                <c:pt idx="340">
                  <c:v>10.31</c:v>
                </c:pt>
                <c:pt idx="341">
                  <c:v>10.33</c:v>
                </c:pt>
                <c:pt idx="342">
                  <c:v>10.37</c:v>
                </c:pt>
                <c:pt idx="343">
                  <c:v>10.24</c:v>
                </c:pt>
                <c:pt idx="344">
                  <c:v>9.7799999999999994</c:v>
                </c:pt>
                <c:pt idx="345">
                  <c:v>9.26</c:v>
                </c:pt>
                <c:pt idx="346">
                  <c:v>9.19</c:v>
                </c:pt>
                <c:pt idx="347">
                  <c:v>8.6999999999999993</c:v>
                </c:pt>
                <c:pt idx="348">
                  <c:v>7.78</c:v>
                </c:pt>
                <c:pt idx="349">
                  <c:v>7.3</c:v>
                </c:pt>
                <c:pt idx="350">
                  <c:v>7.71</c:v>
                </c:pt>
                <c:pt idx="351">
                  <c:v>7.8</c:v>
                </c:pt>
                <c:pt idx="352">
                  <c:v>7.3</c:v>
                </c:pt>
                <c:pt idx="353">
                  <c:v>7.17</c:v>
                </c:pt>
                <c:pt idx="354">
                  <c:v>7.45</c:v>
                </c:pt>
                <c:pt idx="355">
                  <c:v>7.43</c:v>
                </c:pt>
                <c:pt idx="356">
                  <c:v>7.25</c:v>
                </c:pt>
                <c:pt idx="357">
                  <c:v>7.11</c:v>
                </c:pt>
                <c:pt idx="358">
                  <c:v>7.08</c:v>
                </c:pt>
                <c:pt idx="359">
                  <c:v>7.25</c:v>
                </c:pt>
                <c:pt idx="360">
                  <c:v>7.25</c:v>
                </c:pt>
                <c:pt idx="361">
                  <c:v>8.02</c:v>
                </c:pt>
                <c:pt idx="362">
                  <c:v>8.61</c:v>
                </c:pt>
                <c:pt idx="363">
                  <c:v>8.4</c:v>
                </c:pt>
                <c:pt idx="364">
                  <c:v>8.4499999999999993</c:v>
                </c:pt>
                <c:pt idx="365">
                  <c:v>8.76</c:v>
                </c:pt>
                <c:pt idx="366">
                  <c:v>9.42</c:v>
                </c:pt>
                <c:pt idx="367">
                  <c:v>9.52</c:v>
                </c:pt>
                <c:pt idx="368">
                  <c:v>8.86</c:v>
                </c:pt>
                <c:pt idx="369">
                  <c:v>8.99</c:v>
                </c:pt>
                <c:pt idx="370">
                  <c:v>8.67</c:v>
                </c:pt>
                <c:pt idx="371">
                  <c:v>8.2100000000000009</c:v>
                </c:pt>
                <c:pt idx="372">
                  <c:v>8.3699999999999992</c:v>
                </c:pt>
                <c:pt idx="373">
                  <c:v>8.7200000000000006</c:v>
                </c:pt>
                <c:pt idx="374">
                  <c:v>9.09</c:v>
                </c:pt>
                <c:pt idx="375">
                  <c:v>8.92</c:v>
                </c:pt>
                <c:pt idx="376">
                  <c:v>9.06</c:v>
                </c:pt>
                <c:pt idx="377">
                  <c:v>9.26</c:v>
                </c:pt>
                <c:pt idx="378">
                  <c:v>8.98</c:v>
                </c:pt>
                <c:pt idx="379">
                  <c:v>8.8000000000000007</c:v>
                </c:pt>
                <c:pt idx="380">
                  <c:v>8.9600000000000009</c:v>
                </c:pt>
                <c:pt idx="381">
                  <c:v>9.11</c:v>
                </c:pt>
                <c:pt idx="382">
                  <c:v>9.09</c:v>
                </c:pt>
                <c:pt idx="383">
                  <c:v>9.17</c:v>
                </c:pt>
                <c:pt idx="384">
                  <c:v>9.36</c:v>
                </c:pt>
                <c:pt idx="385">
                  <c:v>9.18</c:v>
                </c:pt>
                <c:pt idx="386">
                  <c:v>8.86</c:v>
                </c:pt>
                <c:pt idx="387">
                  <c:v>8.2799999999999994</c:v>
                </c:pt>
                <c:pt idx="388">
                  <c:v>8.02</c:v>
                </c:pt>
                <c:pt idx="389">
                  <c:v>8.11</c:v>
                </c:pt>
                <c:pt idx="390">
                  <c:v>8.19</c:v>
                </c:pt>
                <c:pt idx="391">
                  <c:v>8.01</c:v>
                </c:pt>
                <c:pt idx="392">
                  <c:v>7.87</c:v>
                </c:pt>
                <c:pt idx="393">
                  <c:v>7.84</c:v>
                </c:pt>
                <c:pt idx="394">
                  <c:v>8.2100000000000009</c:v>
                </c:pt>
                <c:pt idx="395">
                  <c:v>8.4700000000000006</c:v>
                </c:pt>
                <c:pt idx="396">
                  <c:v>8.59</c:v>
                </c:pt>
                <c:pt idx="397">
                  <c:v>8.7899999999999991</c:v>
                </c:pt>
                <c:pt idx="398">
                  <c:v>8.76</c:v>
                </c:pt>
                <c:pt idx="399">
                  <c:v>8.48</c:v>
                </c:pt>
                <c:pt idx="400">
                  <c:v>8.4700000000000006</c:v>
                </c:pt>
                <c:pt idx="401">
                  <c:v>8.75</c:v>
                </c:pt>
                <c:pt idx="402">
                  <c:v>8.89</c:v>
                </c:pt>
                <c:pt idx="403">
                  <c:v>8.7200000000000006</c:v>
                </c:pt>
                <c:pt idx="404">
                  <c:v>8.39</c:v>
                </c:pt>
                <c:pt idx="405">
                  <c:v>8.08</c:v>
                </c:pt>
                <c:pt idx="406">
                  <c:v>8.09</c:v>
                </c:pt>
                <c:pt idx="407">
                  <c:v>7.85</c:v>
                </c:pt>
                <c:pt idx="408">
                  <c:v>8.11</c:v>
                </c:pt>
                <c:pt idx="409">
                  <c:v>8.0399999999999991</c:v>
                </c:pt>
                <c:pt idx="410">
                  <c:v>8.07</c:v>
                </c:pt>
                <c:pt idx="411">
                  <c:v>8.2799999999999994</c:v>
                </c:pt>
                <c:pt idx="412">
                  <c:v>8.27</c:v>
                </c:pt>
                <c:pt idx="413">
                  <c:v>7.9</c:v>
                </c:pt>
                <c:pt idx="414">
                  <c:v>7.65</c:v>
                </c:pt>
                <c:pt idx="415">
                  <c:v>7.53</c:v>
                </c:pt>
                <c:pt idx="416">
                  <c:v>7.42</c:v>
                </c:pt>
                <c:pt idx="417">
                  <c:v>7.09</c:v>
                </c:pt>
                <c:pt idx="418">
                  <c:v>7.03</c:v>
                </c:pt>
                <c:pt idx="419">
                  <c:v>7.34</c:v>
                </c:pt>
                <c:pt idx="420">
                  <c:v>7.54</c:v>
                </c:pt>
                <c:pt idx="421">
                  <c:v>7.48</c:v>
                </c:pt>
                <c:pt idx="422">
                  <c:v>7.39</c:v>
                </c:pt>
                <c:pt idx="423">
                  <c:v>7.26</c:v>
                </c:pt>
                <c:pt idx="424">
                  <c:v>6.84</c:v>
                </c:pt>
                <c:pt idx="425">
                  <c:v>6.59</c:v>
                </c:pt>
                <c:pt idx="426">
                  <c:v>6.42</c:v>
                </c:pt>
                <c:pt idx="427">
                  <c:v>6.59</c:v>
                </c:pt>
                <c:pt idx="428">
                  <c:v>6.87</c:v>
                </c:pt>
                <c:pt idx="429">
                  <c:v>6.77</c:v>
                </c:pt>
                <c:pt idx="430">
                  <c:v>6.6</c:v>
                </c:pt>
                <c:pt idx="431">
                  <c:v>6.26</c:v>
                </c:pt>
                <c:pt idx="432">
                  <c:v>5.98</c:v>
                </c:pt>
                <c:pt idx="433">
                  <c:v>5.97</c:v>
                </c:pt>
                <c:pt idx="434">
                  <c:v>6.04</c:v>
                </c:pt>
                <c:pt idx="435">
                  <c:v>5.96</c:v>
                </c:pt>
                <c:pt idx="436">
                  <c:v>5.81</c:v>
                </c:pt>
                <c:pt idx="437">
                  <c:v>5.68</c:v>
                </c:pt>
                <c:pt idx="438">
                  <c:v>5.36</c:v>
                </c:pt>
                <c:pt idx="439">
                  <c:v>5.33</c:v>
                </c:pt>
                <c:pt idx="440">
                  <c:v>5.72</c:v>
                </c:pt>
                <c:pt idx="441">
                  <c:v>5.77</c:v>
                </c:pt>
                <c:pt idx="442">
                  <c:v>5.75</c:v>
                </c:pt>
                <c:pt idx="443">
                  <c:v>5.97</c:v>
                </c:pt>
                <c:pt idx="444">
                  <c:v>6.48</c:v>
                </c:pt>
                <c:pt idx="445">
                  <c:v>6.97</c:v>
                </c:pt>
                <c:pt idx="446">
                  <c:v>7.18</c:v>
                </c:pt>
                <c:pt idx="447">
                  <c:v>7.1</c:v>
                </c:pt>
                <c:pt idx="448">
                  <c:v>7.3</c:v>
                </c:pt>
                <c:pt idx="449">
                  <c:v>7.24</c:v>
                </c:pt>
                <c:pt idx="450">
                  <c:v>7.46</c:v>
                </c:pt>
                <c:pt idx="451">
                  <c:v>7.74</c:v>
                </c:pt>
                <c:pt idx="452">
                  <c:v>7.96</c:v>
                </c:pt>
                <c:pt idx="453">
                  <c:v>7.81</c:v>
                </c:pt>
                <c:pt idx="454">
                  <c:v>7.78</c:v>
                </c:pt>
                <c:pt idx="455">
                  <c:v>7.47</c:v>
                </c:pt>
                <c:pt idx="456">
                  <c:v>7.2</c:v>
                </c:pt>
                <c:pt idx="457">
                  <c:v>7.06</c:v>
                </c:pt>
                <c:pt idx="458">
                  <c:v>6.63</c:v>
                </c:pt>
                <c:pt idx="459">
                  <c:v>6.17</c:v>
                </c:pt>
                <c:pt idx="460">
                  <c:v>6.28</c:v>
                </c:pt>
                <c:pt idx="461">
                  <c:v>6.49</c:v>
                </c:pt>
                <c:pt idx="462">
                  <c:v>6.2</c:v>
                </c:pt>
                <c:pt idx="463">
                  <c:v>6.04</c:v>
                </c:pt>
                <c:pt idx="464">
                  <c:v>5.93</c:v>
                </c:pt>
                <c:pt idx="465">
                  <c:v>5.71</c:v>
                </c:pt>
                <c:pt idx="466">
                  <c:v>5.65</c:v>
                </c:pt>
                <c:pt idx="467">
                  <c:v>5.81</c:v>
                </c:pt>
                <c:pt idx="468">
                  <c:v>6.27</c:v>
                </c:pt>
                <c:pt idx="469">
                  <c:v>6.51</c:v>
                </c:pt>
                <c:pt idx="470">
                  <c:v>6.74</c:v>
                </c:pt>
                <c:pt idx="471">
                  <c:v>6.91</c:v>
                </c:pt>
                <c:pt idx="472">
                  <c:v>6.87</c:v>
                </c:pt>
                <c:pt idx="473">
                  <c:v>6.64</c:v>
                </c:pt>
                <c:pt idx="474">
                  <c:v>6.83</c:v>
                </c:pt>
                <c:pt idx="475">
                  <c:v>6.53</c:v>
                </c:pt>
                <c:pt idx="476">
                  <c:v>6.2</c:v>
                </c:pt>
                <c:pt idx="477">
                  <c:v>6.3</c:v>
                </c:pt>
                <c:pt idx="478">
                  <c:v>6.58</c:v>
                </c:pt>
                <c:pt idx="479">
                  <c:v>6.42</c:v>
                </c:pt>
                <c:pt idx="480">
                  <c:v>6.69</c:v>
                </c:pt>
                <c:pt idx="481">
                  <c:v>6.89</c:v>
                </c:pt>
                <c:pt idx="482">
                  <c:v>6.71</c:v>
                </c:pt>
                <c:pt idx="483">
                  <c:v>6.49</c:v>
                </c:pt>
                <c:pt idx="484">
                  <c:v>6.22</c:v>
                </c:pt>
                <c:pt idx="485">
                  <c:v>6.3</c:v>
                </c:pt>
                <c:pt idx="486">
                  <c:v>6.21</c:v>
                </c:pt>
                <c:pt idx="487">
                  <c:v>6.03</c:v>
                </c:pt>
                <c:pt idx="488">
                  <c:v>5.88</c:v>
                </c:pt>
                <c:pt idx="489">
                  <c:v>5.81</c:v>
                </c:pt>
                <c:pt idx="490">
                  <c:v>5.54</c:v>
                </c:pt>
                <c:pt idx="491">
                  <c:v>5.57</c:v>
                </c:pt>
                <c:pt idx="492">
                  <c:v>5.65</c:v>
                </c:pt>
                <c:pt idx="493">
                  <c:v>5.64</c:v>
                </c:pt>
                <c:pt idx="494">
                  <c:v>5.65</c:v>
                </c:pt>
                <c:pt idx="495">
                  <c:v>5.5</c:v>
                </c:pt>
                <c:pt idx="496">
                  <c:v>5.46</c:v>
                </c:pt>
                <c:pt idx="497">
                  <c:v>5.34</c:v>
                </c:pt>
                <c:pt idx="498">
                  <c:v>4.8099999999999996</c:v>
                </c:pt>
                <c:pt idx="499">
                  <c:v>4.53</c:v>
                </c:pt>
                <c:pt idx="500">
                  <c:v>4.83</c:v>
                </c:pt>
                <c:pt idx="501">
                  <c:v>4.6500000000000004</c:v>
                </c:pt>
                <c:pt idx="502">
                  <c:v>4.72</c:v>
                </c:pt>
                <c:pt idx="503">
                  <c:v>5</c:v>
                </c:pt>
                <c:pt idx="504">
                  <c:v>5.23</c:v>
                </c:pt>
                <c:pt idx="505">
                  <c:v>5.18</c:v>
                </c:pt>
                <c:pt idx="506">
                  <c:v>5.54</c:v>
                </c:pt>
                <c:pt idx="507">
                  <c:v>5.9</c:v>
                </c:pt>
                <c:pt idx="508">
                  <c:v>5.79</c:v>
                </c:pt>
                <c:pt idx="509">
                  <c:v>5.94</c:v>
                </c:pt>
                <c:pt idx="510">
                  <c:v>5.92</c:v>
                </c:pt>
                <c:pt idx="511">
                  <c:v>6.11</c:v>
                </c:pt>
                <c:pt idx="512">
                  <c:v>6.03</c:v>
                </c:pt>
                <c:pt idx="513">
                  <c:v>6.28</c:v>
                </c:pt>
                <c:pt idx="514">
                  <c:v>6.66</c:v>
                </c:pt>
                <c:pt idx="515">
                  <c:v>6.52</c:v>
                </c:pt>
                <c:pt idx="516">
                  <c:v>6.26</c:v>
                </c:pt>
                <c:pt idx="517">
                  <c:v>5.99</c:v>
                </c:pt>
                <c:pt idx="518">
                  <c:v>6.44</c:v>
                </c:pt>
                <c:pt idx="519">
                  <c:v>6.1</c:v>
                </c:pt>
                <c:pt idx="520">
                  <c:v>6.05</c:v>
                </c:pt>
                <c:pt idx="521">
                  <c:v>5.83</c:v>
                </c:pt>
                <c:pt idx="522">
                  <c:v>5.8</c:v>
                </c:pt>
                <c:pt idx="523">
                  <c:v>5.74</c:v>
                </c:pt>
                <c:pt idx="524">
                  <c:v>5.72</c:v>
                </c:pt>
                <c:pt idx="525">
                  <c:v>5.24</c:v>
                </c:pt>
                <c:pt idx="526">
                  <c:v>5.16</c:v>
                </c:pt>
                <c:pt idx="527">
                  <c:v>5.0999999999999996</c:v>
                </c:pt>
                <c:pt idx="528">
                  <c:v>4.8899999999999997</c:v>
                </c:pt>
                <c:pt idx="529">
                  <c:v>5.14</c:v>
                </c:pt>
                <c:pt idx="530">
                  <c:v>5.39</c:v>
                </c:pt>
                <c:pt idx="531">
                  <c:v>5.28</c:v>
                </c:pt>
                <c:pt idx="532">
                  <c:v>5.24</c:v>
                </c:pt>
                <c:pt idx="533">
                  <c:v>4.97</c:v>
                </c:pt>
                <c:pt idx="534">
                  <c:v>4.7300000000000004</c:v>
                </c:pt>
                <c:pt idx="535">
                  <c:v>4.57</c:v>
                </c:pt>
                <c:pt idx="536">
                  <c:v>4.6500000000000004</c:v>
                </c:pt>
                <c:pt idx="537">
                  <c:v>5.09</c:v>
                </c:pt>
                <c:pt idx="538">
                  <c:v>5.04</c:v>
                </c:pt>
                <c:pt idx="539">
                  <c:v>4.91</c:v>
                </c:pt>
                <c:pt idx="540">
                  <c:v>5.28</c:v>
                </c:pt>
                <c:pt idx="541">
                  <c:v>5.21</c:v>
                </c:pt>
                <c:pt idx="542">
                  <c:v>5.16</c:v>
                </c:pt>
                <c:pt idx="543">
                  <c:v>4.93</c:v>
                </c:pt>
                <c:pt idx="544">
                  <c:v>4.6500000000000004</c:v>
                </c:pt>
                <c:pt idx="545">
                  <c:v>4.26</c:v>
                </c:pt>
                <c:pt idx="546">
                  <c:v>3.87</c:v>
                </c:pt>
                <c:pt idx="547">
                  <c:v>3.94</c:v>
                </c:pt>
                <c:pt idx="548">
                  <c:v>4.05</c:v>
                </c:pt>
                <c:pt idx="549">
                  <c:v>4.03</c:v>
                </c:pt>
                <c:pt idx="550">
                  <c:v>4.05</c:v>
                </c:pt>
                <c:pt idx="551">
                  <c:v>3.9</c:v>
                </c:pt>
                <c:pt idx="552">
                  <c:v>3.81</c:v>
                </c:pt>
                <c:pt idx="553">
                  <c:v>3.96</c:v>
                </c:pt>
                <c:pt idx="554">
                  <c:v>3.57</c:v>
                </c:pt>
                <c:pt idx="555">
                  <c:v>3.33</c:v>
                </c:pt>
                <c:pt idx="556">
                  <c:v>3.98</c:v>
                </c:pt>
                <c:pt idx="557">
                  <c:v>4.45</c:v>
                </c:pt>
                <c:pt idx="558">
                  <c:v>4.2699999999999996</c:v>
                </c:pt>
                <c:pt idx="559">
                  <c:v>4.29</c:v>
                </c:pt>
                <c:pt idx="560">
                  <c:v>4.3</c:v>
                </c:pt>
                <c:pt idx="561">
                  <c:v>4.2699999999999996</c:v>
                </c:pt>
                <c:pt idx="562">
                  <c:v>4.1500000000000004</c:v>
                </c:pt>
                <c:pt idx="563">
                  <c:v>4.08</c:v>
                </c:pt>
                <c:pt idx="564">
                  <c:v>3.83</c:v>
                </c:pt>
                <c:pt idx="565">
                  <c:v>4.3499999999999996</c:v>
                </c:pt>
                <c:pt idx="566">
                  <c:v>4.72</c:v>
                </c:pt>
                <c:pt idx="567">
                  <c:v>4.7300000000000004</c:v>
                </c:pt>
                <c:pt idx="568">
                  <c:v>4.5</c:v>
                </c:pt>
                <c:pt idx="569">
                  <c:v>4.28</c:v>
                </c:pt>
                <c:pt idx="570">
                  <c:v>4.13</c:v>
                </c:pt>
                <c:pt idx="571">
                  <c:v>4.0999999999999996</c:v>
                </c:pt>
                <c:pt idx="572">
                  <c:v>4.1900000000000004</c:v>
                </c:pt>
                <c:pt idx="573">
                  <c:v>4.2300000000000004</c:v>
                </c:pt>
                <c:pt idx="574">
                  <c:v>4.22</c:v>
                </c:pt>
                <c:pt idx="575">
                  <c:v>4.17</c:v>
                </c:pt>
                <c:pt idx="576">
                  <c:v>4.5</c:v>
                </c:pt>
                <c:pt idx="577">
                  <c:v>4.34</c:v>
                </c:pt>
                <c:pt idx="578">
                  <c:v>4.1399999999999997</c:v>
                </c:pt>
                <c:pt idx="579">
                  <c:v>4</c:v>
                </c:pt>
                <c:pt idx="580">
                  <c:v>4.18</c:v>
                </c:pt>
                <c:pt idx="581">
                  <c:v>4.26</c:v>
                </c:pt>
                <c:pt idx="582">
                  <c:v>4.2</c:v>
                </c:pt>
                <c:pt idx="583">
                  <c:v>4.46</c:v>
                </c:pt>
                <c:pt idx="584">
                  <c:v>4.54</c:v>
                </c:pt>
                <c:pt idx="585">
                  <c:v>4.47</c:v>
                </c:pt>
                <c:pt idx="586">
                  <c:v>4.42</c:v>
                </c:pt>
                <c:pt idx="587">
                  <c:v>4.57</c:v>
                </c:pt>
                <c:pt idx="588">
                  <c:v>4.72</c:v>
                </c:pt>
                <c:pt idx="589">
                  <c:v>4.99</c:v>
                </c:pt>
                <c:pt idx="590">
                  <c:v>5.1100000000000003</c:v>
                </c:pt>
                <c:pt idx="591">
                  <c:v>5.1100000000000003</c:v>
                </c:pt>
                <c:pt idx="592">
                  <c:v>5.09</c:v>
                </c:pt>
                <c:pt idx="593">
                  <c:v>4.88</c:v>
                </c:pt>
                <c:pt idx="594">
                  <c:v>4.72</c:v>
                </c:pt>
                <c:pt idx="595">
                  <c:v>4.7300000000000004</c:v>
                </c:pt>
                <c:pt idx="596">
                  <c:v>4.5999999999999996</c:v>
                </c:pt>
                <c:pt idx="597">
                  <c:v>4.5599999999999996</c:v>
                </c:pt>
                <c:pt idx="598">
                  <c:v>4.76</c:v>
                </c:pt>
                <c:pt idx="599">
                  <c:v>4.72</c:v>
                </c:pt>
                <c:pt idx="600">
                  <c:v>4.5599999999999996</c:v>
                </c:pt>
                <c:pt idx="601">
                  <c:v>4.6900000000000004</c:v>
                </c:pt>
                <c:pt idx="602">
                  <c:v>4.75</c:v>
                </c:pt>
                <c:pt idx="603">
                  <c:v>5.0999999999999996</c:v>
                </c:pt>
                <c:pt idx="604">
                  <c:v>5</c:v>
                </c:pt>
                <c:pt idx="605">
                  <c:v>4.67</c:v>
                </c:pt>
                <c:pt idx="606">
                  <c:v>4.5199999999999996</c:v>
                </c:pt>
                <c:pt idx="607">
                  <c:v>4.53</c:v>
                </c:pt>
                <c:pt idx="608">
                  <c:v>4.1500000000000004</c:v>
                </c:pt>
                <c:pt idx="609">
                  <c:v>4.0999999999999996</c:v>
                </c:pt>
                <c:pt idx="610">
                  <c:v>3.74</c:v>
                </c:pt>
                <c:pt idx="611">
                  <c:v>3.74</c:v>
                </c:pt>
                <c:pt idx="612">
                  <c:v>3.51</c:v>
                </c:pt>
                <c:pt idx="613">
                  <c:v>3.68</c:v>
                </c:pt>
                <c:pt idx="614">
                  <c:v>3.88</c:v>
                </c:pt>
                <c:pt idx="615">
                  <c:v>4.0999999999999996</c:v>
                </c:pt>
                <c:pt idx="616">
                  <c:v>4.01</c:v>
                </c:pt>
                <c:pt idx="617">
                  <c:v>3.89</c:v>
                </c:pt>
                <c:pt idx="618">
                  <c:v>3.69</c:v>
                </c:pt>
                <c:pt idx="619">
                  <c:v>3.81</c:v>
                </c:pt>
                <c:pt idx="620">
                  <c:v>3.53</c:v>
                </c:pt>
                <c:pt idx="621">
                  <c:v>2.42</c:v>
                </c:pt>
                <c:pt idx="622">
                  <c:v>2.52</c:v>
                </c:pt>
                <c:pt idx="623">
                  <c:v>2.87</c:v>
                </c:pt>
                <c:pt idx="624">
                  <c:v>2.82</c:v>
                </c:pt>
                <c:pt idx="625">
                  <c:v>2.93</c:v>
                </c:pt>
                <c:pt idx="626">
                  <c:v>3.29</c:v>
                </c:pt>
                <c:pt idx="627">
                  <c:v>3.72</c:v>
                </c:pt>
                <c:pt idx="628">
                  <c:v>3.56</c:v>
                </c:pt>
                <c:pt idx="629">
                  <c:v>3.59</c:v>
                </c:pt>
                <c:pt idx="630">
                  <c:v>3.4</c:v>
                </c:pt>
                <c:pt idx="631">
                  <c:v>3.39</c:v>
                </c:pt>
                <c:pt idx="632">
                  <c:v>3.4</c:v>
                </c:pt>
                <c:pt idx="633">
                  <c:v>3.59</c:v>
                </c:pt>
                <c:pt idx="634">
                  <c:v>3.73</c:v>
                </c:pt>
                <c:pt idx="635">
                  <c:v>3.69</c:v>
                </c:pt>
                <c:pt idx="636">
                  <c:v>3.73</c:v>
                </c:pt>
                <c:pt idx="637">
                  <c:v>3.85</c:v>
                </c:pt>
                <c:pt idx="638">
                  <c:v>3.42</c:v>
                </c:pt>
                <c:pt idx="639">
                  <c:v>3.2</c:v>
                </c:pt>
                <c:pt idx="640">
                  <c:v>3.01</c:v>
                </c:pt>
                <c:pt idx="641">
                  <c:v>2.7</c:v>
                </c:pt>
                <c:pt idx="642">
                  <c:v>2.65</c:v>
                </c:pt>
                <c:pt idx="643">
                  <c:v>2.54</c:v>
                </c:pt>
                <c:pt idx="644">
                  <c:v>2.76</c:v>
                </c:pt>
                <c:pt idx="645">
                  <c:v>3.29</c:v>
                </c:pt>
                <c:pt idx="646">
                  <c:v>3.39</c:v>
                </c:pt>
                <c:pt idx="647">
                  <c:v>3.58</c:v>
                </c:pt>
                <c:pt idx="648">
                  <c:v>3.41</c:v>
                </c:pt>
                <c:pt idx="649">
                  <c:v>3.46</c:v>
                </c:pt>
                <c:pt idx="650">
                  <c:v>3.17</c:v>
                </c:pt>
                <c:pt idx="651">
                  <c:v>3</c:v>
                </c:pt>
                <c:pt idx="652">
                  <c:v>3</c:v>
                </c:pt>
                <c:pt idx="653">
                  <c:v>2.2999999999999998</c:v>
                </c:pt>
                <c:pt idx="654">
                  <c:v>1.98</c:v>
                </c:pt>
                <c:pt idx="655">
                  <c:v>2.15</c:v>
                </c:pt>
                <c:pt idx="656">
                  <c:v>2.0099999999999998</c:v>
                </c:pt>
                <c:pt idx="657">
                  <c:v>1.98</c:v>
                </c:pt>
                <c:pt idx="658">
                  <c:v>1.97</c:v>
                </c:pt>
                <c:pt idx="659">
                  <c:v>1.97</c:v>
                </c:pt>
                <c:pt idx="660">
                  <c:v>2.17</c:v>
                </c:pt>
                <c:pt idx="661">
                  <c:v>2.0499999999999998</c:v>
                </c:pt>
                <c:pt idx="662">
                  <c:v>1.8</c:v>
                </c:pt>
                <c:pt idx="663">
                  <c:v>1.62</c:v>
                </c:pt>
                <c:pt idx="664">
                  <c:v>1.53</c:v>
                </c:pt>
                <c:pt idx="665">
                  <c:v>1.68</c:v>
                </c:pt>
                <c:pt idx="666">
                  <c:v>1.72</c:v>
                </c:pt>
                <c:pt idx="667">
                  <c:v>1.75</c:v>
                </c:pt>
                <c:pt idx="668">
                  <c:v>1.65</c:v>
                </c:pt>
                <c:pt idx="669">
                  <c:v>1.72</c:v>
                </c:pt>
                <c:pt idx="670">
                  <c:v>1.91</c:v>
                </c:pt>
                <c:pt idx="671">
                  <c:v>1.98</c:v>
                </c:pt>
                <c:pt idx="672">
                  <c:v>1.96</c:v>
                </c:pt>
                <c:pt idx="673">
                  <c:v>1.76</c:v>
                </c:pt>
                <c:pt idx="674">
                  <c:v>1.93</c:v>
                </c:pt>
                <c:pt idx="675">
                  <c:v>2.2999999999999998</c:v>
                </c:pt>
                <c:pt idx="676">
                  <c:v>2.58</c:v>
                </c:pt>
                <c:pt idx="677">
                  <c:v>2.74</c:v>
                </c:pt>
                <c:pt idx="678">
                  <c:v>2.81</c:v>
                </c:pt>
                <c:pt idx="679">
                  <c:v>2.62</c:v>
                </c:pt>
                <c:pt idx="680">
                  <c:v>2.72</c:v>
                </c:pt>
                <c:pt idx="681">
                  <c:v>2.9</c:v>
                </c:pt>
                <c:pt idx="682">
                  <c:v>2.86</c:v>
                </c:pt>
                <c:pt idx="683">
                  <c:v>2.71</c:v>
                </c:pt>
                <c:pt idx="684">
                  <c:v>2.72</c:v>
                </c:pt>
                <c:pt idx="685">
                  <c:v>2.71</c:v>
                </c:pt>
                <c:pt idx="686">
                  <c:v>2.56</c:v>
                </c:pt>
                <c:pt idx="687">
                  <c:v>2.6</c:v>
                </c:pt>
                <c:pt idx="688">
                  <c:v>2.54</c:v>
                </c:pt>
                <c:pt idx="689">
                  <c:v>2.42</c:v>
                </c:pt>
                <c:pt idx="690">
                  <c:v>2.5299999999999998</c:v>
                </c:pt>
                <c:pt idx="691">
                  <c:v>2.2999999999999998</c:v>
                </c:pt>
                <c:pt idx="692">
                  <c:v>2.33</c:v>
                </c:pt>
                <c:pt idx="693">
                  <c:v>2.21</c:v>
                </c:pt>
                <c:pt idx="694">
                  <c:v>1.88</c:v>
                </c:pt>
                <c:pt idx="695">
                  <c:v>1.98</c:v>
                </c:pt>
                <c:pt idx="696">
                  <c:v>2.04</c:v>
                </c:pt>
                <c:pt idx="697">
                  <c:v>1.94</c:v>
                </c:pt>
                <c:pt idx="698">
                  <c:v>2.2000000000000002</c:v>
                </c:pt>
                <c:pt idx="699">
                  <c:v>2.36</c:v>
                </c:pt>
                <c:pt idx="700">
                  <c:v>2.3199999999999998</c:v>
                </c:pt>
                <c:pt idx="701">
                  <c:v>2.17</c:v>
                </c:pt>
                <c:pt idx="702">
                  <c:v>2.17</c:v>
                </c:pt>
                <c:pt idx="703">
                  <c:v>2.0699999999999998</c:v>
                </c:pt>
                <c:pt idx="704">
                  <c:v>2.2599999999999998</c:v>
                </c:pt>
                <c:pt idx="705">
                  <c:v>2.2400000000000002</c:v>
                </c:pt>
                <c:pt idx="706">
                  <c:v>2.09</c:v>
                </c:pt>
                <c:pt idx="707">
                  <c:v>1.78</c:v>
                </c:pt>
                <c:pt idx="708">
                  <c:v>1.89</c:v>
                </c:pt>
                <c:pt idx="709">
                  <c:v>1.81</c:v>
                </c:pt>
                <c:pt idx="710">
                  <c:v>1.81</c:v>
                </c:pt>
                <c:pt idx="711">
                  <c:v>1.64</c:v>
                </c:pt>
                <c:pt idx="712">
                  <c:v>1.5</c:v>
                </c:pt>
                <c:pt idx="713">
                  <c:v>1.56</c:v>
                </c:pt>
                <c:pt idx="714">
                  <c:v>1.63</c:v>
                </c:pt>
                <c:pt idx="715">
                  <c:v>1.76</c:v>
                </c:pt>
                <c:pt idx="716">
                  <c:v>2.14</c:v>
                </c:pt>
                <c:pt idx="717">
                  <c:v>2.4900000000000002</c:v>
                </c:pt>
                <c:pt idx="718">
                  <c:v>2.4300000000000002</c:v>
                </c:pt>
                <c:pt idx="719">
                  <c:v>2.42</c:v>
                </c:pt>
                <c:pt idx="720">
                  <c:v>2.48</c:v>
                </c:pt>
                <c:pt idx="721">
                  <c:v>2.2999999999999998</c:v>
                </c:pt>
                <c:pt idx="722">
                  <c:v>2.2999999999999998</c:v>
                </c:pt>
                <c:pt idx="723">
                  <c:v>2.19</c:v>
                </c:pt>
                <c:pt idx="724">
                  <c:v>2.3199999999999998</c:v>
                </c:pt>
                <c:pt idx="725">
                  <c:v>2.21</c:v>
                </c:pt>
                <c:pt idx="726">
                  <c:v>2.2000000000000002</c:v>
                </c:pt>
                <c:pt idx="727">
                  <c:v>2.36</c:v>
                </c:pt>
                <c:pt idx="728">
                  <c:v>2.35</c:v>
                </c:pt>
                <c:pt idx="729">
                  <c:v>2.4</c:v>
                </c:pt>
                <c:pt idx="730">
                  <c:v>2.58</c:v>
                </c:pt>
                <c:pt idx="731">
                  <c:v>2.86</c:v>
                </c:pt>
                <c:pt idx="732">
                  <c:v>2.84</c:v>
                </c:pt>
                <c:pt idx="733">
                  <c:v>2.87</c:v>
                </c:pt>
                <c:pt idx="734">
                  <c:v>2.98</c:v>
                </c:pt>
                <c:pt idx="735">
                  <c:v>2.91</c:v>
                </c:pt>
                <c:pt idx="736">
                  <c:v>2.89</c:v>
                </c:pt>
                <c:pt idx="737">
                  <c:v>2.89</c:v>
                </c:pt>
                <c:pt idx="738">
                  <c:v>3</c:v>
                </c:pt>
                <c:pt idx="739">
                  <c:v>3.15</c:v>
                </c:pt>
                <c:pt idx="740">
                  <c:v>3.12</c:v>
                </c:pt>
                <c:pt idx="741">
                  <c:v>2.83</c:v>
                </c:pt>
                <c:pt idx="742">
                  <c:v>2.71</c:v>
                </c:pt>
                <c:pt idx="743">
                  <c:v>2.68</c:v>
                </c:pt>
                <c:pt idx="744">
                  <c:v>2.57</c:v>
                </c:pt>
                <c:pt idx="745">
                  <c:v>2.5299999999999998</c:v>
                </c:pt>
                <c:pt idx="746">
                  <c:v>2.4</c:v>
                </c:pt>
                <c:pt idx="747">
                  <c:v>2.0699999999999998</c:v>
                </c:pt>
                <c:pt idx="748">
                  <c:v>2.06</c:v>
                </c:pt>
                <c:pt idx="749">
                  <c:v>1.63</c:v>
                </c:pt>
                <c:pt idx="750">
                  <c:v>1.7</c:v>
                </c:pt>
                <c:pt idx="751">
                  <c:v>1.71</c:v>
                </c:pt>
                <c:pt idx="752">
                  <c:v>1.81</c:v>
                </c:pt>
                <c:pt idx="753">
                  <c:v>1.86</c:v>
                </c:pt>
                <c:pt idx="754">
                  <c:v>1.76</c:v>
                </c:pt>
                <c:pt idx="755">
                  <c:v>1.5</c:v>
                </c:pt>
                <c:pt idx="756">
                  <c:v>0.87</c:v>
                </c:pt>
                <c:pt idx="757">
                  <c:v>0.66</c:v>
                </c:pt>
                <c:pt idx="758">
                  <c:v>0.67</c:v>
                </c:pt>
                <c:pt idx="759">
                  <c:v>0.73</c:v>
                </c:pt>
                <c:pt idx="760">
                  <c:v>0.62</c:v>
                </c:pt>
                <c:pt idx="761">
                  <c:v>0.65</c:v>
                </c:pt>
                <c:pt idx="762">
                  <c:v>0.68</c:v>
                </c:pt>
                <c:pt idx="763">
                  <c:v>0.79</c:v>
                </c:pt>
                <c:pt idx="764">
                  <c:v>0.87</c:v>
                </c:pt>
                <c:pt idx="765">
                  <c:v>0.93</c:v>
                </c:pt>
                <c:pt idx="766">
                  <c:v>1.08</c:v>
                </c:pt>
                <c:pt idx="767">
                  <c:v>1.26</c:v>
                </c:pt>
                <c:pt idx="768">
                  <c:v>1.61</c:v>
                </c:pt>
                <c:pt idx="769">
                  <c:v>1.64</c:v>
                </c:pt>
              </c:numCache>
            </c:numRef>
          </c:val>
          <c:smooth val="0"/>
          <c:extLst>
            <c:ext xmlns:c16="http://schemas.microsoft.com/office/drawing/2014/chart" uri="{C3380CC4-5D6E-409C-BE32-E72D297353CC}">
              <c16:uniqueId val="{00000000-A496-4257-AE37-F2C23F8C9459}"/>
            </c:ext>
          </c:extLst>
        </c:ser>
        <c:dLbls>
          <c:showLegendKey val="0"/>
          <c:showVal val="0"/>
          <c:showCatName val="0"/>
          <c:showSerName val="0"/>
          <c:showPercent val="0"/>
          <c:showBubbleSize val="0"/>
        </c:dLbls>
        <c:marker val="1"/>
        <c:smooth val="0"/>
        <c:axId val="1044461208"/>
        <c:axId val="1044461864"/>
      </c:lineChart>
      <c:lineChart>
        <c:grouping val="standard"/>
        <c:varyColors val="0"/>
        <c:ser>
          <c:idx val="0"/>
          <c:order val="0"/>
          <c:tx>
            <c:strRef>
              <c:f>Sheet1!$B$1</c:f>
              <c:strCache>
                <c:ptCount val="1"/>
                <c:pt idx="0">
                  <c:v>Last Price</c:v>
                </c:pt>
              </c:strCache>
            </c:strRef>
          </c:tx>
          <c:spPr>
            <a:ln w="25400" cap="rnd">
              <a:solidFill>
                <a:schemeClr val="accent1"/>
              </a:solidFill>
              <a:round/>
            </a:ln>
            <a:effectLst/>
          </c:spPr>
          <c:marker>
            <c:symbol val="none"/>
          </c:marker>
          <c:cat>
            <c:numRef>
              <c:f>Sheet1!$A$2:$A$771</c:f>
              <c:numCache>
                <c:formatCode>yyyy\-mm\-dd</c:formatCode>
                <c:ptCount val="770"/>
                <c:pt idx="0">
                  <c:v>20880</c:v>
                </c:pt>
                <c:pt idx="1">
                  <c:v>20911</c:v>
                </c:pt>
                <c:pt idx="2">
                  <c:v>20941</c:v>
                </c:pt>
                <c:pt idx="3">
                  <c:v>20972</c:v>
                </c:pt>
                <c:pt idx="4">
                  <c:v>21002</c:v>
                </c:pt>
                <c:pt idx="5">
                  <c:v>21033</c:v>
                </c:pt>
                <c:pt idx="6">
                  <c:v>21064</c:v>
                </c:pt>
                <c:pt idx="7">
                  <c:v>21094</c:v>
                </c:pt>
                <c:pt idx="8">
                  <c:v>21125</c:v>
                </c:pt>
                <c:pt idx="9">
                  <c:v>21155</c:v>
                </c:pt>
                <c:pt idx="10">
                  <c:v>21186</c:v>
                </c:pt>
                <c:pt idx="11">
                  <c:v>21217</c:v>
                </c:pt>
                <c:pt idx="12">
                  <c:v>21245</c:v>
                </c:pt>
                <c:pt idx="13">
                  <c:v>21276</c:v>
                </c:pt>
                <c:pt idx="14">
                  <c:v>21306</c:v>
                </c:pt>
                <c:pt idx="15">
                  <c:v>21337</c:v>
                </c:pt>
                <c:pt idx="16">
                  <c:v>21367</c:v>
                </c:pt>
                <c:pt idx="17">
                  <c:v>21398</c:v>
                </c:pt>
                <c:pt idx="18">
                  <c:v>21429</c:v>
                </c:pt>
                <c:pt idx="19">
                  <c:v>21459</c:v>
                </c:pt>
                <c:pt idx="20">
                  <c:v>21490</c:v>
                </c:pt>
                <c:pt idx="21">
                  <c:v>21520</c:v>
                </c:pt>
                <c:pt idx="22">
                  <c:v>21551</c:v>
                </c:pt>
                <c:pt idx="23">
                  <c:v>21582</c:v>
                </c:pt>
                <c:pt idx="24">
                  <c:v>21610</c:v>
                </c:pt>
                <c:pt idx="25">
                  <c:v>21641</c:v>
                </c:pt>
                <c:pt idx="26">
                  <c:v>21671</c:v>
                </c:pt>
                <c:pt idx="27">
                  <c:v>21702</c:v>
                </c:pt>
                <c:pt idx="28">
                  <c:v>21732</c:v>
                </c:pt>
                <c:pt idx="29">
                  <c:v>21763</c:v>
                </c:pt>
                <c:pt idx="30">
                  <c:v>21794</c:v>
                </c:pt>
                <c:pt idx="31">
                  <c:v>21824</c:v>
                </c:pt>
                <c:pt idx="32">
                  <c:v>21855</c:v>
                </c:pt>
                <c:pt idx="33">
                  <c:v>21885</c:v>
                </c:pt>
                <c:pt idx="34">
                  <c:v>21916</c:v>
                </c:pt>
                <c:pt idx="35">
                  <c:v>21947</c:v>
                </c:pt>
                <c:pt idx="36">
                  <c:v>21976</c:v>
                </c:pt>
                <c:pt idx="37">
                  <c:v>22007</c:v>
                </c:pt>
                <c:pt idx="38">
                  <c:v>22037</c:v>
                </c:pt>
                <c:pt idx="39">
                  <c:v>22068</c:v>
                </c:pt>
                <c:pt idx="40">
                  <c:v>22098</c:v>
                </c:pt>
                <c:pt idx="41">
                  <c:v>22129</c:v>
                </c:pt>
                <c:pt idx="42">
                  <c:v>22160</c:v>
                </c:pt>
                <c:pt idx="43">
                  <c:v>22190</c:v>
                </c:pt>
                <c:pt idx="44">
                  <c:v>22221</c:v>
                </c:pt>
                <c:pt idx="45">
                  <c:v>22251</c:v>
                </c:pt>
                <c:pt idx="46">
                  <c:v>22282</c:v>
                </c:pt>
                <c:pt idx="47">
                  <c:v>22313</c:v>
                </c:pt>
                <c:pt idx="48">
                  <c:v>22341</c:v>
                </c:pt>
                <c:pt idx="49">
                  <c:v>22372</c:v>
                </c:pt>
                <c:pt idx="50">
                  <c:v>22402</c:v>
                </c:pt>
                <c:pt idx="51">
                  <c:v>22433</c:v>
                </c:pt>
                <c:pt idx="52">
                  <c:v>22463</c:v>
                </c:pt>
                <c:pt idx="53">
                  <c:v>22494</c:v>
                </c:pt>
                <c:pt idx="54">
                  <c:v>22525</c:v>
                </c:pt>
                <c:pt idx="55">
                  <c:v>22555</c:v>
                </c:pt>
                <c:pt idx="56">
                  <c:v>22586</c:v>
                </c:pt>
                <c:pt idx="57">
                  <c:v>22616</c:v>
                </c:pt>
                <c:pt idx="58">
                  <c:v>22647</c:v>
                </c:pt>
                <c:pt idx="59">
                  <c:v>22678</c:v>
                </c:pt>
                <c:pt idx="60">
                  <c:v>22706</c:v>
                </c:pt>
                <c:pt idx="61">
                  <c:v>22737</c:v>
                </c:pt>
                <c:pt idx="62">
                  <c:v>22767</c:v>
                </c:pt>
                <c:pt idx="63">
                  <c:v>22798</c:v>
                </c:pt>
                <c:pt idx="64">
                  <c:v>22828</c:v>
                </c:pt>
                <c:pt idx="65">
                  <c:v>22859</c:v>
                </c:pt>
                <c:pt idx="66">
                  <c:v>22890</c:v>
                </c:pt>
                <c:pt idx="67">
                  <c:v>22920</c:v>
                </c:pt>
                <c:pt idx="68">
                  <c:v>22951</c:v>
                </c:pt>
                <c:pt idx="69">
                  <c:v>22981</c:v>
                </c:pt>
                <c:pt idx="70">
                  <c:v>23012</c:v>
                </c:pt>
                <c:pt idx="71">
                  <c:v>23043</c:v>
                </c:pt>
                <c:pt idx="72">
                  <c:v>23071</c:v>
                </c:pt>
                <c:pt idx="73">
                  <c:v>23102</c:v>
                </c:pt>
                <c:pt idx="74">
                  <c:v>23132</c:v>
                </c:pt>
                <c:pt idx="75">
                  <c:v>23163</c:v>
                </c:pt>
                <c:pt idx="76">
                  <c:v>23193</c:v>
                </c:pt>
                <c:pt idx="77">
                  <c:v>23224</c:v>
                </c:pt>
                <c:pt idx="78">
                  <c:v>23255</c:v>
                </c:pt>
                <c:pt idx="79">
                  <c:v>23285</c:v>
                </c:pt>
                <c:pt idx="80">
                  <c:v>23316</c:v>
                </c:pt>
                <c:pt idx="81">
                  <c:v>23346</c:v>
                </c:pt>
                <c:pt idx="82">
                  <c:v>23377</c:v>
                </c:pt>
                <c:pt idx="83">
                  <c:v>23408</c:v>
                </c:pt>
                <c:pt idx="84">
                  <c:v>23437</c:v>
                </c:pt>
                <c:pt idx="85">
                  <c:v>23468</c:v>
                </c:pt>
                <c:pt idx="86">
                  <c:v>23498</c:v>
                </c:pt>
                <c:pt idx="87">
                  <c:v>23529</c:v>
                </c:pt>
                <c:pt idx="88">
                  <c:v>23559</c:v>
                </c:pt>
                <c:pt idx="89">
                  <c:v>23590</c:v>
                </c:pt>
                <c:pt idx="90">
                  <c:v>23621</c:v>
                </c:pt>
                <c:pt idx="91">
                  <c:v>23651</c:v>
                </c:pt>
                <c:pt idx="92">
                  <c:v>23682</c:v>
                </c:pt>
                <c:pt idx="93">
                  <c:v>23712</c:v>
                </c:pt>
                <c:pt idx="94">
                  <c:v>23743</c:v>
                </c:pt>
                <c:pt idx="95">
                  <c:v>23774</c:v>
                </c:pt>
                <c:pt idx="96">
                  <c:v>23802</c:v>
                </c:pt>
                <c:pt idx="97">
                  <c:v>23833</c:v>
                </c:pt>
                <c:pt idx="98">
                  <c:v>23863</c:v>
                </c:pt>
                <c:pt idx="99">
                  <c:v>23894</c:v>
                </c:pt>
                <c:pt idx="100">
                  <c:v>23924</c:v>
                </c:pt>
                <c:pt idx="101">
                  <c:v>23955</c:v>
                </c:pt>
                <c:pt idx="102">
                  <c:v>23986</c:v>
                </c:pt>
                <c:pt idx="103">
                  <c:v>24016</c:v>
                </c:pt>
                <c:pt idx="104">
                  <c:v>24047</c:v>
                </c:pt>
                <c:pt idx="105">
                  <c:v>24077</c:v>
                </c:pt>
                <c:pt idx="106">
                  <c:v>24108</c:v>
                </c:pt>
                <c:pt idx="107">
                  <c:v>24139</c:v>
                </c:pt>
                <c:pt idx="108">
                  <c:v>24167</c:v>
                </c:pt>
                <c:pt idx="109">
                  <c:v>24198</c:v>
                </c:pt>
                <c:pt idx="110">
                  <c:v>24228</c:v>
                </c:pt>
                <c:pt idx="111">
                  <c:v>24259</c:v>
                </c:pt>
                <c:pt idx="112">
                  <c:v>24289</c:v>
                </c:pt>
                <c:pt idx="113">
                  <c:v>24320</c:v>
                </c:pt>
                <c:pt idx="114">
                  <c:v>24351</c:v>
                </c:pt>
                <c:pt idx="115">
                  <c:v>24381</c:v>
                </c:pt>
                <c:pt idx="116">
                  <c:v>24412</c:v>
                </c:pt>
                <c:pt idx="117">
                  <c:v>24442</c:v>
                </c:pt>
                <c:pt idx="118">
                  <c:v>24473</c:v>
                </c:pt>
                <c:pt idx="119">
                  <c:v>24504</c:v>
                </c:pt>
                <c:pt idx="120">
                  <c:v>24532</c:v>
                </c:pt>
                <c:pt idx="121">
                  <c:v>24563</c:v>
                </c:pt>
                <c:pt idx="122">
                  <c:v>24593</c:v>
                </c:pt>
                <c:pt idx="123">
                  <c:v>24624</c:v>
                </c:pt>
                <c:pt idx="124">
                  <c:v>24654</c:v>
                </c:pt>
                <c:pt idx="125">
                  <c:v>24685</c:v>
                </c:pt>
                <c:pt idx="126">
                  <c:v>24716</c:v>
                </c:pt>
                <c:pt idx="127">
                  <c:v>24746</c:v>
                </c:pt>
                <c:pt idx="128">
                  <c:v>24777</c:v>
                </c:pt>
                <c:pt idx="129">
                  <c:v>24807</c:v>
                </c:pt>
                <c:pt idx="130">
                  <c:v>24838</c:v>
                </c:pt>
                <c:pt idx="131">
                  <c:v>24869</c:v>
                </c:pt>
                <c:pt idx="132">
                  <c:v>24898</c:v>
                </c:pt>
                <c:pt idx="133">
                  <c:v>24929</c:v>
                </c:pt>
                <c:pt idx="134">
                  <c:v>24959</c:v>
                </c:pt>
                <c:pt idx="135">
                  <c:v>24990</c:v>
                </c:pt>
                <c:pt idx="136">
                  <c:v>25020</c:v>
                </c:pt>
                <c:pt idx="137">
                  <c:v>25051</c:v>
                </c:pt>
                <c:pt idx="138">
                  <c:v>25082</c:v>
                </c:pt>
                <c:pt idx="139">
                  <c:v>25112</c:v>
                </c:pt>
                <c:pt idx="140">
                  <c:v>25143</c:v>
                </c:pt>
                <c:pt idx="141">
                  <c:v>25173</c:v>
                </c:pt>
                <c:pt idx="142">
                  <c:v>25204</c:v>
                </c:pt>
                <c:pt idx="143">
                  <c:v>25235</c:v>
                </c:pt>
                <c:pt idx="144">
                  <c:v>25263</c:v>
                </c:pt>
                <c:pt idx="145">
                  <c:v>25294</c:v>
                </c:pt>
                <c:pt idx="146">
                  <c:v>25324</c:v>
                </c:pt>
                <c:pt idx="147">
                  <c:v>25355</c:v>
                </c:pt>
                <c:pt idx="148">
                  <c:v>25385</c:v>
                </c:pt>
                <c:pt idx="149">
                  <c:v>25416</c:v>
                </c:pt>
                <c:pt idx="150">
                  <c:v>25447</c:v>
                </c:pt>
                <c:pt idx="151">
                  <c:v>25477</c:v>
                </c:pt>
                <c:pt idx="152">
                  <c:v>25508</c:v>
                </c:pt>
                <c:pt idx="153">
                  <c:v>25538</c:v>
                </c:pt>
                <c:pt idx="154">
                  <c:v>25569</c:v>
                </c:pt>
                <c:pt idx="155">
                  <c:v>25600</c:v>
                </c:pt>
                <c:pt idx="156">
                  <c:v>25628</c:v>
                </c:pt>
                <c:pt idx="157">
                  <c:v>25659</c:v>
                </c:pt>
                <c:pt idx="158">
                  <c:v>25689</c:v>
                </c:pt>
                <c:pt idx="159">
                  <c:v>25720</c:v>
                </c:pt>
                <c:pt idx="160">
                  <c:v>25750</c:v>
                </c:pt>
                <c:pt idx="161">
                  <c:v>25781</c:v>
                </c:pt>
                <c:pt idx="162">
                  <c:v>25812</c:v>
                </c:pt>
                <c:pt idx="163">
                  <c:v>25842</c:v>
                </c:pt>
                <c:pt idx="164">
                  <c:v>25873</c:v>
                </c:pt>
                <c:pt idx="165">
                  <c:v>25903</c:v>
                </c:pt>
                <c:pt idx="166">
                  <c:v>25934</c:v>
                </c:pt>
                <c:pt idx="167">
                  <c:v>25965</c:v>
                </c:pt>
                <c:pt idx="168">
                  <c:v>25993</c:v>
                </c:pt>
                <c:pt idx="169">
                  <c:v>26024</c:v>
                </c:pt>
                <c:pt idx="170">
                  <c:v>26054</c:v>
                </c:pt>
                <c:pt idx="171">
                  <c:v>26085</c:v>
                </c:pt>
                <c:pt idx="172">
                  <c:v>26115</c:v>
                </c:pt>
                <c:pt idx="173">
                  <c:v>26146</c:v>
                </c:pt>
                <c:pt idx="174">
                  <c:v>26177</c:v>
                </c:pt>
                <c:pt idx="175">
                  <c:v>26207</c:v>
                </c:pt>
                <c:pt idx="176">
                  <c:v>26238</c:v>
                </c:pt>
                <c:pt idx="177">
                  <c:v>26268</c:v>
                </c:pt>
                <c:pt idx="178">
                  <c:v>26299</c:v>
                </c:pt>
                <c:pt idx="179">
                  <c:v>26330</c:v>
                </c:pt>
                <c:pt idx="180">
                  <c:v>26359</c:v>
                </c:pt>
                <c:pt idx="181">
                  <c:v>26390</c:v>
                </c:pt>
                <c:pt idx="182">
                  <c:v>26420</c:v>
                </c:pt>
                <c:pt idx="183">
                  <c:v>26451</c:v>
                </c:pt>
                <c:pt idx="184">
                  <c:v>26481</c:v>
                </c:pt>
                <c:pt idx="185">
                  <c:v>26512</c:v>
                </c:pt>
                <c:pt idx="186">
                  <c:v>26543</c:v>
                </c:pt>
                <c:pt idx="187">
                  <c:v>26573</c:v>
                </c:pt>
                <c:pt idx="188">
                  <c:v>26604</c:v>
                </c:pt>
                <c:pt idx="189">
                  <c:v>26634</c:v>
                </c:pt>
                <c:pt idx="190">
                  <c:v>26665</c:v>
                </c:pt>
                <c:pt idx="191">
                  <c:v>26696</c:v>
                </c:pt>
                <c:pt idx="192">
                  <c:v>26724</c:v>
                </c:pt>
                <c:pt idx="193">
                  <c:v>26755</c:v>
                </c:pt>
                <c:pt idx="194">
                  <c:v>26785</c:v>
                </c:pt>
                <c:pt idx="195">
                  <c:v>26816</c:v>
                </c:pt>
                <c:pt idx="196">
                  <c:v>26846</c:v>
                </c:pt>
                <c:pt idx="197">
                  <c:v>26877</c:v>
                </c:pt>
                <c:pt idx="198">
                  <c:v>26908</c:v>
                </c:pt>
                <c:pt idx="199">
                  <c:v>26938</c:v>
                </c:pt>
                <c:pt idx="200">
                  <c:v>26969</c:v>
                </c:pt>
                <c:pt idx="201">
                  <c:v>26999</c:v>
                </c:pt>
                <c:pt idx="202">
                  <c:v>27030</c:v>
                </c:pt>
                <c:pt idx="203">
                  <c:v>27061</c:v>
                </c:pt>
                <c:pt idx="204">
                  <c:v>27089</c:v>
                </c:pt>
                <c:pt idx="205">
                  <c:v>27120</c:v>
                </c:pt>
                <c:pt idx="206">
                  <c:v>27150</c:v>
                </c:pt>
                <c:pt idx="207">
                  <c:v>27181</c:v>
                </c:pt>
                <c:pt idx="208">
                  <c:v>27211</c:v>
                </c:pt>
                <c:pt idx="209">
                  <c:v>27242</c:v>
                </c:pt>
                <c:pt idx="210">
                  <c:v>27273</c:v>
                </c:pt>
                <c:pt idx="211">
                  <c:v>27303</c:v>
                </c:pt>
                <c:pt idx="212">
                  <c:v>27334</c:v>
                </c:pt>
                <c:pt idx="213">
                  <c:v>27364</c:v>
                </c:pt>
                <c:pt idx="214">
                  <c:v>27395</c:v>
                </c:pt>
                <c:pt idx="215">
                  <c:v>27426</c:v>
                </c:pt>
                <c:pt idx="216">
                  <c:v>27454</c:v>
                </c:pt>
                <c:pt idx="217">
                  <c:v>27485</c:v>
                </c:pt>
                <c:pt idx="218">
                  <c:v>27515</c:v>
                </c:pt>
                <c:pt idx="219">
                  <c:v>27546</c:v>
                </c:pt>
                <c:pt idx="220">
                  <c:v>27576</c:v>
                </c:pt>
                <c:pt idx="221">
                  <c:v>27607</c:v>
                </c:pt>
                <c:pt idx="222">
                  <c:v>27638</c:v>
                </c:pt>
                <c:pt idx="223">
                  <c:v>27668</c:v>
                </c:pt>
                <c:pt idx="224">
                  <c:v>27699</c:v>
                </c:pt>
                <c:pt idx="225">
                  <c:v>27729</c:v>
                </c:pt>
                <c:pt idx="226">
                  <c:v>27760</c:v>
                </c:pt>
                <c:pt idx="227">
                  <c:v>27791</c:v>
                </c:pt>
                <c:pt idx="228">
                  <c:v>27820</c:v>
                </c:pt>
                <c:pt idx="229">
                  <c:v>27851</c:v>
                </c:pt>
                <c:pt idx="230">
                  <c:v>27881</c:v>
                </c:pt>
                <c:pt idx="231">
                  <c:v>27912</c:v>
                </c:pt>
                <c:pt idx="232">
                  <c:v>27942</c:v>
                </c:pt>
                <c:pt idx="233">
                  <c:v>27973</c:v>
                </c:pt>
                <c:pt idx="234">
                  <c:v>28004</c:v>
                </c:pt>
                <c:pt idx="235">
                  <c:v>28034</c:v>
                </c:pt>
                <c:pt idx="236">
                  <c:v>28065</c:v>
                </c:pt>
                <c:pt idx="237">
                  <c:v>28095</c:v>
                </c:pt>
                <c:pt idx="238">
                  <c:v>28126</c:v>
                </c:pt>
                <c:pt idx="239">
                  <c:v>28157</c:v>
                </c:pt>
                <c:pt idx="240">
                  <c:v>28185</c:v>
                </c:pt>
                <c:pt idx="241">
                  <c:v>28216</c:v>
                </c:pt>
                <c:pt idx="242">
                  <c:v>28246</c:v>
                </c:pt>
                <c:pt idx="243">
                  <c:v>28277</c:v>
                </c:pt>
                <c:pt idx="244">
                  <c:v>28307</c:v>
                </c:pt>
                <c:pt idx="245">
                  <c:v>28338</c:v>
                </c:pt>
                <c:pt idx="246">
                  <c:v>28369</c:v>
                </c:pt>
                <c:pt idx="247">
                  <c:v>28399</c:v>
                </c:pt>
                <c:pt idx="248">
                  <c:v>28430</c:v>
                </c:pt>
                <c:pt idx="249">
                  <c:v>28460</c:v>
                </c:pt>
                <c:pt idx="250">
                  <c:v>28491</c:v>
                </c:pt>
                <c:pt idx="251">
                  <c:v>28522</c:v>
                </c:pt>
                <c:pt idx="252">
                  <c:v>28550</c:v>
                </c:pt>
                <c:pt idx="253">
                  <c:v>28581</c:v>
                </c:pt>
                <c:pt idx="254">
                  <c:v>28611</c:v>
                </c:pt>
                <c:pt idx="255">
                  <c:v>28642</c:v>
                </c:pt>
                <c:pt idx="256">
                  <c:v>28672</c:v>
                </c:pt>
                <c:pt idx="257">
                  <c:v>28703</c:v>
                </c:pt>
                <c:pt idx="258">
                  <c:v>28734</c:v>
                </c:pt>
                <c:pt idx="259">
                  <c:v>28764</c:v>
                </c:pt>
                <c:pt idx="260">
                  <c:v>28795</c:v>
                </c:pt>
                <c:pt idx="261">
                  <c:v>28825</c:v>
                </c:pt>
                <c:pt idx="262">
                  <c:v>28856</c:v>
                </c:pt>
                <c:pt idx="263">
                  <c:v>28887</c:v>
                </c:pt>
                <c:pt idx="264">
                  <c:v>28915</c:v>
                </c:pt>
                <c:pt idx="265">
                  <c:v>28946</c:v>
                </c:pt>
                <c:pt idx="266">
                  <c:v>28976</c:v>
                </c:pt>
                <c:pt idx="267">
                  <c:v>29007</c:v>
                </c:pt>
                <c:pt idx="268">
                  <c:v>29037</c:v>
                </c:pt>
                <c:pt idx="269">
                  <c:v>29068</c:v>
                </c:pt>
                <c:pt idx="270">
                  <c:v>29099</c:v>
                </c:pt>
                <c:pt idx="271">
                  <c:v>29129</c:v>
                </c:pt>
                <c:pt idx="272">
                  <c:v>29160</c:v>
                </c:pt>
                <c:pt idx="273">
                  <c:v>29190</c:v>
                </c:pt>
                <c:pt idx="274">
                  <c:v>29221</c:v>
                </c:pt>
                <c:pt idx="275">
                  <c:v>29252</c:v>
                </c:pt>
                <c:pt idx="276">
                  <c:v>29281</c:v>
                </c:pt>
                <c:pt idx="277">
                  <c:v>29312</c:v>
                </c:pt>
                <c:pt idx="278">
                  <c:v>29342</c:v>
                </c:pt>
                <c:pt idx="279">
                  <c:v>29373</c:v>
                </c:pt>
                <c:pt idx="280">
                  <c:v>29403</c:v>
                </c:pt>
                <c:pt idx="281">
                  <c:v>29434</c:v>
                </c:pt>
                <c:pt idx="282">
                  <c:v>29465</c:v>
                </c:pt>
                <c:pt idx="283">
                  <c:v>29495</c:v>
                </c:pt>
                <c:pt idx="284">
                  <c:v>29526</c:v>
                </c:pt>
                <c:pt idx="285">
                  <c:v>29556</c:v>
                </c:pt>
                <c:pt idx="286">
                  <c:v>29587</c:v>
                </c:pt>
                <c:pt idx="287">
                  <c:v>29618</c:v>
                </c:pt>
                <c:pt idx="288">
                  <c:v>29646</c:v>
                </c:pt>
                <c:pt idx="289">
                  <c:v>29677</c:v>
                </c:pt>
                <c:pt idx="290">
                  <c:v>29707</c:v>
                </c:pt>
                <c:pt idx="291">
                  <c:v>29738</c:v>
                </c:pt>
                <c:pt idx="292">
                  <c:v>29768</c:v>
                </c:pt>
                <c:pt idx="293">
                  <c:v>29799</c:v>
                </c:pt>
                <c:pt idx="294">
                  <c:v>29830</c:v>
                </c:pt>
                <c:pt idx="295">
                  <c:v>29860</c:v>
                </c:pt>
                <c:pt idx="296">
                  <c:v>29891</c:v>
                </c:pt>
                <c:pt idx="297">
                  <c:v>29921</c:v>
                </c:pt>
                <c:pt idx="298">
                  <c:v>29952</c:v>
                </c:pt>
                <c:pt idx="299">
                  <c:v>29983</c:v>
                </c:pt>
                <c:pt idx="300">
                  <c:v>30011</c:v>
                </c:pt>
                <c:pt idx="301">
                  <c:v>30042</c:v>
                </c:pt>
                <c:pt idx="302">
                  <c:v>30072</c:v>
                </c:pt>
                <c:pt idx="303">
                  <c:v>30103</c:v>
                </c:pt>
                <c:pt idx="304">
                  <c:v>30133</c:v>
                </c:pt>
                <c:pt idx="305">
                  <c:v>30164</c:v>
                </c:pt>
                <c:pt idx="306">
                  <c:v>30195</c:v>
                </c:pt>
                <c:pt idx="307">
                  <c:v>30225</c:v>
                </c:pt>
                <c:pt idx="308">
                  <c:v>30256</c:v>
                </c:pt>
                <c:pt idx="309">
                  <c:v>30286</c:v>
                </c:pt>
                <c:pt idx="310">
                  <c:v>30317</c:v>
                </c:pt>
                <c:pt idx="311">
                  <c:v>30348</c:v>
                </c:pt>
                <c:pt idx="312">
                  <c:v>30376</c:v>
                </c:pt>
                <c:pt idx="313">
                  <c:v>30407</c:v>
                </c:pt>
                <c:pt idx="314">
                  <c:v>30437</c:v>
                </c:pt>
                <c:pt idx="315">
                  <c:v>30468</c:v>
                </c:pt>
                <c:pt idx="316">
                  <c:v>30498</c:v>
                </c:pt>
                <c:pt idx="317">
                  <c:v>30529</c:v>
                </c:pt>
                <c:pt idx="318">
                  <c:v>30560</c:v>
                </c:pt>
                <c:pt idx="319">
                  <c:v>30590</c:v>
                </c:pt>
                <c:pt idx="320">
                  <c:v>30621</c:v>
                </c:pt>
                <c:pt idx="321">
                  <c:v>30651</c:v>
                </c:pt>
                <c:pt idx="322">
                  <c:v>30682</c:v>
                </c:pt>
                <c:pt idx="323">
                  <c:v>30713</c:v>
                </c:pt>
                <c:pt idx="324">
                  <c:v>30742</c:v>
                </c:pt>
                <c:pt idx="325">
                  <c:v>30773</c:v>
                </c:pt>
                <c:pt idx="326">
                  <c:v>30803</c:v>
                </c:pt>
                <c:pt idx="327">
                  <c:v>30834</c:v>
                </c:pt>
                <c:pt idx="328">
                  <c:v>30864</c:v>
                </c:pt>
                <c:pt idx="329">
                  <c:v>30895</c:v>
                </c:pt>
                <c:pt idx="330">
                  <c:v>30926</c:v>
                </c:pt>
                <c:pt idx="331">
                  <c:v>30956</c:v>
                </c:pt>
                <c:pt idx="332">
                  <c:v>30987</c:v>
                </c:pt>
                <c:pt idx="333">
                  <c:v>31017</c:v>
                </c:pt>
                <c:pt idx="334">
                  <c:v>31048</c:v>
                </c:pt>
                <c:pt idx="335">
                  <c:v>31079</c:v>
                </c:pt>
                <c:pt idx="336">
                  <c:v>31107</c:v>
                </c:pt>
                <c:pt idx="337">
                  <c:v>31138</c:v>
                </c:pt>
                <c:pt idx="338">
                  <c:v>31168</c:v>
                </c:pt>
                <c:pt idx="339">
                  <c:v>31199</c:v>
                </c:pt>
                <c:pt idx="340">
                  <c:v>31229</c:v>
                </c:pt>
                <c:pt idx="341">
                  <c:v>31260</c:v>
                </c:pt>
                <c:pt idx="342">
                  <c:v>31291</c:v>
                </c:pt>
                <c:pt idx="343">
                  <c:v>31321</c:v>
                </c:pt>
                <c:pt idx="344">
                  <c:v>31352</c:v>
                </c:pt>
                <c:pt idx="345">
                  <c:v>31382</c:v>
                </c:pt>
                <c:pt idx="346">
                  <c:v>31413</c:v>
                </c:pt>
                <c:pt idx="347">
                  <c:v>31444</c:v>
                </c:pt>
                <c:pt idx="348">
                  <c:v>31472</c:v>
                </c:pt>
                <c:pt idx="349">
                  <c:v>31503</c:v>
                </c:pt>
                <c:pt idx="350">
                  <c:v>31533</c:v>
                </c:pt>
                <c:pt idx="351">
                  <c:v>31564</c:v>
                </c:pt>
                <c:pt idx="352">
                  <c:v>31594</c:v>
                </c:pt>
                <c:pt idx="353">
                  <c:v>31625</c:v>
                </c:pt>
                <c:pt idx="354">
                  <c:v>31656</c:v>
                </c:pt>
                <c:pt idx="355">
                  <c:v>31686</c:v>
                </c:pt>
                <c:pt idx="356">
                  <c:v>31717</c:v>
                </c:pt>
                <c:pt idx="357">
                  <c:v>31747</c:v>
                </c:pt>
                <c:pt idx="358">
                  <c:v>31778</c:v>
                </c:pt>
                <c:pt idx="359">
                  <c:v>31809</c:v>
                </c:pt>
                <c:pt idx="360">
                  <c:v>31837</c:v>
                </c:pt>
                <c:pt idx="361">
                  <c:v>31868</c:v>
                </c:pt>
                <c:pt idx="362">
                  <c:v>31898</c:v>
                </c:pt>
                <c:pt idx="363">
                  <c:v>31929</c:v>
                </c:pt>
                <c:pt idx="364">
                  <c:v>31959</c:v>
                </c:pt>
                <c:pt idx="365">
                  <c:v>31990</c:v>
                </c:pt>
                <c:pt idx="366">
                  <c:v>32021</c:v>
                </c:pt>
                <c:pt idx="367">
                  <c:v>32051</c:v>
                </c:pt>
                <c:pt idx="368">
                  <c:v>32082</c:v>
                </c:pt>
                <c:pt idx="369">
                  <c:v>32112</c:v>
                </c:pt>
                <c:pt idx="370">
                  <c:v>32143</c:v>
                </c:pt>
                <c:pt idx="371">
                  <c:v>32174</c:v>
                </c:pt>
                <c:pt idx="372">
                  <c:v>32203</c:v>
                </c:pt>
                <c:pt idx="373">
                  <c:v>32234</c:v>
                </c:pt>
                <c:pt idx="374">
                  <c:v>32264</c:v>
                </c:pt>
                <c:pt idx="375">
                  <c:v>32295</c:v>
                </c:pt>
                <c:pt idx="376">
                  <c:v>32325</c:v>
                </c:pt>
                <c:pt idx="377">
                  <c:v>32356</c:v>
                </c:pt>
                <c:pt idx="378">
                  <c:v>32387</c:v>
                </c:pt>
                <c:pt idx="379">
                  <c:v>32417</c:v>
                </c:pt>
                <c:pt idx="380">
                  <c:v>32448</c:v>
                </c:pt>
                <c:pt idx="381">
                  <c:v>32478</c:v>
                </c:pt>
                <c:pt idx="382">
                  <c:v>32509</c:v>
                </c:pt>
                <c:pt idx="383">
                  <c:v>32540</c:v>
                </c:pt>
                <c:pt idx="384">
                  <c:v>32568</c:v>
                </c:pt>
                <c:pt idx="385">
                  <c:v>32599</c:v>
                </c:pt>
                <c:pt idx="386">
                  <c:v>32629</c:v>
                </c:pt>
                <c:pt idx="387">
                  <c:v>32660</c:v>
                </c:pt>
                <c:pt idx="388">
                  <c:v>32690</c:v>
                </c:pt>
                <c:pt idx="389">
                  <c:v>32721</c:v>
                </c:pt>
                <c:pt idx="390">
                  <c:v>32752</c:v>
                </c:pt>
                <c:pt idx="391">
                  <c:v>32782</c:v>
                </c:pt>
                <c:pt idx="392">
                  <c:v>32813</c:v>
                </c:pt>
                <c:pt idx="393">
                  <c:v>32843</c:v>
                </c:pt>
                <c:pt idx="394">
                  <c:v>32874</c:v>
                </c:pt>
                <c:pt idx="395">
                  <c:v>32905</c:v>
                </c:pt>
                <c:pt idx="396">
                  <c:v>32933</c:v>
                </c:pt>
                <c:pt idx="397">
                  <c:v>32964</c:v>
                </c:pt>
                <c:pt idx="398">
                  <c:v>32994</c:v>
                </c:pt>
                <c:pt idx="399">
                  <c:v>33025</c:v>
                </c:pt>
                <c:pt idx="400">
                  <c:v>33055</c:v>
                </c:pt>
                <c:pt idx="401">
                  <c:v>33086</c:v>
                </c:pt>
                <c:pt idx="402">
                  <c:v>33117</c:v>
                </c:pt>
                <c:pt idx="403">
                  <c:v>33147</c:v>
                </c:pt>
                <c:pt idx="404">
                  <c:v>33178</c:v>
                </c:pt>
                <c:pt idx="405">
                  <c:v>33208</c:v>
                </c:pt>
                <c:pt idx="406">
                  <c:v>33239</c:v>
                </c:pt>
                <c:pt idx="407">
                  <c:v>33270</c:v>
                </c:pt>
                <c:pt idx="408">
                  <c:v>33298</c:v>
                </c:pt>
                <c:pt idx="409">
                  <c:v>33329</c:v>
                </c:pt>
                <c:pt idx="410">
                  <c:v>33359</c:v>
                </c:pt>
                <c:pt idx="411">
                  <c:v>33390</c:v>
                </c:pt>
                <c:pt idx="412">
                  <c:v>33420</c:v>
                </c:pt>
                <c:pt idx="413">
                  <c:v>33451</c:v>
                </c:pt>
                <c:pt idx="414">
                  <c:v>33482</c:v>
                </c:pt>
                <c:pt idx="415">
                  <c:v>33512</c:v>
                </c:pt>
                <c:pt idx="416">
                  <c:v>33543</c:v>
                </c:pt>
                <c:pt idx="417">
                  <c:v>33573</c:v>
                </c:pt>
                <c:pt idx="418">
                  <c:v>33604</c:v>
                </c:pt>
                <c:pt idx="419">
                  <c:v>33635</c:v>
                </c:pt>
                <c:pt idx="420">
                  <c:v>33664</c:v>
                </c:pt>
                <c:pt idx="421">
                  <c:v>33695</c:v>
                </c:pt>
                <c:pt idx="422">
                  <c:v>33725</c:v>
                </c:pt>
                <c:pt idx="423">
                  <c:v>33756</c:v>
                </c:pt>
                <c:pt idx="424">
                  <c:v>33786</c:v>
                </c:pt>
                <c:pt idx="425">
                  <c:v>33817</c:v>
                </c:pt>
                <c:pt idx="426">
                  <c:v>33848</c:v>
                </c:pt>
                <c:pt idx="427">
                  <c:v>33878</c:v>
                </c:pt>
                <c:pt idx="428">
                  <c:v>33909</c:v>
                </c:pt>
                <c:pt idx="429">
                  <c:v>33939</c:v>
                </c:pt>
                <c:pt idx="430">
                  <c:v>33970</c:v>
                </c:pt>
                <c:pt idx="431">
                  <c:v>34001</c:v>
                </c:pt>
                <c:pt idx="432">
                  <c:v>34029</c:v>
                </c:pt>
                <c:pt idx="433">
                  <c:v>34060</c:v>
                </c:pt>
                <c:pt idx="434">
                  <c:v>34090</c:v>
                </c:pt>
                <c:pt idx="435">
                  <c:v>34121</c:v>
                </c:pt>
                <c:pt idx="436">
                  <c:v>34151</c:v>
                </c:pt>
                <c:pt idx="437">
                  <c:v>34182</c:v>
                </c:pt>
                <c:pt idx="438">
                  <c:v>34213</c:v>
                </c:pt>
                <c:pt idx="439">
                  <c:v>34243</c:v>
                </c:pt>
                <c:pt idx="440">
                  <c:v>34274</c:v>
                </c:pt>
                <c:pt idx="441">
                  <c:v>34304</c:v>
                </c:pt>
                <c:pt idx="442">
                  <c:v>34335</c:v>
                </c:pt>
                <c:pt idx="443">
                  <c:v>34366</c:v>
                </c:pt>
                <c:pt idx="444">
                  <c:v>34394</c:v>
                </c:pt>
                <c:pt idx="445">
                  <c:v>34425</c:v>
                </c:pt>
                <c:pt idx="446">
                  <c:v>34455</c:v>
                </c:pt>
                <c:pt idx="447">
                  <c:v>34486</c:v>
                </c:pt>
                <c:pt idx="448">
                  <c:v>34516</c:v>
                </c:pt>
                <c:pt idx="449">
                  <c:v>34547</c:v>
                </c:pt>
                <c:pt idx="450">
                  <c:v>34578</c:v>
                </c:pt>
                <c:pt idx="451">
                  <c:v>34608</c:v>
                </c:pt>
                <c:pt idx="452">
                  <c:v>34639</c:v>
                </c:pt>
                <c:pt idx="453">
                  <c:v>34669</c:v>
                </c:pt>
                <c:pt idx="454">
                  <c:v>34700</c:v>
                </c:pt>
                <c:pt idx="455">
                  <c:v>34731</c:v>
                </c:pt>
                <c:pt idx="456">
                  <c:v>34759</c:v>
                </c:pt>
                <c:pt idx="457">
                  <c:v>34790</c:v>
                </c:pt>
                <c:pt idx="458">
                  <c:v>34820</c:v>
                </c:pt>
                <c:pt idx="459">
                  <c:v>34851</c:v>
                </c:pt>
                <c:pt idx="460">
                  <c:v>34881</c:v>
                </c:pt>
                <c:pt idx="461">
                  <c:v>34912</c:v>
                </c:pt>
                <c:pt idx="462">
                  <c:v>34943</c:v>
                </c:pt>
                <c:pt idx="463">
                  <c:v>34973</c:v>
                </c:pt>
                <c:pt idx="464">
                  <c:v>35004</c:v>
                </c:pt>
                <c:pt idx="465">
                  <c:v>35034</c:v>
                </c:pt>
                <c:pt idx="466">
                  <c:v>35065</c:v>
                </c:pt>
                <c:pt idx="467">
                  <c:v>35096</c:v>
                </c:pt>
                <c:pt idx="468">
                  <c:v>35125</c:v>
                </c:pt>
                <c:pt idx="469">
                  <c:v>35156</c:v>
                </c:pt>
                <c:pt idx="470">
                  <c:v>35186</c:v>
                </c:pt>
                <c:pt idx="471">
                  <c:v>35217</c:v>
                </c:pt>
                <c:pt idx="472">
                  <c:v>35247</c:v>
                </c:pt>
                <c:pt idx="473">
                  <c:v>35278</c:v>
                </c:pt>
                <c:pt idx="474">
                  <c:v>35309</c:v>
                </c:pt>
                <c:pt idx="475">
                  <c:v>35339</c:v>
                </c:pt>
                <c:pt idx="476">
                  <c:v>35370</c:v>
                </c:pt>
                <c:pt idx="477">
                  <c:v>35400</c:v>
                </c:pt>
                <c:pt idx="478">
                  <c:v>35431</c:v>
                </c:pt>
                <c:pt idx="479">
                  <c:v>35462</c:v>
                </c:pt>
                <c:pt idx="480">
                  <c:v>35490</c:v>
                </c:pt>
                <c:pt idx="481">
                  <c:v>35521</c:v>
                </c:pt>
                <c:pt idx="482">
                  <c:v>35551</c:v>
                </c:pt>
                <c:pt idx="483">
                  <c:v>35582</c:v>
                </c:pt>
                <c:pt idx="484">
                  <c:v>35612</c:v>
                </c:pt>
                <c:pt idx="485">
                  <c:v>35643</c:v>
                </c:pt>
                <c:pt idx="486">
                  <c:v>35674</c:v>
                </c:pt>
                <c:pt idx="487">
                  <c:v>35704</c:v>
                </c:pt>
                <c:pt idx="488">
                  <c:v>35735</c:v>
                </c:pt>
                <c:pt idx="489">
                  <c:v>35765</c:v>
                </c:pt>
                <c:pt idx="490">
                  <c:v>35796</c:v>
                </c:pt>
                <c:pt idx="491">
                  <c:v>35827</c:v>
                </c:pt>
                <c:pt idx="492">
                  <c:v>35855</c:v>
                </c:pt>
                <c:pt idx="493">
                  <c:v>35886</c:v>
                </c:pt>
                <c:pt idx="494">
                  <c:v>35916</c:v>
                </c:pt>
                <c:pt idx="495">
                  <c:v>35947</c:v>
                </c:pt>
                <c:pt idx="496">
                  <c:v>35977</c:v>
                </c:pt>
                <c:pt idx="497">
                  <c:v>36008</c:v>
                </c:pt>
                <c:pt idx="498">
                  <c:v>36039</c:v>
                </c:pt>
                <c:pt idx="499">
                  <c:v>36069</c:v>
                </c:pt>
                <c:pt idx="500">
                  <c:v>36100</c:v>
                </c:pt>
                <c:pt idx="501">
                  <c:v>36130</c:v>
                </c:pt>
                <c:pt idx="502">
                  <c:v>36161</c:v>
                </c:pt>
                <c:pt idx="503">
                  <c:v>36192</c:v>
                </c:pt>
                <c:pt idx="504">
                  <c:v>36220</c:v>
                </c:pt>
                <c:pt idx="505">
                  <c:v>36251</c:v>
                </c:pt>
                <c:pt idx="506">
                  <c:v>36281</c:v>
                </c:pt>
                <c:pt idx="507">
                  <c:v>36312</c:v>
                </c:pt>
                <c:pt idx="508">
                  <c:v>36342</c:v>
                </c:pt>
                <c:pt idx="509">
                  <c:v>36373</c:v>
                </c:pt>
                <c:pt idx="510">
                  <c:v>36404</c:v>
                </c:pt>
                <c:pt idx="511">
                  <c:v>36434</c:v>
                </c:pt>
                <c:pt idx="512">
                  <c:v>36465</c:v>
                </c:pt>
                <c:pt idx="513">
                  <c:v>36495</c:v>
                </c:pt>
                <c:pt idx="514">
                  <c:v>36526</c:v>
                </c:pt>
                <c:pt idx="515">
                  <c:v>36557</c:v>
                </c:pt>
                <c:pt idx="516">
                  <c:v>36586</c:v>
                </c:pt>
                <c:pt idx="517">
                  <c:v>36617</c:v>
                </c:pt>
                <c:pt idx="518">
                  <c:v>36647</c:v>
                </c:pt>
                <c:pt idx="519">
                  <c:v>36678</c:v>
                </c:pt>
                <c:pt idx="520">
                  <c:v>36708</c:v>
                </c:pt>
                <c:pt idx="521">
                  <c:v>36739</c:v>
                </c:pt>
                <c:pt idx="522">
                  <c:v>36770</c:v>
                </c:pt>
                <c:pt idx="523">
                  <c:v>36800</c:v>
                </c:pt>
                <c:pt idx="524">
                  <c:v>36831</c:v>
                </c:pt>
                <c:pt idx="525">
                  <c:v>36861</c:v>
                </c:pt>
                <c:pt idx="526">
                  <c:v>36892</c:v>
                </c:pt>
                <c:pt idx="527">
                  <c:v>36923</c:v>
                </c:pt>
                <c:pt idx="528">
                  <c:v>36951</c:v>
                </c:pt>
                <c:pt idx="529">
                  <c:v>36982</c:v>
                </c:pt>
                <c:pt idx="530">
                  <c:v>37012</c:v>
                </c:pt>
                <c:pt idx="531">
                  <c:v>37043</c:v>
                </c:pt>
                <c:pt idx="532">
                  <c:v>37073</c:v>
                </c:pt>
                <c:pt idx="533">
                  <c:v>37104</c:v>
                </c:pt>
                <c:pt idx="534">
                  <c:v>37135</c:v>
                </c:pt>
                <c:pt idx="535">
                  <c:v>37165</c:v>
                </c:pt>
                <c:pt idx="536">
                  <c:v>37196</c:v>
                </c:pt>
                <c:pt idx="537">
                  <c:v>37226</c:v>
                </c:pt>
                <c:pt idx="538">
                  <c:v>37257</c:v>
                </c:pt>
                <c:pt idx="539">
                  <c:v>37288</c:v>
                </c:pt>
                <c:pt idx="540">
                  <c:v>37316</c:v>
                </c:pt>
                <c:pt idx="541">
                  <c:v>37347</c:v>
                </c:pt>
                <c:pt idx="542">
                  <c:v>37377</c:v>
                </c:pt>
                <c:pt idx="543">
                  <c:v>37408</c:v>
                </c:pt>
                <c:pt idx="544">
                  <c:v>37438</c:v>
                </c:pt>
                <c:pt idx="545">
                  <c:v>37469</c:v>
                </c:pt>
                <c:pt idx="546">
                  <c:v>37500</c:v>
                </c:pt>
                <c:pt idx="547">
                  <c:v>37530</c:v>
                </c:pt>
                <c:pt idx="548">
                  <c:v>37561</c:v>
                </c:pt>
                <c:pt idx="549">
                  <c:v>37591</c:v>
                </c:pt>
                <c:pt idx="550">
                  <c:v>37622</c:v>
                </c:pt>
                <c:pt idx="551">
                  <c:v>37653</c:v>
                </c:pt>
                <c:pt idx="552">
                  <c:v>37681</c:v>
                </c:pt>
                <c:pt idx="553">
                  <c:v>37712</c:v>
                </c:pt>
                <c:pt idx="554">
                  <c:v>37742</c:v>
                </c:pt>
                <c:pt idx="555">
                  <c:v>37773</c:v>
                </c:pt>
                <c:pt idx="556">
                  <c:v>37803</c:v>
                </c:pt>
                <c:pt idx="557">
                  <c:v>37834</c:v>
                </c:pt>
                <c:pt idx="558">
                  <c:v>37865</c:v>
                </c:pt>
                <c:pt idx="559">
                  <c:v>37895</c:v>
                </c:pt>
                <c:pt idx="560">
                  <c:v>37926</c:v>
                </c:pt>
                <c:pt idx="561">
                  <c:v>37956</c:v>
                </c:pt>
                <c:pt idx="562">
                  <c:v>37987</c:v>
                </c:pt>
                <c:pt idx="563">
                  <c:v>38018</c:v>
                </c:pt>
                <c:pt idx="564">
                  <c:v>38047</c:v>
                </c:pt>
                <c:pt idx="565">
                  <c:v>38078</c:v>
                </c:pt>
                <c:pt idx="566">
                  <c:v>38108</c:v>
                </c:pt>
                <c:pt idx="567">
                  <c:v>38139</c:v>
                </c:pt>
                <c:pt idx="568">
                  <c:v>38169</c:v>
                </c:pt>
                <c:pt idx="569">
                  <c:v>38200</c:v>
                </c:pt>
                <c:pt idx="570">
                  <c:v>38231</c:v>
                </c:pt>
                <c:pt idx="571">
                  <c:v>38261</c:v>
                </c:pt>
                <c:pt idx="572">
                  <c:v>38292</c:v>
                </c:pt>
                <c:pt idx="573">
                  <c:v>38322</c:v>
                </c:pt>
                <c:pt idx="574">
                  <c:v>38353</c:v>
                </c:pt>
                <c:pt idx="575">
                  <c:v>38384</c:v>
                </c:pt>
                <c:pt idx="576">
                  <c:v>38412</c:v>
                </c:pt>
                <c:pt idx="577">
                  <c:v>38443</c:v>
                </c:pt>
                <c:pt idx="578">
                  <c:v>38473</c:v>
                </c:pt>
                <c:pt idx="579">
                  <c:v>38504</c:v>
                </c:pt>
                <c:pt idx="580">
                  <c:v>38534</c:v>
                </c:pt>
                <c:pt idx="581">
                  <c:v>38565</c:v>
                </c:pt>
                <c:pt idx="582">
                  <c:v>38596</c:v>
                </c:pt>
                <c:pt idx="583">
                  <c:v>38626</c:v>
                </c:pt>
                <c:pt idx="584">
                  <c:v>38657</c:v>
                </c:pt>
                <c:pt idx="585">
                  <c:v>38687</c:v>
                </c:pt>
                <c:pt idx="586">
                  <c:v>38718</c:v>
                </c:pt>
                <c:pt idx="587">
                  <c:v>38749</c:v>
                </c:pt>
                <c:pt idx="588">
                  <c:v>38777</c:v>
                </c:pt>
                <c:pt idx="589">
                  <c:v>38808</c:v>
                </c:pt>
                <c:pt idx="590">
                  <c:v>38838</c:v>
                </c:pt>
                <c:pt idx="591">
                  <c:v>38869</c:v>
                </c:pt>
                <c:pt idx="592">
                  <c:v>38899</c:v>
                </c:pt>
                <c:pt idx="593">
                  <c:v>38930</c:v>
                </c:pt>
                <c:pt idx="594">
                  <c:v>38961</c:v>
                </c:pt>
                <c:pt idx="595">
                  <c:v>38991</c:v>
                </c:pt>
                <c:pt idx="596">
                  <c:v>39022</c:v>
                </c:pt>
                <c:pt idx="597">
                  <c:v>39052</c:v>
                </c:pt>
                <c:pt idx="598">
                  <c:v>39083</c:v>
                </c:pt>
                <c:pt idx="599">
                  <c:v>39114</c:v>
                </c:pt>
                <c:pt idx="600">
                  <c:v>39142</c:v>
                </c:pt>
                <c:pt idx="601">
                  <c:v>39173</c:v>
                </c:pt>
                <c:pt idx="602">
                  <c:v>39203</c:v>
                </c:pt>
                <c:pt idx="603">
                  <c:v>39234</c:v>
                </c:pt>
                <c:pt idx="604">
                  <c:v>39264</c:v>
                </c:pt>
                <c:pt idx="605">
                  <c:v>39295</c:v>
                </c:pt>
                <c:pt idx="606">
                  <c:v>39326</c:v>
                </c:pt>
                <c:pt idx="607">
                  <c:v>39356</c:v>
                </c:pt>
                <c:pt idx="608">
                  <c:v>39387</c:v>
                </c:pt>
                <c:pt idx="609">
                  <c:v>39417</c:v>
                </c:pt>
                <c:pt idx="610">
                  <c:v>39448</c:v>
                </c:pt>
                <c:pt idx="611">
                  <c:v>39479</c:v>
                </c:pt>
                <c:pt idx="612">
                  <c:v>39508</c:v>
                </c:pt>
                <c:pt idx="613">
                  <c:v>39539</c:v>
                </c:pt>
                <c:pt idx="614">
                  <c:v>39569</c:v>
                </c:pt>
                <c:pt idx="615">
                  <c:v>39600</c:v>
                </c:pt>
                <c:pt idx="616">
                  <c:v>39630</c:v>
                </c:pt>
                <c:pt idx="617">
                  <c:v>39661</c:v>
                </c:pt>
                <c:pt idx="618">
                  <c:v>39692</c:v>
                </c:pt>
                <c:pt idx="619">
                  <c:v>39722</c:v>
                </c:pt>
                <c:pt idx="620">
                  <c:v>39753</c:v>
                </c:pt>
                <c:pt idx="621">
                  <c:v>39783</c:v>
                </c:pt>
                <c:pt idx="622">
                  <c:v>39814</c:v>
                </c:pt>
                <c:pt idx="623">
                  <c:v>39845</c:v>
                </c:pt>
                <c:pt idx="624">
                  <c:v>39873</c:v>
                </c:pt>
                <c:pt idx="625">
                  <c:v>39904</c:v>
                </c:pt>
                <c:pt idx="626">
                  <c:v>39934</c:v>
                </c:pt>
                <c:pt idx="627">
                  <c:v>39965</c:v>
                </c:pt>
                <c:pt idx="628">
                  <c:v>39995</c:v>
                </c:pt>
                <c:pt idx="629">
                  <c:v>40026</c:v>
                </c:pt>
                <c:pt idx="630">
                  <c:v>40057</c:v>
                </c:pt>
                <c:pt idx="631">
                  <c:v>40087</c:v>
                </c:pt>
                <c:pt idx="632">
                  <c:v>40118</c:v>
                </c:pt>
                <c:pt idx="633">
                  <c:v>40148</c:v>
                </c:pt>
                <c:pt idx="634">
                  <c:v>40179</c:v>
                </c:pt>
                <c:pt idx="635">
                  <c:v>40210</c:v>
                </c:pt>
                <c:pt idx="636">
                  <c:v>40238</c:v>
                </c:pt>
                <c:pt idx="637">
                  <c:v>40269</c:v>
                </c:pt>
                <c:pt idx="638">
                  <c:v>40299</c:v>
                </c:pt>
                <c:pt idx="639">
                  <c:v>40330</c:v>
                </c:pt>
                <c:pt idx="640">
                  <c:v>40360</c:v>
                </c:pt>
                <c:pt idx="641">
                  <c:v>40391</c:v>
                </c:pt>
                <c:pt idx="642">
                  <c:v>40422</c:v>
                </c:pt>
                <c:pt idx="643">
                  <c:v>40452</c:v>
                </c:pt>
                <c:pt idx="644">
                  <c:v>40483</c:v>
                </c:pt>
                <c:pt idx="645">
                  <c:v>40513</c:v>
                </c:pt>
                <c:pt idx="646">
                  <c:v>40544</c:v>
                </c:pt>
                <c:pt idx="647">
                  <c:v>40575</c:v>
                </c:pt>
                <c:pt idx="648">
                  <c:v>40603</c:v>
                </c:pt>
                <c:pt idx="649">
                  <c:v>40634</c:v>
                </c:pt>
                <c:pt idx="650">
                  <c:v>40664</c:v>
                </c:pt>
                <c:pt idx="651">
                  <c:v>40695</c:v>
                </c:pt>
                <c:pt idx="652">
                  <c:v>40725</c:v>
                </c:pt>
                <c:pt idx="653">
                  <c:v>40756</c:v>
                </c:pt>
                <c:pt idx="654">
                  <c:v>40787</c:v>
                </c:pt>
                <c:pt idx="655">
                  <c:v>40817</c:v>
                </c:pt>
                <c:pt idx="656">
                  <c:v>40848</c:v>
                </c:pt>
                <c:pt idx="657">
                  <c:v>40878</c:v>
                </c:pt>
                <c:pt idx="658">
                  <c:v>40909</c:v>
                </c:pt>
                <c:pt idx="659">
                  <c:v>40940</c:v>
                </c:pt>
                <c:pt idx="660">
                  <c:v>40969</c:v>
                </c:pt>
                <c:pt idx="661">
                  <c:v>41000</c:v>
                </c:pt>
                <c:pt idx="662">
                  <c:v>41030</c:v>
                </c:pt>
                <c:pt idx="663">
                  <c:v>41061</c:v>
                </c:pt>
                <c:pt idx="664">
                  <c:v>41091</c:v>
                </c:pt>
                <c:pt idx="665">
                  <c:v>41122</c:v>
                </c:pt>
                <c:pt idx="666">
                  <c:v>41153</c:v>
                </c:pt>
                <c:pt idx="667">
                  <c:v>41183</c:v>
                </c:pt>
                <c:pt idx="668">
                  <c:v>41214</c:v>
                </c:pt>
                <c:pt idx="669">
                  <c:v>41244</c:v>
                </c:pt>
                <c:pt idx="670">
                  <c:v>41275</c:v>
                </c:pt>
                <c:pt idx="671">
                  <c:v>41306</c:v>
                </c:pt>
                <c:pt idx="672">
                  <c:v>41334</c:v>
                </c:pt>
                <c:pt idx="673">
                  <c:v>41365</c:v>
                </c:pt>
                <c:pt idx="674">
                  <c:v>41395</c:v>
                </c:pt>
                <c:pt idx="675">
                  <c:v>41426</c:v>
                </c:pt>
                <c:pt idx="676">
                  <c:v>41456</c:v>
                </c:pt>
                <c:pt idx="677">
                  <c:v>41487</c:v>
                </c:pt>
                <c:pt idx="678">
                  <c:v>41518</c:v>
                </c:pt>
                <c:pt idx="679">
                  <c:v>41548</c:v>
                </c:pt>
                <c:pt idx="680">
                  <c:v>41579</c:v>
                </c:pt>
                <c:pt idx="681">
                  <c:v>41609</c:v>
                </c:pt>
                <c:pt idx="682">
                  <c:v>41640</c:v>
                </c:pt>
                <c:pt idx="683">
                  <c:v>41671</c:v>
                </c:pt>
                <c:pt idx="684">
                  <c:v>41699</c:v>
                </c:pt>
                <c:pt idx="685">
                  <c:v>41730</c:v>
                </c:pt>
                <c:pt idx="686">
                  <c:v>41760</c:v>
                </c:pt>
                <c:pt idx="687">
                  <c:v>41791</c:v>
                </c:pt>
                <c:pt idx="688">
                  <c:v>41821</c:v>
                </c:pt>
                <c:pt idx="689">
                  <c:v>41852</c:v>
                </c:pt>
                <c:pt idx="690">
                  <c:v>41883</c:v>
                </c:pt>
                <c:pt idx="691">
                  <c:v>41913</c:v>
                </c:pt>
                <c:pt idx="692">
                  <c:v>41944</c:v>
                </c:pt>
                <c:pt idx="693">
                  <c:v>41974</c:v>
                </c:pt>
                <c:pt idx="694">
                  <c:v>42005</c:v>
                </c:pt>
                <c:pt idx="695">
                  <c:v>42036</c:v>
                </c:pt>
                <c:pt idx="696">
                  <c:v>42064</c:v>
                </c:pt>
                <c:pt idx="697">
                  <c:v>42095</c:v>
                </c:pt>
                <c:pt idx="698">
                  <c:v>42125</c:v>
                </c:pt>
                <c:pt idx="699">
                  <c:v>42156</c:v>
                </c:pt>
                <c:pt idx="700">
                  <c:v>42186</c:v>
                </c:pt>
                <c:pt idx="701">
                  <c:v>42217</c:v>
                </c:pt>
                <c:pt idx="702">
                  <c:v>42248</c:v>
                </c:pt>
                <c:pt idx="703">
                  <c:v>42278</c:v>
                </c:pt>
                <c:pt idx="704">
                  <c:v>42309</c:v>
                </c:pt>
                <c:pt idx="705">
                  <c:v>42339</c:v>
                </c:pt>
                <c:pt idx="706">
                  <c:v>42370</c:v>
                </c:pt>
                <c:pt idx="707">
                  <c:v>42401</c:v>
                </c:pt>
                <c:pt idx="708">
                  <c:v>42430</c:v>
                </c:pt>
                <c:pt idx="709">
                  <c:v>42461</c:v>
                </c:pt>
                <c:pt idx="710">
                  <c:v>42491</c:v>
                </c:pt>
                <c:pt idx="711">
                  <c:v>42522</c:v>
                </c:pt>
                <c:pt idx="712">
                  <c:v>42552</c:v>
                </c:pt>
                <c:pt idx="713">
                  <c:v>42583</c:v>
                </c:pt>
                <c:pt idx="714">
                  <c:v>42614</c:v>
                </c:pt>
                <c:pt idx="715">
                  <c:v>42644</c:v>
                </c:pt>
                <c:pt idx="716">
                  <c:v>42675</c:v>
                </c:pt>
                <c:pt idx="717">
                  <c:v>42705</c:v>
                </c:pt>
                <c:pt idx="718">
                  <c:v>42736</c:v>
                </c:pt>
                <c:pt idx="719">
                  <c:v>42767</c:v>
                </c:pt>
                <c:pt idx="720">
                  <c:v>42795</c:v>
                </c:pt>
                <c:pt idx="721">
                  <c:v>42826</c:v>
                </c:pt>
                <c:pt idx="722">
                  <c:v>42856</c:v>
                </c:pt>
                <c:pt idx="723">
                  <c:v>42887</c:v>
                </c:pt>
                <c:pt idx="724">
                  <c:v>42917</c:v>
                </c:pt>
                <c:pt idx="725">
                  <c:v>42948</c:v>
                </c:pt>
                <c:pt idx="726">
                  <c:v>42979</c:v>
                </c:pt>
                <c:pt idx="727">
                  <c:v>43009</c:v>
                </c:pt>
                <c:pt idx="728">
                  <c:v>43040</c:v>
                </c:pt>
                <c:pt idx="729">
                  <c:v>43070</c:v>
                </c:pt>
                <c:pt idx="730">
                  <c:v>43101</c:v>
                </c:pt>
                <c:pt idx="731">
                  <c:v>43132</c:v>
                </c:pt>
                <c:pt idx="732">
                  <c:v>43160</c:v>
                </c:pt>
                <c:pt idx="733">
                  <c:v>43191</c:v>
                </c:pt>
                <c:pt idx="734">
                  <c:v>43221</c:v>
                </c:pt>
                <c:pt idx="735">
                  <c:v>43252</c:v>
                </c:pt>
                <c:pt idx="736">
                  <c:v>43282</c:v>
                </c:pt>
                <c:pt idx="737">
                  <c:v>43313</c:v>
                </c:pt>
                <c:pt idx="738">
                  <c:v>43344</c:v>
                </c:pt>
                <c:pt idx="739">
                  <c:v>43374</c:v>
                </c:pt>
                <c:pt idx="740">
                  <c:v>43405</c:v>
                </c:pt>
                <c:pt idx="741">
                  <c:v>43435</c:v>
                </c:pt>
                <c:pt idx="742">
                  <c:v>43466</c:v>
                </c:pt>
                <c:pt idx="743">
                  <c:v>43497</c:v>
                </c:pt>
                <c:pt idx="744">
                  <c:v>43525</c:v>
                </c:pt>
                <c:pt idx="745">
                  <c:v>43556</c:v>
                </c:pt>
                <c:pt idx="746">
                  <c:v>43586</c:v>
                </c:pt>
                <c:pt idx="747">
                  <c:v>43617</c:v>
                </c:pt>
                <c:pt idx="748">
                  <c:v>43647</c:v>
                </c:pt>
                <c:pt idx="749">
                  <c:v>43678</c:v>
                </c:pt>
                <c:pt idx="750">
                  <c:v>43709</c:v>
                </c:pt>
                <c:pt idx="751">
                  <c:v>43739</c:v>
                </c:pt>
                <c:pt idx="752">
                  <c:v>43770</c:v>
                </c:pt>
                <c:pt idx="753">
                  <c:v>43800</c:v>
                </c:pt>
                <c:pt idx="754">
                  <c:v>43831</c:v>
                </c:pt>
                <c:pt idx="755">
                  <c:v>43862</c:v>
                </c:pt>
                <c:pt idx="756">
                  <c:v>43891</c:v>
                </c:pt>
                <c:pt idx="757">
                  <c:v>43922</c:v>
                </c:pt>
                <c:pt idx="758">
                  <c:v>43952</c:v>
                </c:pt>
                <c:pt idx="759">
                  <c:v>43983</c:v>
                </c:pt>
                <c:pt idx="760">
                  <c:v>44013</c:v>
                </c:pt>
                <c:pt idx="761">
                  <c:v>44044</c:v>
                </c:pt>
                <c:pt idx="762">
                  <c:v>44075</c:v>
                </c:pt>
                <c:pt idx="763">
                  <c:v>44105</c:v>
                </c:pt>
                <c:pt idx="764">
                  <c:v>44136</c:v>
                </c:pt>
                <c:pt idx="765">
                  <c:v>44166</c:v>
                </c:pt>
                <c:pt idx="766">
                  <c:v>44197</c:v>
                </c:pt>
                <c:pt idx="767">
                  <c:v>44228</c:v>
                </c:pt>
                <c:pt idx="768">
                  <c:v>44256</c:v>
                </c:pt>
                <c:pt idx="769">
                  <c:v>44287</c:v>
                </c:pt>
              </c:numCache>
            </c:numRef>
          </c:cat>
          <c:val>
            <c:numRef>
              <c:f>Sheet1!$B$2:$B$771</c:f>
              <c:numCache>
                <c:formatCode>General</c:formatCode>
                <c:ptCount val="770"/>
                <c:pt idx="0">
                  <c:v>44.11</c:v>
                </c:pt>
                <c:pt idx="1">
                  <c:v>45.74</c:v>
                </c:pt>
                <c:pt idx="2">
                  <c:v>47.43</c:v>
                </c:pt>
                <c:pt idx="3">
                  <c:v>47.37</c:v>
                </c:pt>
                <c:pt idx="4">
                  <c:v>47.91</c:v>
                </c:pt>
                <c:pt idx="5">
                  <c:v>45.22</c:v>
                </c:pt>
                <c:pt idx="6">
                  <c:v>42.42</c:v>
                </c:pt>
                <c:pt idx="7">
                  <c:v>41.06</c:v>
                </c:pt>
                <c:pt idx="8">
                  <c:v>41.72</c:v>
                </c:pt>
                <c:pt idx="9">
                  <c:v>39.99</c:v>
                </c:pt>
                <c:pt idx="10">
                  <c:v>41.7</c:v>
                </c:pt>
                <c:pt idx="11">
                  <c:v>40.840000000000003</c:v>
                </c:pt>
                <c:pt idx="12">
                  <c:v>42.1</c:v>
                </c:pt>
                <c:pt idx="13">
                  <c:v>43.44</c:v>
                </c:pt>
                <c:pt idx="14">
                  <c:v>44.09</c:v>
                </c:pt>
                <c:pt idx="15">
                  <c:v>45.24</c:v>
                </c:pt>
                <c:pt idx="16">
                  <c:v>47.19</c:v>
                </c:pt>
                <c:pt idx="17">
                  <c:v>47.75</c:v>
                </c:pt>
                <c:pt idx="18">
                  <c:v>50.06</c:v>
                </c:pt>
                <c:pt idx="19">
                  <c:v>51.33</c:v>
                </c:pt>
                <c:pt idx="20">
                  <c:v>52.48</c:v>
                </c:pt>
                <c:pt idx="21">
                  <c:v>55.21</c:v>
                </c:pt>
                <c:pt idx="22">
                  <c:v>55.42</c:v>
                </c:pt>
                <c:pt idx="23">
                  <c:v>55.41</c:v>
                </c:pt>
                <c:pt idx="24">
                  <c:v>55.44</c:v>
                </c:pt>
                <c:pt idx="25">
                  <c:v>57.59</c:v>
                </c:pt>
                <c:pt idx="26">
                  <c:v>58.68</c:v>
                </c:pt>
                <c:pt idx="27">
                  <c:v>58.47</c:v>
                </c:pt>
                <c:pt idx="28">
                  <c:v>60.51</c:v>
                </c:pt>
                <c:pt idx="29">
                  <c:v>59.6</c:v>
                </c:pt>
                <c:pt idx="30">
                  <c:v>56.88</c:v>
                </c:pt>
                <c:pt idx="31">
                  <c:v>57.52</c:v>
                </c:pt>
                <c:pt idx="32">
                  <c:v>58.28</c:v>
                </c:pt>
                <c:pt idx="33">
                  <c:v>59.89</c:v>
                </c:pt>
                <c:pt idx="34">
                  <c:v>55.61</c:v>
                </c:pt>
                <c:pt idx="35">
                  <c:v>56.12</c:v>
                </c:pt>
                <c:pt idx="36">
                  <c:v>55.34</c:v>
                </c:pt>
                <c:pt idx="37">
                  <c:v>54.37</c:v>
                </c:pt>
                <c:pt idx="38">
                  <c:v>55.83</c:v>
                </c:pt>
                <c:pt idx="39">
                  <c:v>56.92</c:v>
                </c:pt>
                <c:pt idx="40">
                  <c:v>55.51</c:v>
                </c:pt>
                <c:pt idx="41">
                  <c:v>56.96</c:v>
                </c:pt>
                <c:pt idx="42">
                  <c:v>53.52</c:v>
                </c:pt>
                <c:pt idx="43">
                  <c:v>53.39</c:v>
                </c:pt>
                <c:pt idx="44">
                  <c:v>55.54</c:v>
                </c:pt>
                <c:pt idx="45">
                  <c:v>58.11</c:v>
                </c:pt>
                <c:pt idx="46">
                  <c:v>61.78</c:v>
                </c:pt>
                <c:pt idx="47">
                  <c:v>63.44</c:v>
                </c:pt>
                <c:pt idx="48">
                  <c:v>65.06</c:v>
                </c:pt>
                <c:pt idx="49">
                  <c:v>65.31</c:v>
                </c:pt>
                <c:pt idx="50">
                  <c:v>66.56</c:v>
                </c:pt>
                <c:pt idx="51">
                  <c:v>64.64</c:v>
                </c:pt>
                <c:pt idx="52">
                  <c:v>66.760000000000005</c:v>
                </c:pt>
                <c:pt idx="53">
                  <c:v>68.069999999999993</c:v>
                </c:pt>
                <c:pt idx="54">
                  <c:v>66.73</c:v>
                </c:pt>
                <c:pt idx="55">
                  <c:v>68.62</c:v>
                </c:pt>
                <c:pt idx="56">
                  <c:v>71.319999999999993</c:v>
                </c:pt>
                <c:pt idx="57">
                  <c:v>71.55</c:v>
                </c:pt>
                <c:pt idx="58">
                  <c:v>68.84</c:v>
                </c:pt>
                <c:pt idx="59">
                  <c:v>69.959999999999994</c:v>
                </c:pt>
                <c:pt idx="60">
                  <c:v>69.55</c:v>
                </c:pt>
                <c:pt idx="61">
                  <c:v>65.239999999999995</c:v>
                </c:pt>
                <c:pt idx="62">
                  <c:v>59.63</c:v>
                </c:pt>
                <c:pt idx="63">
                  <c:v>54.75</c:v>
                </c:pt>
                <c:pt idx="64">
                  <c:v>58.23</c:v>
                </c:pt>
                <c:pt idx="65">
                  <c:v>59.12</c:v>
                </c:pt>
                <c:pt idx="66">
                  <c:v>56.27</c:v>
                </c:pt>
                <c:pt idx="67">
                  <c:v>56.52</c:v>
                </c:pt>
                <c:pt idx="68">
                  <c:v>62.26</c:v>
                </c:pt>
                <c:pt idx="69">
                  <c:v>63.1</c:v>
                </c:pt>
                <c:pt idx="70">
                  <c:v>66.2</c:v>
                </c:pt>
                <c:pt idx="71">
                  <c:v>64.290000000000006</c:v>
                </c:pt>
                <c:pt idx="72">
                  <c:v>66.569999999999993</c:v>
                </c:pt>
                <c:pt idx="73">
                  <c:v>69.8</c:v>
                </c:pt>
                <c:pt idx="74">
                  <c:v>70.8</c:v>
                </c:pt>
                <c:pt idx="75">
                  <c:v>69.37</c:v>
                </c:pt>
                <c:pt idx="76">
                  <c:v>69.13</c:v>
                </c:pt>
                <c:pt idx="77">
                  <c:v>72.5</c:v>
                </c:pt>
                <c:pt idx="78">
                  <c:v>71.7</c:v>
                </c:pt>
                <c:pt idx="79">
                  <c:v>74.010000000000005</c:v>
                </c:pt>
                <c:pt idx="80">
                  <c:v>73.23</c:v>
                </c:pt>
                <c:pt idx="81">
                  <c:v>75.02</c:v>
                </c:pt>
                <c:pt idx="82">
                  <c:v>77.040000000000006</c:v>
                </c:pt>
                <c:pt idx="83">
                  <c:v>77.8</c:v>
                </c:pt>
                <c:pt idx="84">
                  <c:v>78.98</c:v>
                </c:pt>
                <c:pt idx="85">
                  <c:v>79.459999999999994</c:v>
                </c:pt>
                <c:pt idx="86">
                  <c:v>80.37</c:v>
                </c:pt>
                <c:pt idx="87">
                  <c:v>81.69</c:v>
                </c:pt>
                <c:pt idx="88">
                  <c:v>83.18</c:v>
                </c:pt>
                <c:pt idx="89">
                  <c:v>81.83</c:v>
                </c:pt>
                <c:pt idx="90">
                  <c:v>84.18</c:v>
                </c:pt>
                <c:pt idx="91">
                  <c:v>84.86</c:v>
                </c:pt>
                <c:pt idx="92">
                  <c:v>84.42</c:v>
                </c:pt>
                <c:pt idx="93">
                  <c:v>84.75</c:v>
                </c:pt>
                <c:pt idx="94">
                  <c:v>87.56</c:v>
                </c:pt>
                <c:pt idx="95">
                  <c:v>87.43</c:v>
                </c:pt>
                <c:pt idx="96">
                  <c:v>86.16</c:v>
                </c:pt>
                <c:pt idx="97">
                  <c:v>89.11</c:v>
                </c:pt>
                <c:pt idx="98">
                  <c:v>88.42</c:v>
                </c:pt>
                <c:pt idx="99">
                  <c:v>84.12</c:v>
                </c:pt>
                <c:pt idx="100">
                  <c:v>85.25</c:v>
                </c:pt>
                <c:pt idx="101">
                  <c:v>87.17</c:v>
                </c:pt>
                <c:pt idx="102">
                  <c:v>89.96</c:v>
                </c:pt>
                <c:pt idx="103">
                  <c:v>92.42</c:v>
                </c:pt>
                <c:pt idx="104">
                  <c:v>91.61</c:v>
                </c:pt>
                <c:pt idx="105">
                  <c:v>92.43</c:v>
                </c:pt>
                <c:pt idx="106">
                  <c:v>92.88</c:v>
                </c:pt>
                <c:pt idx="107">
                  <c:v>91.22</c:v>
                </c:pt>
                <c:pt idx="108">
                  <c:v>89.23</c:v>
                </c:pt>
                <c:pt idx="109">
                  <c:v>91.06</c:v>
                </c:pt>
                <c:pt idx="110">
                  <c:v>86.13</c:v>
                </c:pt>
                <c:pt idx="111">
                  <c:v>84.74</c:v>
                </c:pt>
                <c:pt idx="112">
                  <c:v>83.6</c:v>
                </c:pt>
                <c:pt idx="113">
                  <c:v>77.099999999999994</c:v>
                </c:pt>
                <c:pt idx="114">
                  <c:v>76.56</c:v>
                </c:pt>
                <c:pt idx="115">
                  <c:v>80.2</c:v>
                </c:pt>
                <c:pt idx="116">
                  <c:v>80.45</c:v>
                </c:pt>
                <c:pt idx="117">
                  <c:v>80.33</c:v>
                </c:pt>
                <c:pt idx="118">
                  <c:v>86.61</c:v>
                </c:pt>
                <c:pt idx="119">
                  <c:v>86.78</c:v>
                </c:pt>
                <c:pt idx="120">
                  <c:v>90.2</c:v>
                </c:pt>
                <c:pt idx="121">
                  <c:v>94.01</c:v>
                </c:pt>
                <c:pt idx="122">
                  <c:v>89.08</c:v>
                </c:pt>
                <c:pt idx="123">
                  <c:v>90.64</c:v>
                </c:pt>
                <c:pt idx="124">
                  <c:v>94.75</c:v>
                </c:pt>
                <c:pt idx="125">
                  <c:v>93.64</c:v>
                </c:pt>
                <c:pt idx="126">
                  <c:v>96.71</c:v>
                </c:pt>
                <c:pt idx="127">
                  <c:v>93.9</c:v>
                </c:pt>
                <c:pt idx="128">
                  <c:v>94</c:v>
                </c:pt>
                <c:pt idx="129">
                  <c:v>96.47</c:v>
                </c:pt>
                <c:pt idx="130">
                  <c:v>92.24</c:v>
                </c:pt>
                <c:pt idx="131">
                  <c:v>89.36</c:v>
                </c:pt>
                <c:pt idx="132">
                  <c:v>90.2</c:v>
                </c:pt>
                <c:pt idx="133">
                  <c:v>97.59</c:v>
                </c:pt>
                <c:pt idx="134">
                  <c:v>98.68</c:v>
                </c:pt>
                <c:pt idx="135">
                  <c:v>99.58</c:v>
                </c:pt>
                <c:pt idx="136">
                  <c:v>97.74</c:v>
                </c:pt>
                <c:pt idx="137">
                  <c:v>98.86</c:v>
                </c:pt>
                <c:pt idx="138">
                  <c:v>102.67</c:v>
                </c:pt>
                <c:pt idx="139">
                  <c:v>103.41</c:v>
                </c:pt>
                <c:pt idx="140">
                  <c:v>108.37</c:v>
                </c:pt>
                <c:pt idx="141">
                  <c:v>103.86</c:v>
                </c:pt>
                <c:pt idx="142">
                  <c:v>103.01</c:v>
                </c:pt>
                <c:pt idx="143">
                  <c:v>98.13</c:v>
                </c:pt>
                <c:pt idx="144">
                  <c:v>101.51</c:v>
                </c:pt>
                <c:pt idx="145">
                  <c:v>103.69</c:v>
                </c:pt>
                <c:pt idx="146">
                  <c:v>103.46</c:v>
                </c:pt>
                <c:pt idx="147">
                  <c:v>97.71</c:v>
                </c:pt>
                <c:pt idx="148">
                  <c:v>91.83</c:v>
                </c:pt>
                <c:pt idx="149">
                  <c:v>95.51</c:v>
                </c:pt>
                <c:pt idx="150">
                  <c:v>93.12</c:v>
                </c:pt>
                <c:pt idx="151">
                  <c:v>97.24</c:v>
                </c:pt>
                <c:pt idx="152">
                  <c:v>93.81</c:v>
                </c:pt>
                <c:pt idx="153">
                  <c:v>92.06</c:v>
                </c:pt>
                <c:pt idx="154">
                  <c:v>85.02</c:v>
                </c:pt>
                <c:pt idx="155">
                  <c:v>89.5</c:v>
                </c:pt>
                <c:pt idx="156">
                  <c:v>89.63</c:v>
                </c:pt>
                <c:pt idx="157">
                  <c:v>81.52</c:v>
                </c:pt>
                <c:pt idx="158">
                  <c:v>76.55</c:v>
                </c:pt>
                <c:pt idx="159">
                  <c:v>72.72</c:v>
                </c:pt>
                <c:pt idx="160">
                  <c:v>78.05</c:v>
                </c:pt>
                <c:pt idx="161">
                  <c:v>81.52</c:v>
                </c:pt>
                <c:pt idx="162">
                  <c:v>84.21</c:v>
                </c:pt>
                <c:pt idx="163">
                  <c:v>83.25</c:v>
                </c:pt>
                <c:pt idx="164">
                  <c:v>87.2</c:v>
                </c:pt>
                <c:pt idx="165">
                  <c:v>92.15</c:v>
                </c:pt>
                <c:pt idx="166">
                  <c:v>95.88</c:v>
                </c:pt>
                <c:pt idx="167">
                  <c:v>96.75</c:v>
                </c:pt>
                <c:pt idx="168">
                  <c:v>100.31</c:v>
                </c:pt>
                <c:pt idx="169">
                  <c:v>103.95</c:v>
                </c:pt>
                <c:pt idx="170">
                  <c:v>99.63</c:v>
                </c:pt>
                <c:pt idx="171">
                  <c:v>99.7</c:v>
                </c:pt>
                <c:pt idx="172">
                  <c:v>95.58</c:v>
                </c:pt>
                <c:pt idx="173">
                  <c:v>99.03</c:v>
                </c:pt>
                <c:pt idx="174">
                  <c:v>98.34</c:v>
                </c:pt>
                <c:pt idx="175">
                  <c:v>94.23</c:v>
                </c:pt>
                <c:pt idx="176">
                  <c:v>93.99</c:v>
                </c:pt>
                <c:pt idx="177">
                  <c:v>102.09</c:v>
                </c:pt>
                <c:pt idx="178">
                  <c:v>103.94</c:v>
                </c:pt>
                <c:pt idx="179">
                  <c:v>106.57</c:v>
                </c:pt>
                <c:pt idx="180">
                  <c:v>107.2</c:v>
                </c:pt>
                <c:pt idx="181">
                  <c:v>107.67</c:v>
                </c:pt>
                <c:pt idx="182">
                  <c:v>109.53</c:v>
                </c:pt>
                <c:pt idx="183">
                  <c:v>107.14</c:v>
                </c:pt>
                <c:pt idx="184">
                  <c:v>107.39</c:v>
                </c:pt>
                <c:pt idx="185">
                  <c:v>111.09</c:v>
                </c:pt>
                <c:pt idx="186">
                  <c:v>110.55</c:v>
                </c:pt>
                <c:pt idx="187">
                  <c:v>111.58</c:v>
                </c:pt>
                <c:pt idx="188">
                  <c:v>116.67</c:v>
                </c:pt>
                <c:pt idx="189">
                  <c:v>118.05</c:v>
                </c:pt>
                <c:pt idx="190">
                  <c:v>116.03</c:v>
                </c:pt>
                <c:pt idx="191">
                  <c:v>111.68</c:v>
                </c:pt>
                <c:pt idx="192">
                  <c:v>111.52</c:v>
                </c:pt>
                <c:pt idx="193">
                  <c:v>106.97</c:v>
                </c:pt>
                <c:pt idx="194">
                  <c:v>104.95</c:v>
                </c:pt>
                <c:pt idx="195">
                  <c:v>104.26</c:v>
                </c:pt>
                <c:pt idx="196">
                  <c:v>108.22</c:v>
                </c:pt>
                <c:pt idx="197">
                  <c:v>104.25</c:v>
                </c:pt>
                <c:pt idx="198">
                  <c:v>108.43</c:v>
                </c:pt>
                <c:pt idx="199">
                  <c:v>108.29</c:v>
                </c:pt>
                <c:pt idx="200">
                  <c:v>95.96</c:v>
                </c:pt>
                <c:pt idx="201">
                  <c:v>97.55</c:v>
                </c:pt>
                <c:pt idx="202">
                  <c:v>96.57</c:v>
                </c:pt>
                <c:pt idx="203">
                  <c:v>96.22</c:v>
                </c:pt>
                <c:pt idx="204">
                  <c:v>93.98</c:v>
                </c:pt>
                <c:pt idx="205">
                  <c:v>90.31</c:v>
                </c:pt>
                <c:pt idx="206">
                  <c:v>87.28</c:v>
                </c:pt>
                <c:pt idx="207">
                  <c:v>86</c:v>
                </c:pt>
                <c:pt idx="208">
                  <c:v>79.31</c:v>
                </c:pt>
                <c:pt idx="209">
                  <c:v>72.150000000000006</c:v>
                </c:pt>
                <c:pt idx="210">
                  <c:v>63.54</c:v>
                </c:pt>
                <c:pt idx="211">
                  <c:v>73.900000000000006</c:v>
                </c:pt>
                <c:pt idx="212">
                  <c:v>69.97</c:v>
                </c:pt>
                <c:pt idx="213">
                  <c:v>68.56</c:v>
                </c:pt>
                <c:pt idx="214">
                  <c:v>76.98</c:v>
                </c:pt>
                <c:pt idx="215">
                  <c:v>81.59</c:v>
                </c:pt>
                <c:pt idx="216">
                  <c:v>83.36</c:v>
                </c:pt>
                <c:pt idx="217">
                  <c:v>87.3</c:v>
                </c:pt>
                <c:pt idx="218">
                  <c:v>91.15</c:v>
                </c:pt>
                <c:pt idx="219">
                  <c:v>95.19</c:v>
                </c:pt>
                <c:pt idx="220">
                  <c:v>88.75</c:v>
                </c:pt>
                <c:pt idx="221">
                  <c:v>86.88</c:v>
                </c:pt>
                <c:pt idx="222">
                  <c:v>83.87</c:v>
                </c:pt>
                <c:pt idx="223">
                  <c:v>89.04</c:v>
                </c:pt>
                <c:pt idx="224">
                  <c:v>91.24</c:v>
                </c:pt>
                <c:pt idx="225">
                  <c:v>90.19</c:v>
                </c:pt>
                <c:pt idx="226">
                  <c:v>100.86</c:v>
                </c:pt>
                <c:pt idx="227">
                  <c:v>99.71</c:v>
                </c:pt>
                <c:pt idx="228">
                  <c:v>102.77</c:v>
                </c:pt>
                <c:pt idx="229">
                  <c:v>101.64</c:v>
                </c:pt>
                <c:pt idx="230">
                  <c:v>100.18</c:v>
                </c:pt>
                <c:pt idx="231">
                  <c:v>104.28</c:v>
                </c:pt>
                <c:pt idx="232">
                  <c:v>103.44</c:v>
                </c:pt>
                <c:pt idx="233">
                  <c:v>102.91</c:v>
                </c:pt>
                <c:pt idx="234">
                  <c:v>105.24</c:v>
                </c:pt>
                <c:pt idx="235">
                  <c:v>102.9</c:v>
                </c:pt>
                <c:pt idx="236">
                  <c:v>102.1</c:v>
                </c:pt>
                <c:pt idx="237">
                  <c:v>107.46</c:v>
                </c:pt>
                <c:pt idx="238">
                  <c:v>102.03</c:v>
                </c:pt>
                <c:pt idx="239">
                  <c:v>99.82</c:v>
                </c:pt>
                <c:pt idx="240">
                  <c:v>98.42</c:v>
                </c:pt>
                <c:pt idx="241">
                  <c:v>98.44</c:v>
                </c:pt>
                <c:pt idx="242">
                  <c:v>96.12</c:v>
                </c:pt>
                <c:pt idx="243">
                  <c:v>100.48</c:v>
                </c:pt>
                <c:pt idx="244">
                  <c:v>98.85</c:v>
                </c:pt>
                <c:pt idx="245">
                  <c:v>96.77</c:v>
                </c:pt>
                <c:pt idx="246">
                  <c:v>96.53</c:v>
                </c:pt>
                <c:pt idx="247">
                  <c:v>92.34</c:v>
                </c:pt>
                <c:pt idx="248">
                  <c:v>94.83</c:v>
                </c:pt>
                <c:pt idx="249">
                  <c:v>95.1</c:v>
                </c:pt>
                <c:pt idx="250">
                  <c:v>89.25</c:v>
                </c:pt>
                <c:pt idx="251">
                  <c:v>87.04</c:v>
                </c:pt>
                <c:pt idx="252">
                  <c:v>89.21</c:v>
                </c:pt>
                <c:pt idx="253">
                  <c:v>96.83</c:v>
                </c:pt>
                <c:pt idx="254">
                  <c:v>97.29</c:v>
                </c:pt>
                <c:pt idx="255">
                  <c:v>95.53</c:v>
                </c:pt>
                <c:pt idx="256">
                  <c:v>100.68</c:v>
                </c:pt>
                <c:pt idx="257">
                  <c:v>103.29</c:v>
                </c:pt>
                <c:pt idx="258">
                  <c:v>102.54</c:v>
                </c:pt>
                <c:pt idx="259">
                  <c:v>93.15</c:v>
                </c:pt>
                <c:pt idx="260">
                  <c:v>94.7</c:v>
                </c:pt>
                <c:pt idx="261">
                  <c:v>96.11</c:v>
                </c:pt>
                <c:pt idx="262">
                  <c:v>99.93</c:v>
                </c:pt>
                <c:pt idx="263">
                  <c:v>96.28</c:v>
                </c:pt>
                <c:pt idx="264">
                  <c:v>101.59</c:v>
                </c:pt>
                <c:pt idx="265">
                  <c:v>101.76</c:v>
                </c:pt>
                <c:pt idx="266">
                  <c:v>99.08</c:v>
                </c:pt>
                <c:pt idx="267">
                  <c:v>102.91</c:v>
                </c:pt>
                <c:pt idx="268">
                  <c:v>103.81</c:v>
                </c:pt>
                <c:pt idx="269">
                  <c:v>109.32</c:v>
                </c:pt>
                <c:pt idx="270">
                  <c:v>109.32</c:v>
                </c:pt>
                <c:pt idx="271">
                  <c:v>101.82</c:v>
                </c:pt>
                <c:pt idx="272">
                  <c:v>106.16</c:v>
                </c:pt>
                <c:pt idx="273">
                  <c:v>107.94</c:v>
                </c:pt>
                <c:pt idx="274">
                  <c:v>114.16</c:v>
                </c:pt>
                <c:pt idx="275">
                  <c:v>113.66</c:v>
                </c:pt>
                <c:pt idx="276">
                  <c:v>102.09</c:v>
                </c:pt>
                <c:pt idx="277">
                  <c:v>106.29</c:v>
                </c:pt>
                <c:pt idx="278">
                  <c:v>111.24</c:v>
                </c:pt>
                <c:pt idx="279">
                  <c:v>114.24</c:v>
                </c:pt>
                <c:pt idx="280">
                  <c:v>121.67</c:v>
                </c:pt>
                <c:pt idx="281">
                  <c:v>122.38</c:v>
                </c:pt>
                <c:pt idx="282">
                  <c:v>125.46</c:v>
                </c:pt>
                <c:pt idx="283">
                  <c:v>127.47</c:v>
                </c:pt>
                <c:pt idx="284">
                  <c:v>140.52000000000001</c:v>
                </c:pt>
                <c:pt idx="285">
                  <c:v>135.76</c:v>
                </c:pt>
                <c:pt idx="286">
                  <c:v>129.55000000000001</c:v>
                </c:pt>
                <c:pt idx="287">
                  <c:v>131.27000000000001</c:v>
                </c:pt>
                <c:pt idx="288">
                  <c:v>136</c:v>
                </c:pt>
                <c:pt idx="289">
                  <c:v>132.81</c:v>
                </c:pt>
                <c:pt idx="290">
                  <c:v>132.59</c:v>
                </c:pt>
                <c:pt idx="291">
                  <c:v>131.21</c:v>
                </c:pt>
                <c:pt idx="292">
                  <c:v>130.91999999999999</c:v>
                </c:pt>
                <c:pt idx="293">
                  <c:v>122.79</c:v>
                </c:pt>
                <c:pt idx="294">
                  <c:v>116.18</c:v>
                </c:pt>
                <c:pt idx="295">
                  <c:v>121.89</c:v>
                </c:pt>
                <c:pt idx="296">
                  <c:v>126.35</c:v>
                </c:pt>
                <c:pt idx="297">
                  <c:v>122.55</c:v>
                </c:pt>
                <c:pt idx="298">
                  <c:v>120.4</c:v>
                </c:pt>
                <c:pt idx="299">
                  <c:v>113.11</c:v>
                </c:pt>
                <c:pt idx="300">
                  <c:v>111.96</c:v>
                </c:pt>
                <c:pt idx="301">
                  <c:v>116.44</c:v>
                </c:pt>
                <c:pt idx="302">
                  <c:v>111.88</c:v>
                </c:pt>
                <c:pt idx="303">
                  <c:v>109.61</c:v>
                </c:pt>
                <c:pt idx="304">
                  <c:v>107.09</c:v>
                </c:pt>
                <c:pt idx="305">
                  <c:v>119.51</c:v>
                </c:pt>
                <c:pt idx="306">
                  <c:v>120.42</c:v>
                </c:pt>
                <c:pt idx="307">
                  <c:v>133.71</c:v>
                </c:pt>
                <c:pt idx="308">
                  <c:v>138.54</c:v>
                </c:pt>
                <c:pt idx="309">
                  <c:v>140.63999999999999</c:v>
                </c:pt>
                <c:pt idx="310">
                  <c:v>145.30000000000001</c:v>
                </c:pt>
                <c:pt idx="311">
                  <c:v>148.06</c:v>
                </c:pt>
                <c:pt idx="312">
                  <c:v>152.96</c:v>
                </c:pt>
                <c:pt idx="313">
                  <c:v>164.42</c:v>
                </c:pt>
                <c:pt idx="314">
                  <c:v>162.38999999999999</c:v>
                </c:pt>
                <c:pt idx="315">
                  <c:v>168.11</c:v>
                </c:pt>
                <c:pt idx="316">
                  <c:v>162.56</c:v>
                </c:pt>
                <c:pt idx="317">
                  <c:v>164.4</c:v>
                </c:pt>
                <c:pt idx="318">
                  <c:v>166.07</c:v>
                </c:pt>
                <c:pt idx="319">
                  <c:v>163.55000000000001</c:v>
                </c:pt>
                <c:pt idx="320">
                  <c:v>166.4</c:v>
                </c:pt>
                <c:pt idx="321">
                  <c:v>164.93</c:v>
                </c:pt>
                <c:pt idx="322">
                  <c:v>163.41</c:v>
                </c:pt>
                <c:pt idx="323">
                  <c:v>157.06</c:v>
                </c:pt>
                <c:pt idx="324">
                  <c:v>159.18</c:v>
                </c:pt>
                <c:pt idx="325">
                  <c:v>160.05000000000001</c:v>
                </c:pt>
                <c:pt idx="326">
                  <c:v>150.55000000000001</c:v>
                </c:pt>
                <c:pt idx="327">
                  <c:v>153.18</c:v>
                </c:pt>
                <c:pt idx="328">
                  <c:v>150.66</c:v>
                </c:pt>
                <c:pt idx="329">
                  <c:v>166.68</c:v>
                </c:pt>
                <c:pt idx="330">
                  <c:v>166.1</c:v>
                </c:pt>
                <c:pt idx="331">
                  <c:v>166.09</c:v>
                </c:pt>
                <c:pt idx="332">
                  <c:v>163.58000000000001</c:v>
                </c:pt>
                <c:pt idx="333">
                  <c:v>167.24</c:v>
                </c:pt>
                <c:pt idx="334">
                  <c:v>179.63</c:v>
                </c:pt>
                <c:pt idx="335">
                  <c:v>181.18</c:v>
                </c:pt>
                <c:pt idx="336">
                  <c:v>180.66</c:v>
                </c:pt>
                <c:pt idx="337">
                  <c:v>179.83</c:v>
                </c:pt>
                <c:pt idx="338">
                  <c:v>189.55</c:v>
                </c:pt>
                <c:pt idx="339">
                  <c:v>191.85</c:v>
                </c:pt>
                <c:pt idx="340">
                  <c:v>190.92</c:v>
                </c:pt>
                <c:pt idx="341">
                  <c:v>188.63</c:v>
                </c:pt>
                <c:pt idx="342">
                  <c:v>182.08</c:v>
                </c:pt>
                <c:pt idx="343">
                  <c:v>189.82</c:v>
                </c:pt>
                <c:pt idx="344">
                  <c:v>202.17</c:v>
                </c:pt>
                <c:pt idx="345">
                  <c:v>211.28</c:v>
                </c:pt>
                <c:pt idx="346">
                  <c:v>211.78</c:v>
                </c:pt>
                <c:pt idx="347">
                  <c:v>226.92</c:v>
                </c:pt>
                <c:pt idx="348">
                  <c:v>238.9</c:v>
                </c:pt>
                <c:pt idx="349">
                  <c:v>235.52</c:v>
                </c:pt>
                <c:pt idx="350">
                  <c:v>247.35</c:v>
                </c:pt>
                <c:pt idx="351">
                  <c:v>250.84</c:v>
                </c:pt>
                <c:pt idx="352">
                  <c:v>236.12</c:v>
                </c:pt>
                <c:pt idx="353">
                  <c:v>252.93</c:v>
                </c:pt>
                <c:pt idx="354">
                  <c:v>231.32</c:v>
                </c:pt>
                <c:pt idx="355">
                  <c:v>243.98</c:v>
                </c:pt>
                <c:pt idx="356">
                  <c:v>249.22</c:v>
                </c:pt>
                <c:pt idx="357">
                  <c:v>242.17</c:v>
                </c:pt>
                <c:pt idx="358">
                  <c:v>274.08</c:v>
                </c:pt>
                <c:pt idx="359">
                  <c:v>284.2</c:v>
                </c:pt>
                <c:pt idx="360">
                  <c:v>291.7</c:v>
                </c:pt>
                <c:pt idx="361">
                  <c:v>288.36</c:v>
                </c:pt>
                <c:pt idx="362">
                  <c:v>290.10000000000002</c:v>
                </c:pt>
                <c:pt idx="363">
                  <c:v>304</c:v>
                </c:pt>
                <c:pt idx="364">
                  <c:v>318.66000000000003</c:v>
                </c:pt>
                <c:pt idx="365">
                  <c:v>329.8</c:v>
                </c:pt>
                <c:pt idx="366">
                  <c:v>321.83</c:v>
                </c:pt>
                <c:pt idx="367">
                  <c:v>251.79</c:v>
                </c:pt>
                <c:pt idx="368">
                  <c:v>230.3</c:v>
                </c:pt>
                <c:pt idx="369">
                  <c:v>247.08</c:v>
                </c:pt>
                <c:pt idx="370">
                  <c:v>257.07</c:v>
                </c:pt>
                <c:pt idx="371">
                  <c:v>267.82</c:v>
                </c:pt>
                <c:pt idx="372">
                  <c:v>258.89</c:v>
                </c:pt>
                <c:pt idx="373">
                  <c:v>261.33</c:v>
                </c:pt>
                <c:pt idx="374">
                  <c:v>262.16000000000003</c:v>
                </c:pt>
                <c:pt idx="375">
                  <c:v>273.5</c:v>
                </c:pt>
                <c:pt idx="376">
                  <c:v>272.02</c:v>
                </c:pt>
                <c:pt idx="377">
                  <c:v>261.52</c:v>
                </c:pt>
                <c:pt idx="378">
                  <c:v>271.91000000000003</c:v>
                </c:pt>
                <c:pt idx="379">
                  <c:v>278.97000000000003</c:v>
                </c:pt>
                <c:pt idx="380">
                  <c:v>273.7</c:v>
                </c:pt>
                <c:pt idx="381">
                  <c:v>277.72000000000003</c:v>
                </c:pt>
                <c:pt idx="382">
                  <c:v>297.47000000000003</c:v>
                </c:pt>
                <c:pt idx="383">
                  <c:v>288.86</c:v>
                </c:pt>
                <c:pt idx="384">
                  <c:v>294.87</c:v>
                </c:pt>
                <c:pt idx="385">
                  <c:v>309.64</c:v>
                </c:pt>
                <c:pt idx="386">
                  <c:v>320.52</c:v>
                </c:pt>
                <c:pt idx="387">
                  <c:v>317.98</c:v>
                </c:pt>
                <c:pt idx="388">
                  <c:v>346.08</c:v>
                </c:pt>
                <c:pt idx="389">
                  <c:v>351.45</c:v>
                </c:pt>
                <c:pt idx="390">
                  <c:v>349.15</c:v>
                </c:pt>
                <c:pt idx="391">
                  <c:v>340.36</c:v>
                </c:pt>
                <c:pt idx="392">
                  <c:v>345.99</c:v>
                </c:pt>
                <c:pt idx="393">
                  <c:v>353.4</c:v>
                </c:pt>
                <c:pt idx="394">
                  <c:v>329.08</c:v>
                </c:pt>
                <c:pt idx="395">
                  <c:v>331.89</c:v>
                </c:pt>
                <c:pt idx="396">
                  <c:v>339.94</c:v>
                </c:pt>
                <c:pt idx="397">
                  <c:v>330.8</c:v>
                </c:pt>
                <c:pt idx="398">
                  <c:v>361.23</c:v>
                </c:pt>
                <c:pt idx="399">
                  <c:v>358.02</c:v>
                </c:pt>
                <c:pt idx="400">
                  <c:v>356.15</c:v>
                </c:pt>
                <c:pt idx="401">
                  <c:v>322.56</c:v>
                </c:pt>
                <c:pt idx="402">
                  <c:v>306.05</c:v>
                </c:pt>
                <c:pt idx="403">
                  <c:v>304</c:v>
                </c:pt>
                <c:pt idx="404">
                  <c:v>322.22000000000003</c:v>
                </c:pt>
                <c:pt idx="405">
                  <c:v>330.22</c:v>
                </c:pt>
                <c:pt idx="406">
                  <c:v>343.93</c:v>
                </c:pt>
                <c:pt idx="407">
                  <c:v>367.07</c:v>
                </c:pt>
                <c:pt idx="408">
                  <c:v>375.22</c:v>
                </c:pt>
                <c:pt idx="409">
                  <c:v>375.35</c:v>
                </c:pt>
                <c:pt idx="410">
                  <c:v>389.83</c:v>
                </c:pt>
                <c:pt idx="411">
                  <c:v>371.16</c:v>
                </c:pt>
                <c:pt idx="412">
                  <c:v>387.81</c:v>
                </c:pt>
                <c:pt idx="413">
                  <c:v>395.43</c:v>
                </c:pt>
                <c:pt idx="414">
                  <c:v>387.86</c:v>
                </c:pt>
                <c:pt idx="415">
                  <c:v>392.46</c:v>
                </c:pt>
                <c:pt idx="416">
                  <c:v>375.22</c:v>
                </c:pt>
                <c:pt idx="417">
                  <c:v>417.09</c:v>
                </c:pt>
                <c:pt idx="418">
                  <c:v>408.79</c:v>
                </c:pt>
                <c:pt idx="419">
                  <c:v>412.7</c:v>
                </c:pt>
                <c:pt idx="420">
                  <c:v>403.69</c:v>
                </c:pt>
                <c:pt idx="421">
                  <c:v>414.95</c:v>
                </c:pt>
                <c:pt idx="422">
                  <c:v>415.35</c:v>
                </c:pt>
                <c:pt idx="423">
                  <c:v>408.14</c:v>
                </c:pt>
                <c:pt idx="424">
                  <c:v>424.21</c:v>
                </c:pt>
                <c:pt idx="425">
                  <c:v>414.03</c:v>
                </c:pt>
                <c:pt idx="426">
                  <c:v>417.8</c:v>
                </c:pt>
                <c:pt idx="427">
                  <c:v>418.68</c:v>
                </c:pt>
                <c:pt idx="428">
                  <c:v>431.35</c:v>
                </c:pt>
                <c:pt idx="429">
                  <c:v>435.71</c:v>
                </c:pt>
                <c:pt idx="430">
                  <c:v>438.78</c:v>
                </c:pt>
                <c:pt idx="431">
                  <c:v>443.38</c:v>
                </c:pt>
                <c:pt idx="432">
                  <c:v>451.67</c:v>
                </c:pt>
                <c:pt idx="433">
                  <c:v>440.19</c:v>
                </c:pt>
                <c:pt idx="434">
                  <c:v>450.19</c:v>
                </c:pt>
                <c:pt idx="435">
                  <c:v>450.53</c:v>
                </c:pt>
                <c:pt idx="436">
                  <c:v>448.13</c:v>
                </c:pt>
                <c:pt idx="437">
                  <c:v>463.56</c:v>
                </c:pt>
                <c:pt idx="438">
                  <c:v>458.93</c:v>
                </c:pt>
                <c:pt idx="439">
                  <c:v>467.83</c:v>
                </c:pt>
                <c:pt idx="440">
                  <c:v>461.79</c:v>
                </c:pt>
                <c:pt idx="441">
                  <c:v>466.45</c:v>
                </c:pt>
                <c:pt idx="442">
                  <c:v>481.61</c:v>
                </c:pt>
                <c:pt idx="443">
                  <c:v>467.14</c:v>
                </c:pt>
                <c:pt idx="444">
                  <c:v>445.77</c:v>
                </c:pt>
                <c:pt idx="445">
                  <c:v>450.91</c:v>
                </c:pt>
                <c:pt idx="446">
                  <c:v>456.5</c:v>
                </c:pt>
                <c:pt idx="447">
                  <c:v>444.27</c:v>
                </c:pt>
                <c:pt idx="448">
                  <c:v>458.26</c:v>
                </c:pt>
                <c:pt idx="449">
                  <c:v>475.49</c:v>
                </c:pt>
                <c:pt idx="450">
                  <c:v>462.69</c:v>
                </c:pt>
                <c:pt idx="451">
                  <c:v>472.35</c:v>
                </c:pt>
                <c:pt idx="452">
                  <c:v>453.69</c:v>
                </c:pt>
                <c:pt idx="453">
                  <c:v>459.27</c:v>
                </c:pt>
                <c:pt idx="454">
                  <c:v>470.42</c:v>
                </c:pt>
                <c:pt idx="455">
                  <c:v>487.39</c:v>
                </c:pt>
                <c:pt idx="456">
                  <c:v>500.71</c:v>
                </c:pt>
                <c:pt idx="457">
                  <c:v>514.71</c:v>
                </c:pt>
                <c:pt idx="458">
                  <c:v>533.4</c:v>
                </c:pt>
                <c:pt idx="459">
                  <c:v>544.75</c:v>
                </c:pt>
                <c:pt idx="460">
                  <c:v>562.05999999999995</c:v>
                </c:pt>
                <c:pt idx="461">
                  <c:v>561.88</c:v>
                </c:pt>
                <c:pt idx="462">
                  <c:v>584.41</c:v>
                </c:pt>
                <c:pt idx="463">
                  <c:v>581.5</c:v>
                </c:pt>
                <c:pt idx="464">
                  <c:v>605.37</c:v>
                </c:pt>
                <c:pt idx="465">
                  <c:v>615.92999999999995</c:v>
                </c:pt>
                <c:pt idx="466">
                  <c:v>636.02</c:v>
                </c:pt>
                <c:pt idx="467">
                  <c:v>640.42999999999995</c:v>
                </c:pt>
                <c:pt idx="468">
                  <c:v>645.5</c:v>
                </c:pt>
                <c:pt idx="469">
                  <c:v>654.16999999999996</c:v>
                </c:pt>
                <c:pt idx="470">
                  <c:v>669.12</c:v>
                </c:pt>
                <c:pt idx="471">
                  <c:v>670.63</c:v>
                </c:pt>
                <c:pt idx="472">
                  <c:v>639.95000000000005</c:v>
                </c:pt>
                <c:pt idx="473">
                  <c:v>651.99</c:v>
                </c:pt>
                <c:pt idx="474">
                  <c:v>687.31</c:v>
                </c:pt>
                <c:pt idx="475">
                  <c:v>705.27</c:v>
                </c:pt>
                <c:pt idx="476">
                  <c:v>757.02</c:v>
                </c:pt>
                <c:pt idx="477">
                  <c:v>740.74</c:v>
                </c:pt>
                <c:pt idx="478">
                  <c:v>786.16</c:v>
                </c:pt>
                <c:pt idx="479">
                  <c:v>790.82</c:v>
                </c:pt>
                <c:pt idx="480">
                  <c:v>757.12</c:v>
                </c:pt>
                <c:pt idx="481">
                  <c:v>801.34</c:v>
                </c:pt>
                <c:pt idx="482">
                  <c:v>848.28</c:v>
                </c:pt>
                <c:pt idx="483">
                  <c:v>885.14</c:v>
                </c:pt>
                <c:pt idx="484">
                  <c:v>954.29</c:v>
                </c:pt>
                <c:pt idx="485">
                  <c:v>899.47</c:v>
                </c:pt>
                <c:pt idx="486">
                  <c:v>947.28</c:v>
                </c:pt>
                <c:pt idx="487">
                  <c:v>914.62</c:v>
                </c:pt>
                <c:pt idx="488">
                  <c:v>955.4</c:v>
                </c:pt>
                <c:pt idx="489">
                  <c:v>970.43</c:v>
                </c:pt>
                <c:pt idx="490">
                  <c:v>980.28</c:v>
                </c:pt>
                <c:pt idx="491">
                  <c:v>1049.3399999999999</c:v>
                </c:pt>
                <c:pt idx="492">
                  <c:v>1101.75</c:v>
                </c:pt>
                <c:pt idx="493">
                  <c:v>1111.75</c:v>
                </c:pt>
                <c:pt idx="494">
                  <c:v>1090.82</c:v>
                </c:pt>
                <c:pt idx="495">
                  <c:v>1133.8399999999999</c:v>
                </c:pt>
                <c:pt idx="496">
                  <c:v>1120.67</c:v>
                </c:pt>
                <c:pt idx="497">
                  <c:v>957.28</c:v>
                </c:pt>
                <c:pt idx="498">
                  <c:v>1017.01</c:v>
                </c:pt>
                <c:pt idx="499">
                  <c:v>1098.67</c:v>
                </c:pt>
                <c:pt idx="500">
                  <c:v>1163.6300000000001</c:v>
                </c:pt>
                <c:pt idx="501">
                  <c:v>1229.23</c:v>
                </c:pt>
                <c:pt idx="502">
                  <c:v>1279.6400000000001</c:v>
                </c:pt>
                <c:pt idx="503">
                  <c:v>1238.33</c:v>
                </c:pt>
                <c:pt idx="504">
                  <c:v>1286.3699999999999</c:v>
                </c:pt>
                <c:pt idx="505">
                  <c:v>1335.18</c:v>
                </c:pt>
                <c:pt idx="506">
                  <c:v>1301.8399999999999</c:v>
                </c:pt>
                <c:pt idx="507">
                  <c:v>1372.71</c:v>
                </c:pt>
                <c:pt idx="508">
                  <c:v>1328.72</c:v>
                </c:pt>
                <c:pt idx="509">
                  <c:v>1320.41</c:v>
                </c:pt>
                <c:pt idx="510">
                  <c:v>1282.71</c:v>
                </c:pt>
                <c:pt idx="511">
                  <c:v>1362.93</c:v>
                </c:pt>
                <c:pt idx="512">
                  <c:v>1388.91</c:v>
                </c:pt>
                <c:pt idx="513">
                  <c:v>1469.25</c:v>
                </c:pt>
                <c:pt idx="514">
                  <c:v>1394.46</c:v>
                </c:pt>
                <c:pt idx="515">
                  <c:v>1366.42</c:v>
                </c:pt>
                <c:pt idx="516">
                  <c:v>1498.58</c:v>
                </c:pt>
                <c:pt idx="517">
                  <c:v>1452.43</c:v>
                </c:pt>
                <c:pt idx="518">
                  <c:v>1420.6</c:v>
                </c:pt>
                <c:pt idx="519">
                  <c:v>1454.6</c:v>
                </c:pt>
                <c:pt idx="520">
                  <c:v>1430.83</c:v>
                </c:pt>
                <c:pt idx="521">
                  <c:v>1517.68</c:v>
                </c:pt>
                <c:pt idx="522">
                  <c:v>1436.51</c:v>
                </c:pt>
                <c:pt idx="523">
                  <c:v>1429.4</c:v>
                </c:pt>
                <c:pt idx="524">
                  <c:v>1314.95</c:v>
                </c:pt>
                <c:pt idx="525">
                  <c:v>1320.28</c:v>
                </c:pt>
                <c:pt idx="526">
                  <c:v>1366.01</c:v>
                </c:pt>
                <c:pt idx="527">
                  <c:v>1239.94</c:v>
                </c:pt>
                <c:pt idx="528">
                  <c:v>1160.33</c:v>
                </c:pt>
                <c:pt idx="529">
                  <c:v>1249.46</c:v>
                </c:pt>
                <c:pt idx="530">
                  <c:v>1255.82</c:v>
                </c:pt>
                <c:pt idx="531">
                  <c:v>1224.42</c:v>
                </c:pt>
                <c:pt idx="532">
                  <c:v>1211.23</c:v>
                </c:pt>
                <c:pt idx="533">
                  <c:v>1133.58</c:v>
                </c:pt>
                <c:pt idx="534">
                  <c:v>1040.94</c:v>
                </c:pt>
                <c:pt idx="535">
                  <c:v>1059.78</c:v>
                </c:pt>
                <c:pt idx="536">
                  <c:v>1139.45</c:v>
                </c:pt>
                <c:pt idx="537">
                  <c:v>1148.08</c:v>
                </c:pt>
                <c:pt idx="538">
                  <c:v>1130.21</c:v>
                </c:pt>
                <c:pt idx="539">
                  <c:v>1106.73</c:v>
                </c:pt>
                <c:pt idx="540">
                  <c:v>1147.3900000000001</c:v>
                </c:pt>
                <c:pt idx="541">
                  <c:v>1076.92</c:v>
                </c:pt>
                <c:pt idx="542">
                  <c:v>1067.1400000000001</c:v>
                </c:pt>
                <c:pt idx="543">
                  <c:v>989.81</c:v>
                </c:pt>
                <c:pt idx="544">
                  <c:v>911.62</c:v>
                </c:pt>
                <c:pt idx="545">
                  <c:v>916.07</c:v>
                </c:pt>
                <c:pt idx="546">
                  <c:v>815.28</c:v>
                </c:pt>
                <c:pt idx="547">
                  <c:v>885.76</c:v>
                </c:pt>
                <c:pt idx="548">
                  <c:v>936.31</c:v>
                </c:pt>
                <c:pt idx="549">
                  <c:v>879.82</c:v>
                </c:pt>
                <c:pt idx="550">
                  <c:v>855.7</c:v>
                </c:pt>
                <c:pt idx="551">
                  <c:v>841.15</c:v>
                </c:pt>
                <c:pt idx="552">
                  <c:v>848.18</c:v>
                </c:pt>
                <c:pt idx="553">
                  <c:v>916.92</c:v>
                </c:pt>
                <c:pt idx="554">
                  <c:v>963.59</c:v>
                </c:pt>
                <c:pt idx="555">
                  <c:v>974.5</c:v>
                </c:pt>
                <c:pt idx="556">
                  <c:v>990.31</c:v>
                </c:pt>
                <c:pt idx="557">
                  <c:v>1008.01</c:v>
                </c:pt>
                <c:pt idx="558">
                  <c:v>995.97</c:v>
                </c:pt>
                <c:pt idx="559">
                  <c:v>1050.71</c:v>
                </c:pt>
                <c:pt idx="560">
                  <c:v>1058.2</c:v>
                </c:pt>
                <c:pt idx="561">
                  <c:v>1111.92</c:v>
                </c:pt>
                <c:pt idx="562">
                  <c:v>1131.1300000000001</c:v>
                </c:pt>
                <c:pt idx="563">
                  <c:v>1144.94</c:v>
                </c:pt>
                <c:pt idx="564">
                  <c:v>1126.21</c:v>
                </c:pt>
                <c:pt idx="565">
                  <c:v>1107.31</c:v>
                </c:pt>
                <c:pt idx="566">
                  <c:v>1120.68</c:v>
                </c:pt>
                <c:pt idx="567">
                  <c:v>1140.8399999999999</c:v>
                </c:pt>
                <c:pt idx="568">
                  <c:v>1101.72</c:v>
                </c:pt>
                <c:pt idx="569">
                  <c:v>1104.24</c:v>
                </c:pt>
                <c:pt idx="570">
                  <c:v>1114.58</c:v>
                </c:pt>
                <c:pt idx="571">
                  <c:v>1130.2</c:v>
                </c:pt>
                <c:pt idx="572">
                  <c:v>1173.82</c:v>
                </c:pt>
                <c:pt idx="573">
                  <c:v>1211.92</c:v>
                </c:pt>
                <c:pt idx="574">
                  <c:v>1181.27</c:v>
                </c:pt>
                <c:pt idx="575">
                  <c:v>1203.5999999999999</c:v>
                </c:pt>
                <c:pt idx="576">
                  <c:v>1180.5899999999999</c:v>
                </c:pt>
                <c:pt idx="577">
                  <c:v>1156.8499999999999</c:v>
                </c:pt>
                <c:pt idx="578">
                  <c:v>1191.5</c:v>
                </c:pt>
                <c:pt idx="579">
                  <c:v>1191.33</c:v>
                </c:pt>
                <c:pt idx="580">
                  <c:v>1234.18</c:v>
                </c:pt>
                <c:pt idx="581">
                  <c:v>1220.33</c:v>
                </c:pt>
                <c:pt idx="582">
                  <c:v>1228.81</c:v>
                </c:pt>
                <c:pt idx="583">
                  <c:v>1207.01</c:v>
                </c:pt>
                <c:pt idx="584">
                  <c:v>1249.48</c:v>
                </c:pt>
                <c:pt idx="585">
                  <c:v>1248.29</c:v>
                </c:pt>
                <c:pt idx="586">
                  <c:v>1280.0899999999999</c:v>
                </c:pt>
                <c:pt idx="587">
                  <c:v>1280.6600000000001</c:v>
                </c:pt>
                <c:pt idx="588">
                  <c:v>1294.83</c:v>
                </c:pt>
                <c:pt idx="589">
                  <c:v>1310.6099999999999</c:v>
                </c:pt>
                <c:pt idx="590">
                  <c:v>1270.0899999999999</c:v>
                </c:pt>
                <c:pt idx="591">
                  <c:v>1270.2</c:v>
                </c:pt>
                <c:pt idx="592">
                  <c:v>1276.6600000000001</c:v>
                </c:pt>
                <c:pt idx="593">
                  <c:v>1303.82</c:v>
                </c:pt>
                <c:pt idx="594">
                  <c:v>1335.85</c:v>
                </c:pt>
                <c:pt idx="595">
                  <c:v>1377.94</c:v>
                </c:pt>
                <c:pt idx="596">
                  <c:v>1400.63</c:v>
                </c:pt>
                <c:pt idx="597">
                  <c:v>1418.3</c:v>
                </c:pt>
                <c:pt idx="598">
                  <c:v>1438.24</c:v>
                </c:pt>
                <c:pt idx="599">
                  <c:v>1406.82</c:v>
                </c:pt>
                <c:pt idx="600">
                  <c:v>1420.86</c:v>
                </c:pt>
                <c:pt idx="601">
                  <c:v>1482.37</c:v>
                </c:pt>
                <c:pt idx="602">
                  <c:v>1530.62</c:v>
                </c:pt>
                <c:pt idx="603">
                  <c:v>1503.35</c:v>
                </c:pt>
                <c:pt idx="604">
                  <c:v>1455.28</c:v>
                </c:pt>
                <c:pt idx="605">
                  <c:v>1473.99</c:v>
                </c:pt>
                <c:pt idx="606">
                  <c:v>1526.75</c:v>
                </c:pt>
                <c:pt idx="607">
                  <c:v>1549.38</c:v>
                </c:pt>
                <c:pt idx="608">
                  <c:v>1481.14</c:v>
                </c:pt>
                <c:pt idx="609">
                  <c:v>1468.36</c:v>
                </c:pt>
                <c:pt idx="610">
                  <c:v>1378.55</c:v>
                </c:pt>
                <c:pt idx="611">
                  <c:v>1330.63</c:v>
                </c:pt>
                <c:pt idx="612">
                  <c:v>1322.7</c:v>
                </c:pt>
                <c:pt idx="613">
                  <c:v>1385.59</c:v>
                </c:pt>
                <c:pt idx="614">
                  <c:v>1400.38</c:v>
                </c:pt>
                <c:pt idx="615">
                  <c:v>1280</c:v>
                </c:pt>
                <c:pt idx="616">
                  <c:v>1267.3800000000001</c:v>
                </c:pt>
                <c:pt idx="617">
                  <c:v>1282.83</c:v>
                </c:pt>
                <c:pt idx="618">
                  <c:v>1166.3599999999999</c:v>
                </c:pt>
                <c:pt idx="619">
                  <c:v>968.75</c:v>
                </c:pt>
                <c:pt idx="620">
                  <c:v>896.24</c:v>
                </c:pt>
                <c:pt idx="621">
                  <c:v>903.25</c:v>
                </c:pt>
                <c:pt idx="622">
                  <c:v>825.88</c:v>
                </c:pt>
                <c:pt idx="623">
                  <c:v>735.09</c:v>
                </c:pt>
                <c:pt idx="624">
                  <c:v>797.87</c:v>
                </c:pt>
                <c:pt idx="625">
                  <c:v>872.81</c:v>
                </c:pt>
                <c:pt idx="626">
                  <c:v>919.14</c:v>
                </c:pt>
                <c:pt idx="627">
                  <c:v>919.32</c:v>
                </c:pt>
                <c:pt idx="628">
                  <c:v>987.48</c:v>
                </c:pt>
                <c:pt idx="629">
                  <c:v>1020.63</c:v>
                </c:pt>
                <c:pt idx="630">
                  <c:v>1057.08</c:v>
                </c:pt>
                <c:pt idx="631">
                  <c:v>1036.2</c:v>
                </c:pt>
                <c:pt idx="632">
                  <c:v>1095.6300000000001</c:v>
                </c:pt>
                <c:pt idx="633">
                  <c:v>1115.0999999999999</c:v>
                </c:pt>
                <c:pt idx="634">
                  <c:v>1073.8699999999999</c:v>
                </c:pt>
                <c:pt idx="635">
                  <c:v>1104.49</c:v>
                </c:pt>
                <c:pt idx="636">
                  <c:v>1169.43</c:v>
                </c:pt>
                <c:pt idx="637">
                  <c:v>1186.69</c:v>
                </c:pt>
                <c:pt idx="638">
                  <c:v>1089.4100000000001</c:v>
                </c:pt>
                <c:pt idx="639">
                  <c:v>1030.71</c:v>
                </c:pt>
                <c:pt idx="640">
                  <c:v>1101.5999999999999</c:v>
                </c:pt>
                <c:pt idx="641">
                  <c:v>1049.33</c:v>
                </c:pt>
                <c:pt idx="642">
                  <c:v>1141.2</c:v>
                </c:pt>
                <c:pt idx="643">
                  <c:v>1183.26</c:v>
                </c:pt>
                <c:pt idx="644">
                  <c:v>1180.55</c:v>
                </c:pt>
                <c:pt idx="645">
                  <c:v>1257.6400000000001</c:v>
                </c:pt>
                <c:pt idx="646">
                  <c:v>1286.1199999999999</c:v>
                </c:pt>
                <c:pt idx="647">
                  <c:v>1327.22</c:v>
                </c:pt>
                <c:pt idx="648">
                  <c:v>1325.83</c:v>
                </c:pt>
                <c:pt idx="649">
                  <c:v>1363.61</c:v>
                </c:pt>
                <c:pt idx="650">
                  <c:v>1345.2</c:v>
                </c:pt>
                <c:pt idx="651">
                  <c:v>1320.64</c:v>
                </c:pt>
                <c:pt idx="652">
                  <c:v>1292.28</c:v>
                </c:pt>
                <c:pt idx="653">
                  <c:v>1218.8900000000001</c:v>
                </c:pt>
                <c:pt idx="654">
                  <c:v>1131.42</c:v>
                </c:pt>
                <c:pt idx="655">
                  <c:v>1253.3</c:v>
                </c:pt>
                <c:pt idx="656">
                  <c:v>1246.96</c:v>
                </c:pt>
                <c:pt idx="657">
                  <c:v>1257.6099999999999</c:v>
                </c:pt>
                <c:pt idx="658">
                  <c:v>1312.41</c:v>
                </c:pt>
                <c:pt idx="659">
                  <c:v>1365.68</c:v>
                </c:pt>
                <c:pt idx="660">
                  <c:v>1408.47</c:v>
                </c:pt>
                <c:pt idx="661">
                  <c:v>1397.91</c:v>
                </c:pt>
                <c:pt idx="662">
                  <c:v>1310.33</c:v>
                </c:pt>
                <c:pt idx="663">
                  <c:v>1362.16</c:v>
                </c:pt>
                <c:pt idx="664">
                  <c:v>1379.32</c:v>
                </c:pt>
                <c:pt idx="665">
                  <c:v>1406.58</c:v>
                </c:pt>
                <c:pt idx="666">
                  <c:v>1440.67</c:v>
                </c:pt>
                <c:pt idx="667">
                  <c:v>1412.16</c:v>
                </c:pt>
                <c:pt idx="668">
                  <c:v>1416.18</c:v>
                </c:pt>
                <c:pt idx="669">
                  <c:v>1426.19</c:v>
                </c:pt>
                <c:pt idx="670">
                  <c:v>1498.11</c:v>
                </c:pt>
                <c:pt idx="671">
                  <c:v>1514.68</c:v>
                </c:pt>
                <c:pt idx="672">
                  <c:v>1569.19</c:v>
                </c:pt>
                <c:pt idx="673">
                  <c:v>1597.57</c:v>
                </c:pt>
                <c:pt idx="674">
                  <c:v>1630.74</c:v>
                </c:pt>
                <c:pt idx="675">
                  <c:v>1606.28</c:v>
                </c:pt>
                <c:pt idx="676">
                  <c:v>1685.73</c:v>
                </c:pt>
                <c:pt idx="677">
                  <c:v>1632.97</c:v>
                </c:pt>
                <c:pt idx="678">
                  <c:v>1681.55</c:v>
                </c:pt>
                <c:pt idx="679">
                  <c:v>1756.54</c:v>
                </c:pt>
                <c:pt idx="680">
                  <c:v>1805.81</c:v>
                </c:pt>
                <c:pt idx="681">
                  <c:v>1848.36</c:v>
                </c:pt>
                <c:pt idx="682">
                  <c:v>1782.59</c:v>
                </c:pt>
                <c:pt idx="683">
                  <c:v>1859.45</c:v>
                </c:pt>
                <c:pt idx="684">
                  <c:v>1872.34</c:v>
                </c:pt>
                <c:pt idx="685">
                  <c:v>1883.95</c:v>
                </c:pt>
                <c:pt idx="686">
                  <c:v>1923.57</c:v>
                </c:pt>
                <c:pt idx="687">
                  <c:v>1960.23</c:v>
                </c:pt>
                <c:pt idx="688">
                  <c:v>1930.67</c:v>
                </c:pt>
                <c:pt idx="689">
                  <c:v>2003.37</c:v>
                </c:pt>
                <c:pt idx="690">
                  <c:v>1972.29</c:v>
                </c:pt>
                <c:pt idx="691">
                  <c:v>2018.05</c:v>
                </c:pt>
                <c:pt idx="692">
                  <c:v>2067.56</c:v>
                </c:pt>
                <c:pt idx="693">
                  <c:v>2058.9</c:v>
                </c:pt>
                <c:pt idx="694">
                  <c:v>1994.99</c:v>
                </c:pt>
                <c:pt idx="695">
                  <c:v>2104.5</c:v>
                </c:pt>
                <c:pt idx="696">
                  <c:v>2067.89</c:v>
                </c:pt>
                <c:pt idx="697">
                  <c:v>2085.5100000000002</c:v>
                </c:pt>
                <c:pt idx="698">
                  <c:v>2107.39</c:v>
                </c:pt>
                <c:pt idx="699">
                  <c:v>2063.11</c:v>
                </c:pt>
                <c:pt idx="700">
                  <c:v>2103.84</c:v>
                </c:pt>
                <c:pt idx="701">
                  <c:v>1972.18</c:v>
                </c:pt>
                <c:pt idx="702">
                  <c:v>1920.03</c:v>
                </c:pt>
                <c:pt idx="703">
                  <c:v>2079.36</c:v>
                </c:pt>
                <c:pt idx="704">
                  <c:v>2080.41</c:v>
                </c:pt>
                <c:pt idx="705">
                  <c:v>2043.94</c:v>
                </c:pt>
                <c:pt idx="706">
                  <c:v>1940.24</c:v>
                </c:pt>
                <c:pt idx="707">
                  <c:v>1932.23</c:v>
                </c:pt>
                <c:pt idx="708">
                  <c:v>2059.7399999999998</c:v>
                </c:pt>
                <c:pt idx="709">
                  <c:v>2065.3000000000002</c:v>
                </c:pt>
                <c:pt idx="710">
                  <c:v>2096.96</c:v>
                </c:pt>
                <c:pt idx="711">
                  <c:v>2098.86</c:v>
                </c:pt>
                <c:pt idx="712">
                  <c:v>2173.6</c:v>
                </c:pt>
                <c:pt idx="713">
                  <c:v>2170.9499999999998</c:v>
                </c:pt>
                <c:pt idx="714">
                  <c:v>2168.27</c:v>
                </c:pt>
                <c:pt idx="715">
                  <c:v>2126.15</c:v>
                </c:pt>
                <c:pt idx="716">
                  <c:v>2198.81</c:v>
                </c:pt>
                <c:pt idx="717">
                  <c:v>2238.83</c:v>
                </c:pt>
                <c:pt idx="718">
                  <c:v>2278.87</c:v>
                </c:pt>
                <c:pt idx="719">
                  <c:v>2363.64</c:v>
                </c:pt>
                <c:pt idx="720">
                  <c:v>2362.7199999999998</c:v>
                </c:pt>
                <c:pt idx="721">
                  <c:v>2384.1999999999998</c:v>
                </c:pt>
                <c:pt idx="722">
                  <c:v>2411.8000000000002</c:v>
                </c:pt>
                <c:pt idx="723">
                  <c:v>2423.41</c:v>
                </c:pt>
                <c:pt idx="724">
                  <c:v>2470.3000000000002</c:v>
                </c:pt>
                <c:pt idx="725">
                  <c:v>2471.65</c:v>
                </c:pt>
                <c:pt idx="726">
                  <c:v>2519.36</c:v>
                </c:pt>
                <c:pt idx="727">
                  <c:v>2575.2600000000002</c:v>
                </c:pt>
                <c:pt idx="728">
                  <c:v>2647.58</c:v>
                </c:pt>
                <c:pt idx="729">
                  <c:v>2673.61</c:v>
                </c:pt>
                <c:pt idx="730">
                  <c:v>2823.81</c:v>
                </c:pt>
                <c:pt idx="731">
                  <c:v>2713.83</c:v>
                </c:pt>
                <c:pt idx="732">
                  <c:v>2640.87</c:v>
                </c:pt>
                <c:pt idx="733">
                  <c:v>2648.05</c:v>
                </c:pt>
                <c:pt idx="734">
                  <c:v>2705.27</c:v>
                </c:pt>
                <c:pt idx="735">
                  <c:v>2718.37</c:v>
                </c:pt>
                <c:pt idx="736">
                  <c:v>2816.29</c:v>
                </c:pt>
                <c:pt idx="737">
                  <c:v>2901.52</c:v>
                </c:pt>
                <c:pt idx="738">
                  <c:v>2913.98</c:v>
                </c:pt>
                <c:pt idx="739">
                  <c:v>2711.74</c:v>
                </c:pt>
                <c:pt idx="740">
                  <c:v>2760.17</c:v>
                </c:pt>
                <c:pt idx="741">
                  <c:v>2506.85</c:v>
                </c:pt>
                <c:pt idx="742">
                  <c:v>2704.1</c:v>
                </c:pt>
                <c:pt idx="743">
                  <c:v>2784.49</c:v>
                </c:pt>
                <c:pt idx="744">
                  <c:v>2834.4</c:v>
                </c:pt>
                <c:pt idx="745">
                  <c:v>2945.83</c:v>
                </c:pt>
                <c:pt idx="746">
                  <c:v>2752.06</c:v>
                </c:pt>
                <c:pt idx="747">
                  <c:v>2941.76</c:v>
                </c:pt>
                <c:pt idx="748">
                  <c:v>2980.38</c:v>
                </c:pt>
                <c:pt idx="749">
                  <c:v>2926.46</c:v>
                </c:pt>
                <c:pt idx="750">
                  <c:v>2976.74</c:v>
                </c:pt>
                <c:pt idx="751">
                  <c:v>3037.56</c:v>
                </c:pt>
                <c:pt idx="752">
                  <c:v>3140.98</c:v>
                </c:pt>
                <c:pt idx="753">
                  <c:v>3230.78</c:v>
                </c:pt>
                <c:pt idx="754">
                  <c:v>3225.52</c:v>
                </c:pt>
                <c:pt idx="755">
                  <c:v>2954.22</c:v>
                </c:pt>
                <c:pt idx="756">
                  <c:v>2584.59</c:v>
                </c:pt>
                <c:pt idx="757">
                  <c:v>2912.43</c:v>
                </c:pt>
                <c:pt idx="758">
                  <c:v>3044.31</c:v>
                </c:pt>
                <c:pt idx="759">
                  <c:v>3100.29</c:v>
                </c:pt>
                <c:pt idx="760">
                  <c:v>3271.12</c:v>
                </c:pt>
                <c:pt idx="761">
                  <c:v>3500.31</c:v>
                </c:pt>
                <c:pt idx="762">
                  <c:v>3363</c:v>
                </c:pt>
                <c:pt idx="763">
                  <c:v>3269.96</c:v>
                </c:pt>
                <c:pt idx="764">
                  <c:v>3621.63</c:v>
                </c:pt>
                <c:pt idx="765">
                  <c:v>3756.07</c:v>
                </c:pt>
                <c:pt idx="766">
                  <c:v>3714.24</c:v>
                </c:pt>
                <c:pt idx="767">
                  <c:v>3811.15</c:v>
                </c:pt>
                <c:pt idx="768">
                  <c:v>3972.89</c:v>
                </c:pt>
                <c:pt idx="769">
                  <c:v>4181.17</c:v>
                </c:pt>
              </c:numCache>
            </c:numRef>
          </c:val>
          <c:smooth val="0"/>
          <c:extLst>
            <c:ext xmlns:c16="http://schemas.microsoft.com/office/drawing/2014/chart" uri="{C3380CC4-5D6E-409C-BE32-E72D297353CC}">
              <c16:uniqueId val="{00000001-A496-4257-AE37-F2C23F8C9459}"/>
            </c:ext>
          </c:extLst>
        </c:ser>
        <c:dLbls>
          <c:showLegendKey val="0"/>
          <c:showVal val="0"/>
          <c:showCatName val="0"/>
          <c:showSerName val="0"/>
          <c:showPercent val="0"/>
          <c:showBubbleSize val="0"/>
        </c:dLbls>
        <c:marker val="1"/>
        <c:smooth val="0"/>
        <c:axId val="832217056"/>
        <c:axId val="832213448"/>
      </c:lineChart>
      <c:dateAx>
        <c:axId val="1044461208"/>
        <c:scaling>
          <c:orientation val="minMax"/>
        </c:scaling>
        <c:delete val="0"/>
        <c:axPos val="b"/>
        <c:numFmt formatCode="mmm\ 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461864"/>
        <c:crosses val="autoZero"/>
        <c:auto val="1"/>
        <c:lblOffset val="100"/>
        <c:baseTimeUnit val="months"/>
        <c:majorUnit val="8"/>
        <c:majorTimeUnit val="years"/>
      </c:dateAx>
      <c:valAx>
        <c:axId val="1044461864"/>
        <c:scaling>
          <c:orientation val="minMax"/>
        </c:scaling>
        <c:delete val="0"/>
        <c:axPos val="l"/>
        <c:majorGridlines>
          <c:spPr>
            <a:ln w="12700" cap="flat" cmpd="sng" algn="ctr">
              <a:solidFill>
                <a:schemeClr val="tx2"/>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Treasury Yield</a:t>
                </a:r>
                <a:r>
                  <a:rPr lang="en-US" baseline="0" dirty="0"/>
                  <a:t> (Percent)</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461208"/>
        <c:crosses val="autoZero"/>
        <c:crossBetween val="midCat"/>
      </c:valAx>
      <c:valAx>
        <c:axId val="832213448"/>
        <c:scaling>
          <c:orientation val="minMax"/>
        </c:scaling>
        <c:delete val="0"/>
        <c:axPos val="r"/>
        <c:title>
          <c:tx>
            <c:rich>
              <a:bodyPr rot="5400000" spcFirstLastPara="1" vertOverflow="ellipsis" wrap="square" anchor="ctr" anchorCtr="1"/>
              <a:lstStyle/>
              <a:p>
                <a:pPr>
                  <a:defRPr sz="1200" b="0" i="0" u="none" strike="noStrike" kern="1200" baseline="0">
                    <a:solidFill>
                      <a:schemeClr val="tx1"/>
                    </a:solidFill>
                    <a:latin typeface="+mn-lt"/>
                    <a:ea typeface="+mn-ea"/>
                    <a:cs typeface="+mn-cs"/>
                  </a:defRPr>
                </a:pPr>
                <a:r>
                  <a:rPr lang="en-US" dirty="0"/>
                  <a:t>S&amp;P Price (US$)</a:t>
                </a:r>
              </a:p>
            </c:rich>
          </c:tx>
          <c:layout>
            <c:manualLayout>
              <c:xMode val="edge"/>
              <c:yMode val="edge"/>
              <c:x val="0.97062526227444401"/>
              <c:y val="0.34398095586888849"/>
            </c:manualLayout>
          </c:layout>
          <c:overlay val="0"/>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2217056"/>
        <c:crosses val="max"/>
        <c:crossBetween val="between"/>
      </c:valAx>
      <c:dateAx>
        <c:axId val="832217056"/>
        <c:scaling>
          <c:orientation val="minMax"/>
        </c:scaling>
        <c:delete val="1"/>
        <c:axPos val="b"/>
        <c:numFmt formatCode="yyyy\-mm\-dd" sourceLinked="1"/>
        <c:majorTickMark val="out"/>
        <c:minorTickMark val="none"/>
        <c:tickLblPos val="nextTo"/>
        <c:crossAx val="832213448"/>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623848734261478"/>
        </c:manualLayout>
      </c:layout>
      <c:barChart>
        <c:barDir val="col"/>
        <c:grouping val="clustered"/>
        <c:varyColors val="0"/>
        <c:ser>
          <c:idx val="0"/>
          <c:order val="0"/>
          <c:tx>
            <c:strRef>
              <c:f>Sheet1!$F$4</c:f>
              <c:strCache>
                <c:ptCount val="1"/>
                <c:pt idx="0">
                  <c:v>Yield</c:v>
                </c:pt>
              </c:strCache>
            </c:strRef>
          </c:tx>
          <c:spPr>
            <a:solidFill>
              <a:schemeClr val="accent1"/>
            </a:solidFill>
            <a:ln>
              <a:noFill/>
            </a:ln>
            <a:effectLst/>
          </c:spPr>
          <c:invertIfNegative val="0"/>
          <c:dLbls>
            <c:numFmt formatCode="0.00;\(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Bank
Loans</c:v>
                </c:pt>
                <c:pt idx="1">
                  <c:v>High-Yield
Bonds</c:v>
                </c:pt>
                <c:pt idx="2">
                  <c:v>High-Dividend
Equities</c:v>
                </c:pt>
              </c:strCache>
            </c:strRef>
          </c:cat>
          <c:val>
            <c:numRef>
              <c:f>Sheet1!$F$5:$F$7</c:f>
              <c:numCache>
                <c:formatCode>0.00</c:formatCode>
                <c:ptCount val="3"/>
                <c:pt idx="0">
                  <c:v>4.2700000000000005</c:v>
                </c:pt>
                <c:pt idx="1">
                  <c:v>4.8</c:v>
                </c:pt>
                <c:pt idx="2">
                  <c:v>3.5999999999999996</c:v>
                </c:pt>
              </c:numCache>
            </c:numRef>
          </c:val>
          <c:extLst>
            <c:ext xmlns:c16="http://schemas.microsoft.com/office/drawing/2014/chart" uri="{C3380CC4-5D6E-409C-BE32-E72D297353CC}">
              <c16:uniqueId val="{00000000-C6BB-49E8-9B94-8C7D7309433D}"/>
            </c:ext>
          </c:extLst>
        </c:ser>
        <c:ser>
          <c:idx val="1"/>
          <c:order val="1"/>
          <c:tx>
            <c:strRef>
              <c:f>Sheet1!$G$4</c:f>
              <c:strCache>
                <c:ptCount val="1"/>
                <c:pt idx="0">
                  <c:v>Average Drawdown</c:v>
                </c:pt>
              </c:strCache>
            </c:strRef>
          </c:tx>
          <c:spPr>
            <a:solidFill>
              <a:schemeClr val="accent2"/>
            </a:solidFill>
            <a:ln>
              <a:noFill/>
            </a:ln>
            <a:effectLst/>
          </c:spPr>
          <c:invertIfNegative val="0"/>
          <c:dLbls>
            <c:dLbl>
              <c:idx val="0"/>
              <c:layout>
                <c:manualLayout>
                  <c:x val="-1.0140633604277385E-2"/>
                  <c:y val="1.1416124354318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B-49E8-9B94-8C7D7309433D}"/>
                </c:ext>
              </c:extLst>
            </c:dLbl>
            <c:dLbl>
              <c:idx val="1"/>
              <c:layout>
                <c:manualLayout>
                  <c:x val="-1.1954797686228921E-2"/>
                  <c:y val="1.1416124354318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BB-49E8-9B94-8C7D7309433D}"/>
                </c:ext>
              </c:extLst>
            </c:dLbl>
            <c:dLbl>
              <c:idx val="2"/>
              <c:layout>
                <c:manualLayout>
                  <c:x val="-1.31293330258346E-2"/>
                  <c:y val="1.141672359448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BB-49E8-9B94-8C7D7309433D}"/>
                </c:ext>
              </c:extLst>
            </c:dLbl>
            <c:numFmt formatCode="0.00;\(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Bank
Loans</c:v>
                </c:pt>
                <c:pt idx="1">
                  <c:v>High-Yield
Bonds</c:v>
                </c:pt>
                <c:pt idx="2">
                  <c:v>High-Dividend
Equities</c:v>
                </c:pt>
              </c:strCache>
            </c:strRef>
          </c:cat>
          <c:val>
            <c:numRef>
              <c:f>Sheet1!$G$5:$G$7</c:f>
              <c:numCache>
                <c:formatCode>0.00</c:formatCode>
                <c:ptCount val="3"/>
                <c:pt idx="0">
                  <c:v>-5.72</c:v>
                </c:pt>
                <c:pt idx="1">
                  <c:v>-5.99</c:v>
                </c:pt>
                <c:pt idx="2">
                  <c:v>-10.48</c:v>
                </c:pt>
              </c:numCache>
            </c:numRef>
          </c:val>
          <c:extLst>
            <c:ext xmlns:c16="http://schemas.microsoft.com/office/drawing/2014/chart" uri="{C3380CC4-5D6E-409C-BE32-E72D297353CC}">
              <c16:uniqueId val="{00000004-C6BB-49E8-9B94-8C7D7309433D}"/>
            </c:ext>
          </c:extLst>
        </c:ser>
        <c:ser>
          <c:idx val="2"/>
          <c:order val="2"/>
          <c:tx>
            <c:strRef>
              <c:f>Sheet1!$H$4</c:f>
              <c:strCache>
                <c:ptCount val="1"/>
                <c:pt idx="0">
                  <c:v>Max Drawdown</c:v>
                </c:pt>
              </c:strCache>
            </c:strRef>
          </c:tx>
          <c:spPr>
            <a:solidFill>
              <a:schemeClr val="accent3"/>
            </a:solidFill>
            <a:ln>
              <a:noFill/>
            </a:ln>
            <a:effectLst/>
          </c:spPr>
          <c:invertIfNegative val="0"/>
          <c:dLbls>
            <c:numFmt formatCode="0.00;\(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Bank
Loans</c:v>
                </c:pt>
                <c:pt idx="1">
                  <c:v>High-Yield
Bonds</c:v>
                </c:pt>
                <c:pt idx="2">
                  <c:v>High-Dividend
Equities</c:v>
                </c:pt>
              </c:strCache>
            </c:strRef>
          </c:cat>
          <c:val>
            <c:numRef>
              <c:f>Sheet1!$H$5:$H$7</c:f>
              <c:numCache>
                <c:formatCode>0.00</c:formatCode>
                <c:ptCount val="3"/>
                <c:pt idx="0">
                  <c:v>-30.7</c:v>
                </c:pt>
                <c:pt idx="1">
                  <c:v>-33.229999999999997</c:v>
                </c:pt>
                <c:pt idx="2">
                  <c:v>-51.12</c:v>
                </c:pt>
              </c:numCache>
            </c:numRef>
          </c:val>
          <c:extLst>
            <c:ext xmlns:c16="http://schemas.microsoft.com/office/drawing/2014/chart" uri="{C3380CC4-5D6E-409C-BE32-E72D297353CC}">
              <c16:uniqueId val="{00000005-C6BB-49E8-9B94-8C7D7309433D}"/>
            </c:ext>
          </c:extLst>
        </c:ser>
        <c:dLbls>
          <c:showLegendKey val="0"/>
          <c:showVal val="0"/>
          <c:showCatName val="0"/>
          <c:showSerName val="0"/>
          <c:showPercent val="0"/>
          <c:showBubbleSize val="0"/>
        </c:dLbls>
        <c:gapWidth val="100"/>
        <c:overlap val="-10"/>
        <c:axId val="1455671023"/>
        <c:axId val="1457301343"/>
      </c:barChart>
      <c:catAx>
        <c:axId val="145567102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57301343"/>
        <c:crosses val="autoZero"/>
        <c:auto val="1"/>
        <c:lblAlgn val="ctr"/>
        <c:lblOffset val="100"/>
        <c:noMultiLvlLbl val="0"/>
      </c:catAx>
      <c:valAx>
        <c:axId val="1457301343"/>
        <c:scaling>
          <c:orientation val="minMax"/>
          <c:max val="12"/>
          <c:min val="-60"/>
        </c:scaling>
        <c:delete val="1"/>
        <c:axPos val="l"/>
        <c:numFmt formatCode="0.00" sourceLinked="1"/>
        <c:majorTickMark val="out"/>
        <c:minorTickMark val="none"/>
        <c:tickLblPos val="nextTo"/>
        <c:crossAx val="1455671023"/>
        <c:crosses val="autoZero"/>
        <c:crossBetween val="between"/>
        <c:majorUnit val="2"/>
      </c:valAx>
      <c:spPr>
        <a:noFill/>
        <a:ln w="25400">
          <a:noFill/>
        </a:ln>
        <a:effectLst/>
      </c:spPr>
    </c:plotArea>
    <c:legend>
      <c:legendPos val="b"/>
      <c:layout>
        <c:manualLayout>
          <c:xMode val="edge"/>
          <c:yMode val="edge"/>
          <c:x val="9.2759136317110691E-2"/>
          <c:y val="0.9272497527482978"/>
          <c:w val="0.81448172736577851"/>
          <c:h val="7.27502472517022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257470941132358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01-4E8B-9546-3D745A94305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01-4E8B-9546-3D745A94305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301-4E8B-9546-3D745A943050}"/>
              </c:ext>
            </c:extLst>
          </c:dPt>
          <c:dPt>
            <c:idx val="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7-1301-4E8B-9546-3D745A94305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31, 2008</c:v>
                </c:pt>
                <c:pt idx="1">
                  <c:v>Dec 31, 2018</c:v>
                </c:pt>
                <c:pt idx="2">
                  <c:v>Dec 31, 2019</c:v>
                </c:pt>
                <c:pt idx="3">
                  <c:v>Dec 31, 2020</c:v>
                </c:pt>
              </c:strCache>
            </c:strRef>
          </c:cat>
          <c:val>
            <c:numRef>
              <c:f>Sheet1!$B$2:$B$5</c:f>
              <c:numCache>
                <c:formatCode>General</c:formatCode>
                <c:ptCount val="4"/>
                <c:pt idx="0">
                  <c:v>7.5</c:v>
                </c:pt>
                <c:pt idx="1">
                  <c:v>5.4</c:v>
                </c:pt>
                <c:pt idx="2">
                  <c:v>4.5</c:v>
                </c:pt>
                <c:pt idx="3">
                  <c:v>3.1</c:v>
                </c:pt>
              </c:numCache>
            </c:numRef>
          </c:val>
          <c:extLst>
            <c:ext xmlns:c16="http://schemas.microsoft.com/office/drawing/2014/chart" uri="{C3380CC4-5D6E-409C-BE32-E72D297353CC}">
              <c16:uniqueId val="{00000006-1301-4E8B-9546-3D745A943050}"/>
            </c:ext>
          </c:extLst>
        </c:ser>
        <c:dLbls>
          <c:showLegendKey val="0"/>
          <c:showVal val="0"/>
          <c:showCatName val="0"/>
          <c:showSerName val="0"/>
          <c:showPercent val="0"/>
          <c:showBubbleSize val="0"/>
        </c:dLbls>
        <c:gapWidth val="119"/>
        <c:axId val="1661134575"/>
        <c:axId val="1608392719"/>
      </c:barChart>
      <c:catAx>
        <c:axId val="1661134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08392719"/>
        <c:crosses val="autoZero"/>
        <c:auto val="1"/>
        <c:lblAlgn val="ctr"/>
        <c:lblOffset val="100"/>
        <c:noMultiLvlLbl val="0"/>
      </c:catAx>
      <c:valAx>
        <c:axId val="1608392719"/>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113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E9BD7"/>
              </a:solidFill>
              <a:ln w="9525">
                <a:solidFill>
                  <a:srgbClr val="FFFFFF"/>
                </a:solidFill>
                <a:prstDash val="solid"/>
              </a:ln>
              <a:effectLst/>
            </c:spPr>
            <c:extLst>
              <c:ext xmlns:c16="http://schemas.microsoft.com/office/drawing/2014/chart" uri="{C3380CC4-5D6E-409C-BE32-E72D297353CC}">
                <c16:uniqueId val="{00000001-2C72-4E8E-9A49-7297BC3AA010}"/>
              </c:ext>
            </c:extLst>
          </c:dPt>
          <c:dPt>
            <c:idx val="1"/>
            <c:bubble3D val="0"/>
            <c:spPr>
              <a:solidFill>
                <a:schemeClr val="accent2"/>
              </a:solidFill>
              <a:ln w="9525">
                <a:solidFill>
                  <a:srgbClr val="FFFFFF"/>
                </a:solidFill>
                <a:prstDash val="solid"/>
              </a:ln>
              <a:effectLst/>
            </c:spPr>
            <c:extLst>
              <c:ext xmlns:c16="http://schemas.microsoft.com/office/drawing/2014/chart" uri="{C3380CC4-5D6E-409C-BE32-E72D297353CC}">
                <c16:uniqueId val="{00000003-2C72-4E8E-9A49-7297BC3AA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72-4E8E-9A49-7297BC3AA0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72-4E8E-9A49-7297BC3AA0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72-4E8E-9A49-7297BC3AA0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72-4E8E-9A49-7297BC3AA010}"/>
              </c:ext>
            </c:extLst>
          </c:dPt>
          <c:dLbls>
            <c:dLbl>
              <c:idx val="0"/>
              <c:tx>
                <c:rich>
                  <a:bodyPr/>
                  <a:lstStyle/>
                  <a:p>
                    <a:fld id="{E592FF5C-EF8E-4891-A5A3-B6456DF64276}"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2-4E8E-9A49-7297BC3AA010}"/>
                </c:ext>
              </c:extLst>
            </c:dLbl>
            <c:dLbl>
              <c:idx val="1"/>
              <c:tx>
                <c:rich>
                  <a:bodyPr/>
                  <a:lstStyle/>
                  <a:p>
                    <a:fld id="{56125648-1FB9-4DB2-8D8B-4CB662277FE1}"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72-4E8E-9A49-7297BC3AA0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Stocks</c:v>
                </c:pt>
                <c:pt idx="1">
                  <c:v>Bonds</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C-2C72-4E8E-9A49-7297BC3AA01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Lst>
  </c:spPr>
  <c:txPr>
    <a:bodyPr/>
    <a:lstStyle/>
    <a:p>
      <a:pPr>
        <a:defRPr sz="1200">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9525">
                <a:solidFill>
                  <a:srgbClr val="FFFFFF"/>
                </a:solidFill>
                <a:prstDash val="solid"/>
              </a:ln>
              <a:effectLst/>
            </c:spPr>
            <c:extLst>
              <c:ext xmlns:c16="http://schemas.microsoft.com/office/drawing/2014/chart" uri="{C3380CC4-5D6E-409C-BE32-E72D297353CC}">
                <c16:uniqueId val="{00000003-1B12-4BA0-BA6F-886144C231B6}"/>
              </c:ext>
            </c:extLst>
          </c:dPt>
          <c:dPt>
            <c:idx val="1"/>
            <c:bubble3D val="0"/>
            <c:spPr>
              <a:solidFill>
                <a:srgbClr val="FFBF27"/>
              </a:solidFill>
              <a:ln w="9525">
                <a:solidFill>
                  <a:srgbClr val="FFFFFF"/>
                </a:solidFill>
                <a:prstDash val="solid"/>
              </a:ln>
              <a:effectLst/>
            </c:spPr>
            <c:extLst>
              <c:ext xmlns:c16="http://schemas.microsoft.com/office/drawing/2014/chart" uri="{C3380CC4-5D6E-409C-BE32-E72D297353CC}">
                <c16:uniqueId val="{00000004-1B12-4BA0-BA6F-886144C231B6}"/>
              </c:ext>
            </c:extLst>
          </c:dPt>
          <c:dPt>
            <c:idx val="2"/>
            <c:bubble3D val="0"/>
            <c:spPr>
              <a:solidFill>
                <a:schemeClr val="accent1"/>
              </a:solidFill>
              <a:ln w="9525">
                <a:solidFill>
                  <a:srgbClr val="FFFFFF"/>
                </a:solidFill>
                <a:prstDash val="solid"/>
              </a:ln>
              <a:effectLst/>
            </c:spPr>
            <c:extLst>
              <c:ext xmlns:c16="http://schemas.microsoft.com/office/drawing/2014/chart" uri="{C3380CC4-5D6E-409C-BE32-E72D297353CC}">
                <c16:uniqueId val="{00000002-1B12-4BA0-BA6F-886144C231B6}"/>
              </c:ext>
            </c:extLst>
          </c:dPt>
          <c:dLbls>
            <c:dLbl>
              <c:idx val="0"/>
              <c:layout>
                <c:manualLayout>
                  <c:x val="-0.11667582511548197"/>
                  <c:y val="0.149792470458164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2-4BA0-BA6F-886144C231B6}"/>
                </c:ext>
              </c:extLst>
            </c:dLbl>
            <c:dLbl>
              <c:idx val="1"/>
              <c:layout>
                <c:manualLayout>
                  <c:x val="-0.19243071082164112"/>
                  <c:y val="-6.3383314030915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12-4BA0-BA6F-886144C231B6}"/>
                </c:ext>
              </c:extLst>
            </c:dLbl>
            <c:dLbl>
              <c:idx val="2"/>
              <c:layout>
                <c:manualLayout>
                  <c:x val="0.17943977746094494"/>
                  <c:y val="-7.6982095580089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12-4BA0-BA6F-886144C231B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FIA</c:v>
                </c:pt>
                <c:pt idx="1">
                  <c:v>Bonds</c:v>
                </c:pt>
                <c:pt idx="2">
                  <c:v>Stocks</c:v>
                </c:pt>
              </c:strCache>
            </c:strRef>
          </c:cat>
          <c:val>
            <c:numRef>
              <c:f>Sheet1!$B$2:$B$4</c:f>
              <c:numCache>
                <c:formatCode>0%</c:formatCode>
                <c:ptCount val="3"/>
                <c:pt idx="0">
                  <c:v>0.2</c:v>
                </c:pt>
                <c:pt idx="1">
                  <c:v>0.2</c:v>
                </c:pt>
                <c:pt idx="2">
                  <c:v>0.6</c:v>
                </c:pt>
              </c:numCache>
            </c:numRef>
          </c:val>
          <c:extLst>
            <c:ext xmlns:c16="http://schemas.microsoft.com/office/drawing/2014/chart" uri="{C3380CC4-5D6E-409C-BE32-E72D297353CC}">
              <c16:uniqueId val="{00000000-1B12-4BA0-BA6F-886144C231B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Lst>
  </c:spPr>
  <c:txPr>
    <a:bodyPr/>
    <a:lstStyle/>
    <a:p>
      <a:pPr>
        <a:defRPr sz="1200">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solidFill>
            <a:ln>
              <a:solidFill>
                <a:schemeClr val="bg2"/>
              </a:solidFill>
            </a:ln>
          </c:spPr>
          <c:dPt>
            <c:idx val="0"/>
            <c:bubble3D val="0"/>
            <c:spPr>
              <a:solidFill>
                <a:schemeClr val="accent3"/>
              </a:solidFill>
              <a:ln w="9525">
                <a:solidFill>
                  <a:srgbClr val="FFFFFF"/>
                </a:solidFill>
                <a:prstDash val="solid"/>
              </a:ln>
              <a:effectLst/>
            </c:spPr>
            <c:extLst>
              <c:ext xmlns:c16="http://schemas.microsoft.com/office/drawing/2014/chart" uri="{C3380CC4-5D6E-409C-BE32-E72D297353CC}">
                <c16:uniqueId val="{00000003-905B-4CF5-9784-F186403009C1}"/>
              </c:ext>
            </c:extLst>
          </c:dPt>
          <c:dPt>
            <c:idx val="1"/>
            <c:bubble3D val="0"/>
            <c:spPr>
              <a:solidFill>
                <a:schemeClr val="accent1"/>
              </a:solidFill>
              <a:ln w="9525">
                <a:solidFill>
                  <a:srgbClr val="FFFFFF"/>
                </a:solidFill>
                <a:prstDash val="solid"/>
              </a:ln>
              <a:effectLst/>
            </c:spPr>
            <c:extLst>
              <c:ext xmlns:c16="http://schemas.microsoft.com/office/drawing/2014/chart" uri="{C3380CC4-5D6E-409C-BE32-E72D297353CC}">
                <c16:uniqueId val="{00000002-905B-4CF5-9784-F186403009C1}"/>
              </c:ext>
            </c:extLst>
          </c:dPt>
          <c:dLbls>
            <c:dLbl>
              <c:idx val="0"/>
              <c:layout>
                <c:manualLayout>
                  <c:x val="-0.18106872121951834"/>
                  <c:y val="-0.14634189728255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5B-4CF5-9784-F186403009C1}"/>
                </c:ext>
              </c:extLst>
            </c:dLbl>
            <c:dLbl>
              <c:idx val="1"/>
              <c:layout>
                <c:manualLayout>
                  <c:x val="0.13592780712081773"/>
                  <c:y val="0.12114778790396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5B-4CF5-9784-F186403009C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FIA Enhanced Portfolio</c:v>
                </c:pt>
                <c:pt idx="1">
                  <c:v>60/40 Portfolio</c:v>
                </c:pt>
              </c:strCache>
            </c:strRef>
          </c:cat>
          <c:val>
            <c:numRef>
              <c:f>Sheet1!$B$2:$B$3</c:f>
              <c:numCache>
                <c:formatCode>General</c:formatCode>
                <c:ptCount val="2"/>
                <c:pt idx="0">
                  <c:v>0.72</c:v>
                </c:pt>
                <c:pt idx="1">
                  <c:v>0.28000000000000003</c:v>
                </c:pt>
              </c:numCache>
            </c:numRef>
          </c:val>
          <c:extLst>
            <c:ext xmlns:c16="http://schemas.microsoft.com/office/drawing/2014/chart" uri="{C3380CC4-5D6E-409C-BE32-E72D297353CC}">
              <c16:uniqueId val="{00000000-905B-4CF5-9784-F186403009C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Lst>
  </c:spPr>
  <c:txPr>
    <a:bodyPr/>
    <a:lstStyle/>
    <a:p>
      <a:pPr>
        <a:defRPr sz="1200">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197866743540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469F-4BD4-90DB-CE771B57B9D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FIA Enhanced Portfolio</c:v>
                </c:pt>
                <c:pt idx="1">
                  <c:v>60/40
Portfolio</c:v>
                </c:pt>
              </c:strCache>
            </c:strRef>
          </c:cat>
          <c:val>
            <c:numRef>
              <c:f>Sheet1!$B$2:$B$3</c:f>
              <c:numCache>
                <c:formatCode>General</c:formatCode>
                <c:ptCount val="2"/>
                <c:pt idx="0">
                  <c:v>3.9E-2</c:v>
                </c:pt>
                <c:pt idx="1">
                  <c:v>2.1000000000000001E-2</c:v>
                </c:pt>
              </c:numCache>
            </c:numRef>
          </c:val>
          <c:extLst>
            <c:ext xmlns:c16="http://schemas.microsoft.com/office/drawing/2014/chart" uri="{C3380CC4-5D6E-409C-BE32-E72D297353CC}">
              <c16:uniqueId val="{00000000-469F-4BD4-90DB-CE771B57B9DA}"/>
            </c:ext>
          </c:extLst>
        </c:ser>
        <c:dLbls>
          <c:showLegendKey val="0"/>
          <c:showVal val="0"/>
          <c:showCatName val="0"/>
          <c:showSerName val="0"/>
          <c:showPercent val="0"/>
          <c:showBubbleSize val="0"/>
        </c:dLbls>
        <c:gapWidth val="100"/>
        <c:overlap val="-10"/>
        <c:axId val="823160832"/>
        <c:axId val="823163784"/>
      </c:barChart>
      <c:catAx>
        <c:axId val="823160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3163784"/>
        <c:crosses val="autoZero"/>
        <c:auto val="1"/>
        <c:lblAlgn val="ctr"/>
        <c:lblOffset val="100"/>
        <c:noMultiLvlLbl val="0"/>
      </c:catAx>
      <c:valAx>
        <c:axId val="823163784"/>
        <c:scaling>
          <c:orientation val="minMax"/>
        </c:scaling>
        <c:delete val="1"/>
        <c:axPos val="l"/>
        <c:numFmt formatCode="General" sourceLinked="1"/>
        <c:majorTickMark val="none"/>
        <c:minorTickMark val="none"/>
        <c:tickLblPos val="nextTo"/>
        <c:crossAx val="82316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solidFill>
            <a:ln>
              <a:solidFill>
                <a:schemeClr val="bg2"/>
              </a:solidFill>
            </a:ln>
          </c:spPr>
          <c:dPt>
            <c:idx val="0"/>
            <c:bubble3D val="0"/>
            <c:spPr>
              <a:solidFill>
                <a:schemeClr val="accent3"/>
              </a:solidFill>
              <a:ln w="9525">
                <a:solidFill>
                  <a:srgbClr val="FFFFFF"/>
                </a:solidFill>
                <a:prstDash val="solid"/>
              </a:ln>
              <a:effectLst/>
            </c:spPr>
            <c:extLst>
              <c:ext xmlns:c16="http://schemas.microsoft.com/office/drawing/2014/chart" uri="{C3380CC4-5D6E-409C-BE32-E72D297353CC}">
                <c16:uniqueId val="{00000001-282A-4190-9A19-0AB23CEDEED0}"/>
              </c:ext>
            </c:extLst>
          </c:dPt>
          <c:dPt>
            <c:idx val="1"/>
            <c:bubble3D val="0"/>
            <c:spPr>
              <a:solidFill>
                <a:schemeClr val="accent1"/>
              </a:solidFill>
              <a:ln w="9525">
                <a:solidFill>
                  <a:srgbClr val="FFFFFF"/>
                </a:solidFill>
                <a:prstDash val="solid"/>
              </a:ln>
              <a:effectLst/>
            </c:spPr>
            <c:extLst>
              <c:ext xmlns:c16="http://schemas.microsoft.com/office/drawing/2014/chart" uri="{C3380CC4-5D6E-409C-BE32-E72D297353CC}">
                <c16:uniqueId val="{00000003-282A-4190-9A19-0AB23CEDEED0}"/>
              </c:ext>
            </c:extLst>
          </c:dPt>
          <c:dLbls>
            <c:dLbl>
              <c:idx val="0"/>
              <c:layout>
                <c:manualLayout>
                  <c:x val="1.4026084323071656E-2"/>
                  <c:y val="-0.246265851082863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2A-4190-9A19-0AB23CEDEED0}"/>
                </c:ext>
              </c:extLst>
            </c:dLbl>
            <c:dLbl>
              <c:idx val="1"/>
              <c:layout>
                <c:manualLayout>
                  <c:x val="2.7844345543763551E-2"/>
                  <c:y val="1.293127482918681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2A-4190-9A19-0AB23CEDEED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FIA Enhanced Portfolio</c:v>
                </c:pt>
                <c:pt idx="1">
                  <c:v>60/40 Portfolio</c:v>
                </c:pt>
              </c:strCache>
            </c:strRef>
          </c:cat>
          <c:val>
            <c:numRef>
              <c:f>Sheet1!$B$2:$B$3</c:f>
              <c:numCache>
                <c:formatCode>General</c:formatCode>
                <c:ptCount val="2"/>
                <c:pt idx="0">
                  <c:v>0.98599999999999999</c:v>
                </c:pt>
                <c:pt idx="1">
                  <c:v>1.4E-2</c:v>
                </c:pt>
              </c:numCache>
            </c:numRef>
          </c:val>
          <c:extLst>
            <c:ext xmlns:c16="http://schemas.microsoft.com/office/drawing/2014/chart" uri="{C3380CC4-5D6E-409C-BE32-E72D297353CC}">
              <c16:uniqueId val="{00000004-282A-4190-9A19-0AB23CEDEED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Lst>
  </c:spPr>
  <c:txPr>
    <a:bodyPr/>
    <a:lstStyle/>
    <a:p>
      <a:pPr>
        <a:defRPr sz="12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6" tIns="46652" rIns="93306" bIns="46652"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8135" y="1"/>
            <a:ext cx="3043343" cy="465455"/>
          </a:xfrm>
          <a:prstGeom prst="rect">
            <a:avLst/>
          </a:prstGeom>
        </p:spPr>
        <p:txBody>
          <a:bodyPr vert="horz" lIns="93306" tIns="46652" rIns="93306" bIns="46652" rtlCol="0"/>
          <a:lstStyle>
            <a:lvl1pPr algn="r">
              <a:defRPr sz="1200"/>
            </a:lvl1pPr>
          </a:lstStyle>
          <a:p>
            <a:fld id="{BB80631C-64B4-CF4C-9752-74E2FB5AB4AD}" type="datetimeFigureOut">
              <a:rPr lang="en-US" smtClean="0">
                <a:latin typeface="Arial"/>
              </a:rPr>
              <a:pPr/>
              <a:t>10/28/2022</a:t>
            </a:fld>
            <a:endParaRPr lang="en-US" dirty="0">
              <a:latin typeface="Arial"/>
            </a:endParaRPr>
          </a:p>
        </p:txBody>
      </p:sp>
      <p:sp>
        <p:nvSpPr>
          <p:cNvPr id="4" name="Footer Placeholder 3"/>
          <p:cNvSpPr>
            <a:spLocks noGrp="1"/>
          </p:cNvSpPr>
          <p:nvPr>
            <p:ph type="ftr" sz="quarter" idx="2"/>
          </p:nvPr>
        </p:nvSpPr>
        <p:spPr>
          <a:xfrm>
            <a:off x="1" y="8842032"/>
            <a:ext cx="3043343" cy="465455"/>
          </a:xfrm>
          <a:prstGeom prst="rect">
            <a:avLst/>
          </a:prstGeom>
        </p:spPr>
        <p:txBody>
          <a:bodyPr vert="horz" lIns="93306" tIns="46652" rIns="93306" bIns="46652"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8135" y="8842032"/>
            <a:ext cx="3043343" cy="465455"/>
          </a:xfrm>
          <a:prstGeom prst="rect">
            <a:avLst/>
          </a:prstGeom>
        </p:spPr>
        <p:txBody>
          <a:bodyPr vert="horz" lIns="93306" tIns="46652" rIns="93306" bIns="46652" rtlCol="0" anchor="b"/>
          <a:lstStyle>
            <a:lvl1pPr algn="r">
              <a:defRPr sz="1200"/>
            </a:lvl1pPr>
          </a:lstStyle>
          <a:p>
            <a:fld id="{DFA9A93C-BDD2-2F40-B3C6-E891532D5EF5}"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4849929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heme" Target="../theme/theme2.xml"/><Relationship Id="rId4" Type="http://schemas.openxmlformats.org/officeDocument/2006/relationships/tags" Target="../tags/tag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custDataLst>
              <p:tags r:id="rId2"/>
            </p:custDataLst>
          </p:nvPr>
        </p:nvSpPr>
        <p:spPr>
          <a:xfrm>
            <a:off x="990600" y="698500"/>
            <a:ext cx="5041900" cy="3490913"/>
          </a:xfrm>
          <a:prstGeom prst="rect">
            <a:avLst/>
          </a:prstGeom>
          <a:noFill/>
          <a:ln w="12700">
            <a:solidFill>
              <a:prstClr val="black"/>
            </a:solidFill>
          </a:ln>
        </p:spPr>
        <p:txBody>
          <a:bodyPr vert="horz" lIns="93306" tIns="46652" rIns="93306" bIns="46652" rtlCol="0" anchor="ctr"/>
          <a:lstStyle/>
          <a:p>
            <a:endParaRPr lang="en-US" dirty="0"/>
          </a:p>
        </p:txBody>
      </p:sp>
      <p:sp>
        <p:nvSpPr>
          <p:cNvPr id="5" name="Notes Placeholder 4"/>
          <p:cNvSpPr>
            <a:spLocks noGrp="1"/>
          </p:cNvSpPr>
          <p:nvPr>
            <p:ph type="body" sz="quarter" idx="3"/>
            <p:custDataLst>
              <p:tags r:id="rId3"/>
            </p:custDataLst>
          </p:nvPr>
        </p:nvSpPr>
        <p:spPr>
          <a:xfrm>
            <a:off x="702310" y="4421825"/>
            <a:ext cx="5618480" cy="4189095"/>
          </a:xfrm>
          <a:prstGeom prst="rect">
            <a:avLst/>
          </a:prstGeom>
        </p:spPr>
        <p:txBody>
          <a:bodyPr vert="horz" lIns="93306" tIns="46652" rIns="93306" bIns="4665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custDataLst>
              <p:tags r:id="rId4"/>
            </p:custDataLst>
          </p:nvPr>
        </p:nvSpPr>
        <p:spPr>
          <a:xfrm>
            <a:off x="3978135" y="8842032"/>
            <a:ext cx="3043343" cy="465455"/>
          </a:xfrm>
          <a:prstGeom prst="rect">
            <a:avLst/>
          </a:prstGeom>
        </p:spPr>
        <p:txBody>
          <a:bodyPr vert="horz" lIns="93306" tIns="46652" rIns="93306" bIns="46652" rtlCol="0" anchor="b"/>
          <a:lstStyle>
            <a:lvl1pPr algn="r">
              <a:defRPr sz="1200">
                <a:solidFill>
                  <a:schemeClr val="tx1"/>
                </a:solidFill>
                <a:latin typeface="Arial"/>
              </a:defRPr>
            </a:lvl1pPr>
          </a:lstStyle>
          <a:p>
            <a:fld id="{12293F47-036A-384D-A0BD-5D4D3E1C7A81}" type="slidenum">
              <a:rPr lang="en-US" smtClean="0"/>
              <a:pPr/>
              <a:t>‹#›</a:t>
            </a:fld>
            <a:endParaRPr lang="en-US" dirty="0"/>
          </a:p>
        </p:txBody>
      </p:sp>
    </p:spTree>
    <p:extLst>
      <p:ext uri="{BB962C8B-B14F-4D97-AF65-F5344CB8AC3E}">
        <p14:creationId xmlns:p14="http://schemas.microsoft.com/office/powerpoint/2010/main" val="261095342"/>
      </p:ext>
    </p:extLst>
  </p:cSld>
  <p:clrMap bg1="lt1" tx1="dk1" bg2="lt2" tx2="dk2" accent1="accent1" accent2="accent2" accent3="accent3" accent4="accent4" accent5="accent5" accent6="accent6" hlink="hlink" folHlink="folHlink"/>
  <p:hf hdr="0" ftr="0"/>
  <p:notesStyle>
    <a:lvl1pPr marL="171450" indent="-171450" algn="l" defTabSz="457200" rtl="0" eaLnBrk="1" latinLnBrk="0" hangingPunct="1">
      <a:spcAft>
        <a:spcPts val="600"/>
      </a:spcAft>
      <a:buFont typeface="Arial" panose="020B0604020202020204" pitchFamily="34" charset="0"/>
      <a:buChar char="•"/>
      <a:defRPr sz="900" kern="1200">
        <a:solidFill>
          <a:schemeClr val="tx1"/>
        </a:solidFill>
        <a:latin typeface="Arial"/>
        <a:ea typeface="+mn-ea"/>
        <a:cs typeface="+mn-cs"/>
      </a:defRPr>
    </a:lvl1pPr>
    <a:lvl2pPr marL="403225" indent="-171450" algn="l" defTabSz="457200" rtl="0" eaLnBrk="1" latinLnBrk="0" hangingPunct="1">
      <a:spcAft>
        <a:spcPts val="600"/>
      </a:spcAft>
      <a:buFont typeface="Arial" panose="020B0604020202020204" pitchFamily="34" charset="0"/>
      <a:buChar char="•"/>
      <a:defRPr sz="900" kern="1200">
        <a:solidFill>
          <a:schemeClr val="tx1"/>
        </a:solidFill>
        <a:latin typeface="Arial"/>
        <a:ea typeface="+mn-ea"/>
        <a:cs typeface="+mn-cs"/>
      </a:defRPr>
    </a:lvl2pPr>
    <a:lvl3pPr marL="693738" indent="-171450" algn="l" defTabSz="457200" rtl="0" eaLnBrk="1" latinLnBrk="0" hangingPunct="1">
      <a:spcAft>
        <a:spcPts val="600"/>
      </a:spcAft>
      <a:buFont typeface="Arial" panose="020B0604020202020204" pitchFamily="34" charset="0"/>
      <a:buChar char="•"/>
      <a:tabLst/>
      <a:defRPr sz="900" kern="1200">
        <a:solidFill>
          <a:schemeClr val="tx1"/>
        </a:solidFill>
        <a:latin typeface="Arial"/>
        <a:ea typeface="+mn-ea"/>
        <a:cs typeface="+mn-cs"/>
      </a:defRPr>
    </a:lvl3pPr>
    <a:lvl4pPr marL="914400" indent="-171450" algn="l" defTabSz="457200" rtl="0" eaLnBrk="1" latinLnBrk="0" hangingPunct="1">
      <a:spcAft>
        <a:spcPts val="600"/>
      </a:spcAft>
      <a:buFont typeface="Arial" panose="020B0604020202020204" pitchFamily="34" charset="0"/>
      <a:buChar char="•"/>
      <a:defRPr sz="900" kern="1200">
        <a:solidFill>
          <a:schemeClr val="tx1"/>
        </a:solidFill>
        <a:latin typeface="Arial"/>
        <a:ea typeface="+mn-ea"/>
        <a:cs typeface="+mn-cs"/>
      </a:defRPr>
    </a:lvl4pPr>
    <a:lvl5pPr marL="1144588" indent="-171450" algn="l" defTabSz="457200" rtl="0" eaLnBrk="1" latinLnBrk="0" hangingPunct="1">
      <a:spcAft>
        <a:spcPts val="600"/>
      </a:spcAft>
      <a:buFont typeface="Arial" panose="020B0604020202020204" pitchFamily="34" charset="0"/>
      <a:buChar char="•"/>
      <a:defRPr sz="9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293F47-036A-384D-A0BD-5D4D3E1C7A81}" type="slidenum">
              <a:rPr lang="en-US" smtClean="0"/>
              <a:pPr/>
              <a:t>0</a:t>
            </a:fld>
            <a:endParaRPr lang="en-US" dirty="0"/>
          </a:p>
        </p:txBody>
      </p:sp>
    </p:spTree>
    <p:extLst>
      <p:ext uri="{BB962C8B-B14F-4D97-AF65-F5344CB8AC3E}">
        <p14:creationId xmlns:p14="http://schemas.microsoft.com/office/powerpoint/2010/main" val="57649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p:txBody>
          <a:bodyPr/>
          <a:lstStyle>
            <a:lvl1pPr defTabSz="999658">
              <a:defRPr sz="1200">
                <a:solidFill>
                  <a:schemeClr val="tx1"/>
                </a:solidFill>
                <a:latin typeface="Arial" charset="0"/>
              </a:defRPr>
            </a:lvl1pPr>
            <a:lvl2pPr marL="769473" indent="-295951" defTabSz="999658">
              <a:defRPr sz="1200">
                <a:solidFill>
                  <a:schemeClr val="tx1"/>
                </a:solidFill>
                <a:latin typeface="Arial" charset="0"/>
              </a:defRPr>
            </a:lvl2pPr>
            <a:lvl3pPr marL="1183805" indent="-236761" defTabSz="999658">
              <a:defRPr sz="1200">
                <a:solidFill>
                  <a:schemeClr val="tx1"/>
                </a:solidFill>
                <a:latin typeface="Arial" charset="0"/>
              </a:defRPr>
            </a:lvl3pPr>
            <a:lvl4pPr marL="1657327" indent="-236761" defTabSz="999658">
              <a:defRPr sz="1200">
                <a:solidFill>
                  <a:schemeClr val="tx1"/>
                </a:solidFill>
                <a:latin typeface="Arial" charset="0"/>
              </a:defRPr>
            </a:lvl4pPr>
            <a:lvl5pPr marL="2130849" indent="-236761" defTabSz="999658">
              <a:defRPr sz="1200">
                <a:solidFill>
                  <a:schemeClr val="tx1"/>
                </a:solidFill>
                <a:latin typeface="Arial" charset="0"/>
              </a:defRPr>
            </a:lvl5pPr>
            <a:lvl6pPr marL="2604371" indent="-236761" defTabSz="999658" eaLnBrk="0" fontAlgn="ctr" hangingPunct="0">
              <a:lnSpc>
                <a:spcPct val="95000"/>
              </a:lnSpc>
              <a:spcBef>
                <a:spcPct val="0"/>
              </a:spcBef>
              <a:spcAft>
                <a:spcPct val="0"/>
              </a:spcAft>
              <a:defRPr sz="1200">
                <a:solidFill>
                  <a:schemeClr val="tx1"/>
                </a:solidFill>
                <a:latin typeface="Arial" charset="0"/>
              </a:defRPr>
            </a:lvl6pPr>
            <a:lvl7pPr marL="3077893" indent="-236761" defTabSz="999658" eaLnBrk="0" fontAlgn="ctr" hangingPunct="0">
              <a:lnSpc>
                <a:spcPct val="95000"/>
              </a:lnSpc>
              <a:spcBef>
                <a:spcPct val="0"/>
              </a:spcBef>
              <a:spcAft>
                <a:spcPct val="0"/>
              </a:spcAft>
              <a:defRPr sz="1200">
                <a:solidFill>
                  <a:schemeClr val="tx1"/>
                </a:solidFill>
                <a:latin typeface="Arial" charset="0"/>
              </a:defRPr>
            </a:lvl7pPr>
            <a:lvl8pPr marL="3551415" indent="-236761" defTabSz="999658" eaLnBrk="0" fontAlgn="ctr" hangingPunct="0">
              <a:lnSpc>
                <a:spcPct val="95000"/>
              </a:lnSpc>
              <a:spcBef>
                <a:spcPct val="0"/>
              </a:spcBef>
              <a:spcAft>
                <a:spcPct val="0"/>
              </a:spcAft>
              <a:defRPr sz="1200">
                <a:solidFill>
                  <a:schemeClr val="tx1"/>
                </a:solidFill>
                <a:latin typeface="Arial" charset="0"/>
              </a:defRPr>
            </a:lvl8pPr>
            <a:lvl9pPr marL="4024937" indent="-236761" defTabSz="999658" eaLnBrk="0" fontAlgn="ctr" hangingPunct="0">
              <a:lnSpc>
                <a:spcPct val="95000"/>
              </a:lnSpc>
              <a:spcBef>
                <a:spcPct val="0"/>
              </a:spcBef>
              <a:spcAft>
                <a:spcPct val="0"/>
              </a:spcAft>
              <a:defRPr sz="1200">
                <a:solidFill>
                  <a:schemeClr val="tx1"/>
                </a:solidFill>
                <a:latin typeface="Arial" charset="0"/>
              </a:defRPr>
            </a:lvl9pPr>
          </a:lstStyle>
          <a:p>
            <a:fld id="{8B894FE3-525D-4EED-A8ED-1E8EB387D90E}" type="datetime2">
              <a:rPr lang="en-US" altLang="en-US" smtClean="0"/>
              <a:t>Friday, October 28, 2022</a:t>
            </a:fld>
            <a:endParaRPr lang="en-US" altLang="en-US" dirty="0"/>
          </a:p>
        </p:txBody>
      </p:sp>
      <p:sp>
        <p:nvSpPr>
          <p:cNvPr id="22531" name="Rectangle 7"/>
          <p:cNvSpPr>
            <a:spLocks noGrp="1" noChangeArrowheads="1"/>
          </p:cNvSpPr>
          <p:nvPr>
            <p:ph type="sldNum" sz="quarter" idx="5"/>
          </p:nvPr>
        </p:nvSpPr>
        <p:spPr/>
        <p:txBody>
          <a:bodyPr/>
          <a:lstStyle>
            <a:lvl1pPr defTabSz="999658">
              <a:defRPr sz="1200">
                <a:solidFill>
                  <a:schemeClr val="tx1"/>
                </a:solidFill>
                <a:latin typeface="Arial" charset="0"/>
              </a:defRPr>
            </a:lvl1pPr>
            <a:lvl2pPr marL="769473" indent="-295951" defTabSz="999658">
              <a:defRPr sz="1200">
                <a:solidFill>
                  <a:schemeClr val="tx1"/>
                </a:solidFill>
                <a:latin typeface="Arial" charset="0"/>
              </a:defRPr>
            </a:lvl2pPr>
            <a:lvl3pPr marL="1183805" indent="-236761" defTabSz="999658">
              <a:defRPr sz="1200">
                <a:solidFill>
                  <a:schemeClr val="tx1"/>
                </a:solidFill>
                <a:latin typeface="Arial" charset="0"/>
              </a:defRPr>
            </a:lvl3pPr>
            <a:lvl4pPr marL="1657327" indent="-236761" defTabSz="999658">
              <a:defRPr sz="1200">
                <a:solidFill>
                  <a:schemeClr val="tx1"/>
                </a:solidFill>
                <a:latin typeface="Arial" charset="0"/>
              </a:defRPr>
            </a:lvl4pPr>
            <a:lvl5pPr marL="2130849" indent="-236761" defTabSz="999658">
              <a:defRPr sz="1200">
                <a:solidFill>
                  <a:schemeClr val="tx1"/>
                </a:solidFill>
                <a:latin typeface="Arial" charset="0"/>
              </a:defRPr>
            </a:lvl5pPr>
            <a:lvl6pPr marL="2604371" indent="-236761" defTabSz="999658" eaLnBrk="0" fontAlgn="ctr" hangingPunct="0">
              <a:lnSpc>
                <a:spcPct val="95000"/>
              </a:lnSpc>
              <a:spcBef>
                <a:spcPct val="0"/>
              </a:spcBef>
              <a:spcAft>
                <a:spcPct val="0"/>
              </a:spcAft>
              <a:defRPr sz="1200">
                <a:solidFill>
                  <a:schemeClr val="tx1"/>
                </a:solidFill>
                <a:latin typeface="Arial" charset="0"/>
              </a:defRPr>
            </a:lvl6pPr>
            <a:lvl7pPr marL="3077893" indent="-236761" defTabSz="999658" eaLnBrk="0" fontAlgn="ctr" hangingPunct="0">
              <a:lnSpc>
                <a:spcPct val="95000"/>
              </a:lnSpc>
              <a:spcBef>
                <a:spcPct val="0"/>
              </a:spcBef>
              <a:spcAft>
                <a:spcPct val="0"/>
              </a:spcAft>
              <a:defRPr sz="1200">
                <a:solidFill>
                  <a:schemeClr val="tx1"/>
                </a:solidFill>
                <a:latin typeface="Arial" charset="0"/>
              </a:defRPr>
            </a:lvl7pPr>
            <a:lvl8pPr marL="3551415" indent="-236761" defTabSz="999658" eaLnBrk="0" fontAlgn="ctr" hangingPunct="0">
              <a:lnSpc>
                <a:spcPct val="95000"/>
              </a:lnSpc>
              <a:spcBef>
                <a:spcPct val="0"/>
              </a:spcBef>
              <a:spcAft>
                <a:spcPct val="0"/>
              </a:spcAft>
              <a:defRPr sz="1200">
                <a:solidFill>
                  <a:schemeClr val="tx1"/>
                </a:solidFill>
                <a:latin typeface="Arial" charset="0"/>
              </a:defRPr>
            </a:lvl8pPr>
            <a:lvl9pPr marL="4024937" indent="-236761" defTabSz="999658" eaLnBrk="0" fontAlgn="ctr" hangingPunct="0">
              <a:lnSpc>
                <a:spcPct val="95000"/>
              </a:lnSpc>
              <a:spcBef>
                <a:spcPct val="0"/>
              </a:spcBef>
              <a:spcAft>
                <a:spcPct val="0"/>
              </a:spcAft>
              <a:defRPr sz="1200">
                <a:solidFill>
                  <a:schemeClr val="tx1"/>
                </a:solidFill>
                <a:latin typeface="Arial" charset="0"/>
              </a:defRPr>
            </a:lvl9pPr>
          </a:lstStyle>
          <a:p>
            <a:fld id="{6CFB34DA-B928-4077-BC6A-1FF402F22DA6}" type="slidenum">
              <a:rPr lang="en-US" altLang="en-US" smtClean="0"/>
              <a:pPr/>
              <a:t>9</a:t>
            </a:fld>
            <a:endParaRPr lang="en-US" altLang="en-US" dirty="0"/>
          </a:p>
        </p:txBody>
      </p:sp>
      <p:sp>
        <p:nvSpPr>
          <p:cNvPr id="22535" name="Rectangle 3"/>
          <p:cNvSpPr>
            <a:spLocks noGrp="1" noChangeArrowheads="1"/>
          </p:cNvSpPr>
          <p:nvPr>
            <p:ph type="body" idx="1"/>
          </p:nvPr>
        </p:nvSpPr>
        <p:spPr/>
        <p:txBody>
          <a:bodyPr/>
          <a:lstStyle/>
          <a:p>
            <a:r>
              <a:rPr lang="en-US" sz="1000" dirty="0"/>
              <a:t>The structure of how prospects get stuck is easier to understand once we realize how decisions are processed within the human brain. Our modern brain evolved over many millions of years and is composed of hundreds of distinct structures, each with a different function. For the sake of understanding how prospects get stuck (and what you can do about it), let’s simplify the structure of the brain into two major components: the old brain and the new brain. </a:t>
            </a:r>
          </a:p>
          <a:p>
            <a:endParaRPr lang="en-US" sz="1000" dirty="0"/>
          </a:p>
          <a:p>
            <a:r>
              <a:rPr lang="en-US" sz="1000" dirty="0"/>
              <a:t>The new brain—the neo-cortex—processes information, manages language, and approaches decisions based on logic and analysis. This is the part of the brain that people use to think. The father of behavioral finance, Daniel </a:t>
            </a:r>
            <a:r>
              <a:rPr lang="en-US" sz="1000" dirty="0" err="1"/>
              <a:t>Kahneman</a:t>
            </a:r>
            <a:r>
              <a:rPr lang="en-US" sz="1000" dirty="0"/>
              <a:t> labeled the process used by the neo-cortex “slow thinking” because it is much more deliberate, requires much more time to process information and generally works much less efficiently than the “fast” brain. </a:t>
            </a:r>
          </a:p>
          <a:p>
            <a:endParaRPr lang="en-US" sz="1000" dirty="0"/>
          </a:p>
          <a:p>
            <a:r>
              <a:rPr lang="en-US" sz="1000" dirty="0"/>
              <a:t>The fast brain is the older section that evolved to help human beings cope with threats in the environment. This section is composed of the cerebellum, the limbic system and the brain stem that together control emotions and the fight-or-flight instinct. Rather than appealing to logic and careful analysis, this section jumps to conclusions based on how things </a:t>
            </a:r>
            <a:r>
              <a:rPr lang="en-US" sz="1000" i="1" dirty="0"/>
              <a:t>feel </a:t>
            </a:r>
            <a:r>
              <a:rPr lang="en-US" sz="1000" dirty="0"/>
              <a:t>in the moment. This type of reaction is fast. </a:t>
            </a:r>
          </a:p>
          <a:p>
            <a:endParaRPr lang="en-US" sz="1000" dirty="0"/>
          </a:p>
          <a:p>
            <a:r>
              <a:rPr lang="en-US" sz="1000" dirty="0"/>
              <a:t>Based on instincts, it works well when a human faces a life-or-death situation. To ensure our survival, the fast brain galvanizes motion, making us act quickly and impulsively. </a:t>
            </a:r>
          </a:p>
          <a:p>
            <a:r>
              <a:rPr lang="en-US" sz="1000" dirty="0"/>
              <a:t>Unfortunately, this part of the brain tends to complicate decisions when it conflicts with the slower, more logical part of the brain. </a:t>
            </a:r>
          </a:p>
          <a:p>
            <a:pPr marL="123314" defTabSz="947044" eaLnBrk="0" fontAlgn="base" hangingPunct="0">
              <a:spcBef>
                <a:spcPct val="30000"/>
              </a:spcBef>
              <a:spcAft>
                <a:spcPct val="0"/>
              </a:spcAft>
              <a:buClr>
                <a:srgbClr val="AEBC22"/>
              </a:buClr>
            </a:pPr>
            <a:endParaRPr lang="en-US" sz="1000" dirty="0">
              <a:solidFill>
                <a:srgbClr val="000000"/>
              </a:solidFill>
              <a:latin typeface="Arial" charset="0"/>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6733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79D64F69-E444-4A95-8066-2B5095188341}" type="datetime2">
              <a:rPr lang="en-US" altLang="en-US">
                <a:solidFill>
                  <a:schemeClr val="folHlink"/>
                </a:solidFill>
              </a:rPr>
              <a:pPr/>
              <a:t>Friday, October 28, 2022</a:t>
            </a:fld>
            <a:endParaRPr lang="en-GB" altLang="en-US">
              <a:solidFill>
                <a:schemeClr val="folHlink"/>
              </a:solidFill>
            </a:endParaRPr>
          </a:p>
        </p:txBody>
      </p:sp>
      <p:sp>
        <p:nvSpPr>
          <p:cNvPr id="25603" name="Rectangle 7"/>
          <p:cNvSpPr>
            <a:spLocks noGrp="1" noChangeArrowheads="1"/>
          </p:cNvSpPr>
          <p:nvPr>
            <p:ph type="sldNum" sz="quarter" idx="5"/>
          </p:nvPr>
        </p:nvSpPr>
        <p:spPr>
          <a:xfrm>
            <a:off x="6765526" y="9036661"/>
            <a:ext cx="82302" cy="178548"/>
          </a:xfrm>
          <a:noFill/>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791AE53E-31E4-48E4-AF41-2839F86A091E}" type="slidenum">
              <a:rPr lang="en-GB" altLang="en-US">
                <a:solidFill>
                  <a:schemeClr val="folHlink"/>
                </a:solidFill>
              </a:rPr>
              <a:pPr/>
              <a:t>10</a:t>
            </a:fld>
            <a:endParaRPr lang="en-GB" altLang="en-US">
              <a:solidFill>
                <a:schemeClr val="folHlink"/>
              </a:solidFill>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r>
              <a:rPr lang="en-US" altLang="en-US" dirty="0"/>
              <a:t>If you look at a human brain and dissect it, you’ll find that it’s made-up of many different components, each involved with a different kind of management system for the organism.</a:t>
            </a:r>
          </a:p>
          <a:p>
            <a:endParaRPr lang="en-US" altLang="en-US" dirty="0"/>
          </a:p>
          <a:p>
            <a:r>
              <a:rPr lang="en-US" altLang="en-US" dirty="0"/>
              <a:t>The brain in fact evolved through several stages as did most of the organs within the human body using evolutionary solutions that were developed earlier and building upon them.</a:t>
            </a:r>
          </a:p>
          <a:p>
            <a:endParaRPr lang="en-US" altLang="en-US" dirty="0"/>
          </a:p>
          <a:p>
            <a:r>
              <a:rPr lang="en-US" altLang="en-US" dirty="0"/>
              <a:t>The oldest part of the brain is the lower part, that part of the brain that connects with the rest of the body. This is called the brain stem and limbic system and this part of the brain is involved in very instinctive fight-or-flight or very basic functions of motivation.</a:t>
            </a:r>
          </a:p>
          <a:p>
            <a:endParaRPr lang="en-US" altLang="en-US" dirty="0"/>
          </a:p>
          <a:p>
            <a:r>
              <a:rPr lang="en-US" altLang="en-US" dirty="0"/>
              <a:t>It is this part of the brain where activity is generated, where motion is created. This is a survival mechanism that doesn’t involve a lot of higher-order thinking that other parts of the brain are involved in.</a:t>
            </a:r>
          </a:p>
          <a:p>
            <a:endParaRPr lang="en-US" altLang="en-US" dirty="0"/>
          </a:p>
          <a:p>
            <a:r>
              <a:rPr lang="en-US" altLang="en-US" dirty="0"/>
              <a:t>The simple way to understand this is to observe how similar this part of the brain is to the brain of a crocodile or a frog or an alligator; very primitive, very much involved in simply eating and/or protecting itself from dangers. This is the part of the brain that it gets activated to get us out of trouble.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3CB8414C-FAFD-4183-8632-3D467C18226B}" type="datetime2">
              <a:rPr lang="en-US" altLang="en-US">
                <a:solidFill>
                  <a:schemeClr val="folHlink"/>
                </a:solidFill>
              </a:rPr>
              <a:pPr/>
              <a:t>Friday, October 28, 2022</a:t>
            </a:fld>
            <a:endParaRPr lang="en-GB" altLang="en-US">
              <a:solidFill>
                <a:schemeClr val="folHlink"/>
              </a:solidFill>
            </a:endParaRPr>
          </a:p>
        </p:txBody>
      </p:sp>
      <p:sp>
        <p:nvSpPr>
          <p:cNvPr id="26627" name="Rectangle 7"/>
          <p:cNvSpPr>
            <a:spLocks noGrp="1" noChangeArrowheads="1"/>
          </p:cNvSpPr>
          <p:nvPr>
            <p:ph type="sldNum" sz="quarter" idx="5"/>
          </p:nvPr>
        </p:nvSpPr>
        <p:spPr>
          <a:xfrm>
            <a:off x="6765526" y="9036661"/>
            <a:ext cx="82302" cy="178548"/>
          </a:xfrm>
          <a:noFill/>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BB485376-B74A-4B0F-8BA2-793888100DF0}" type="slidenum">
              <a:rPr lang="en-GB" altLang="en-US">
                <a:solidFill>
                  <a:schemeClr val="folHlink"/>
                </a:solidFill>
              </a:rPr>
              <a:pPr/>
              <a:t>11</a:t>
            </a:fld>
            <a:endParaRPr lang="en-GB" altLang="en-US">
              <a:solidFill>
                <a:schemeClr val="folHlink"/>
              </a:solidFill>
            </a:endParaRPr>
          </a:p>
        </p:txBody>
      </p:sp>
      <p:sp>
        <p:nvSpPr>
          <p:cNvPr id="26628" name="Rectangle 2"/>
          <p:cNvSpPr>
            <a:spLocks noGrp="1" noRot="1" noChangeAspect="1" noChangeArrowheads="1" noTextEdit="1"/>
          </p:cNvSpPr>
          <p:nvPr>
            <p:ph type="sldImg"/>
          </p:nvPr>
        </p:nvSpPr>
        <p:spPr>
          <a:xfrm>
            <a:off x="992188" y="696913"/>
            <a:ext cx="5041900" cy="3492500"/>
          </a:xfrm>
          <a:ln/>
        </p:spPr>
      </p:sp>
      <p:sp>
        <p:nvSpPr>
          <p:cNvPr id="26629" name="Rectangle 3"/>
          <p:cNvSpPr>
            <a:spLocks noGrp="1" noChangeArrowheads="1"/>
          </p:cNvSpPr>
          <p:nvPr>
            <p:ph type="body" idx="1"/>
          </p:nvPr>
        </p:nvSpPr>
        <p:spPr>
          <a:xfrm>
            <a:off x="1024202" y="4323622"/>
            <a:ext cx="4860388" cy="4614531"/>
          </a:xfrm>
          <a:noFill/>
        </p:spPr>
        <p:txBody>
          <a:bodyPr/>
          <a:lstStyle/>
          <a:p>
            <a:r>
              <a:rPr lang="en-US" altLang="en-US" dirty="0"/>
              <a:t>The brain evolved higher-order functions to cope with more complex issues. The neo-cortex or new brain which is located at the top of the head and in front of the skull is involved with the processing of information that is received by the senses.</a:t>
            </a:r>
          </a:p>
          <a:p>
            <a:endParaRPr lang="en-US" altLang="en-US" dirty="0"/>
          </a:p>
          <a:p>
            <a:r>
              <a:rPr lang="en-US" altLang="en-US" dirty="0"/>
              <a:t>This part of the brain controls rational thought and language. It’s an important piece of information for financial advisors to hold onto, the idea that rational thought and language are highly-related and controlled in the neo cortex.</a:t>
            </a:r>
          </a:p>
          <a:p>
            <a:endParaRPr lang="en-US" altLang="en-US" dirty="0"/>
          </a:p>
          <a:p>
            <a:r>
              <a:rPr lang="en-US" altLang="en-US" dirty="0"/>
              <a:t>Rational thought, language, long-term planning, the ability to sort out information is all located here and is a critically important part of understanding the importance of controlling emotions or volatility or reactivity with a more rational approach to decision-making.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90000"/>
              </a:lnSpc>
            </a:pPr>
            <a:r>
              <a:rPr lang="en-US" sz="1000" dirty="0">
                <a:latin typeface="Arial" charset="0"/>
              </a:rPr>
              <a:t>Let’s look further into how decisions </a:t>
            </a:r>
            <a:r>
              <a:rPr lang="en-US" sz="1000" dirty="0"/>
              <a:t>are made so we can build a communication strategy. </a:t>
            </a:r>
          </a:p>
          <a:p>
            <a:pPr>
              <a:lnSpc>
                <a:spcPct val="90000"/>
              </a:lnSpc>
            </a:pPr>
            <a:r>
              <a:rPr lang="en-US" sz="1000" dirty="0">
                <a:latin typeface="Arial" charset="0"/>
              </a:rPr>
              <a:t>The largest challenge the Financial Advisor faces when working with clients is to anticipate the activation of heuristics and to design communications that help clients avoid irrational behaviors . We’ve already seen how thoughts and feelings work together to create motivation. </a:t>
            </a:r>
          </a:p>
          <a:p>
            <a:pPr>
              <a:lnSpc>
                <a:spcPct val="90000"/>
              </a:lnSpc>
            </a:pPr>
            <a:r>
              <a:rPr lang="en-US" sz="1000" dirty="0">
                <a:latin typeface="Arial" charset="0"/>
              </a:rPr>
              <a:t>We have also seen how the desire to avoid negative sensations (loss aversion) is the </a:t>
            </a:r>
            <a:r>
              <a:rPr lang="en-US" sz="1000" u="sng" dirty="0">
                <a:latin typeface="Arial" charset="0"/>
              </a:rPr>
              <a:t>primary motivator</a:t>
            </a:r>
            <a:r>
              <a:rPr lang="en-US" sz="1000" dirty="0">
                <a:latin typeface="Arial" charset="0"/>
              </a:rPr>
              <a:t> of all human behavior and activity – even in highly rational professional. Research into loss aversion shows that a person who experiences the potential of loss or has experienced an actual loss, feels a great deal of pain. This pain can be in the form of fear or dread. Such fear and dread becomes the organizing principles for behavior and a stimulant of activity.  </a:t>
            </a:r>
          </a:p>
          <a:p>
            <a:pPr>
              <a:lnSpc>
                <a:spcPct val="90000"/>
              </a:lnSpc>
            </a:pPr>
            <a:r>
              <a:rPr lang="en-US" sz="1000" dirty="0">
                <a:latin typeface="Arial" charset="0"/>
              </a:rPr>
              <a:t>For example, fear of going to a dentist can motivate us to have better oral hygiene.</a:t>
            </a:r>
          </a:p>
          <a:p>
            <a:pPr>
              <a:lnSpc>
                <a:spcPct val="90000"/>
              </a:lnSpc>
            </a:pPr>
            <a:endParaRPr lang="en-US" sz="1000" dirty="0">
              <a:latin typeface="Arial" charset="0"/>
            </a:endParaRPr>
          </a:p>
          <a:p>
            <a:pPr>
              <a:lnSpc>
                <a:spcPct val="90000"/>
              </a:lnSpc>
            </a:pPr>
            <a:r>
              <a:rPr lang="en-US" sz="1000" dirty="0">
                <a:latin typeface="Arial" charset="0"/>
              </a:rPr>
              <a:t>In the absence of pain, pleasure can motivate some actions; however, research in behavioral finance has shown that avoiding pain is more than twice as motivating as achieving pleasure. This means that the main task of the Financial </a:t>
            </a:r>
            <a:r>
              <a:rPr lang="en-US" sz="1000" dirty="0"/>
              <a:t>A</a:t>
            </a:r>
            <a:r>
              <a:rPr lang="en-US" sz="1000" dirty="0">
                <a:latin typeface="Arial" charset="0"/>
              </a:rPr>
              <a:t>dvisor is framing an idea so that the primary motivator of behavior, avoiding pain, is activated within the other person. Framing an investment strategy as attempting to “solve a potential problem” serves this need and helps the client understand why the message is valuable.  This is especially important at those times when the advisor needs to motivate the client to take action. </a:t>
            </a:r>
          </a:p>
          <a:p>
            <a:pPr eaLnBrk="1" hangingPunct="1">
              <a:lnSpc>
                <a:spcPct val="90000"/>
              </a:lnSpc>
              <a:buFont typeface="Webdings" pitchFamily="18" charset="2"/>
              <a:buNone/>
            </a:pPr>
            <a:endParaRPr lang="en-US" sz="1100" dirty="0">
              <a:latin typeface="Arial" charset="0"/>
            </a:endParaRPr>
          </a:p>
        </p:txBody>
      </p:sp>
      <p:sp>
        <p:nvSpPr>
          <p:cNvPr id="34820" name="Date Placeholder 3"/>
          <p:cNvSpPr txBox="1">
            <a:spLocks noGrp="1"/>
          </p:cNvSpPr>
          <p:nvPr/>
        </p:nvSpPr>
        <p:spPr bwMode="gray">
          <a:xfrm>
            <a:off x="3738643" y="144724"/>
            <a:ext cx="31091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defTabSz="931863">
              <a:defRPr sz="1200">
                <a:solidFill>
                  <a:schemeClr val="tx1"/>
                </a:solidFill>
                <a:latin typeface="Arial" charset="0"/>
              </a:defRPr>
            </a:lvl1pPr>
            <a:lvl2pPr marL="742950" indent="-285750" defTabSz="931863">
              <a:defRPr sz="1200">
                <a:solidFill>
                  <a:schemeClr val="tx1"/>
                </a:solidFill>
                <a:latin typeface="Arial" charset="0"/>
              </a:defRPr>
            </a:lvl2pPr>
            <a:lvl3pPr marL="1143000" indent="-228600" defTabSz="931863">
              <a:defRPr sz="1200">
                <a:solidFill>
                  <a:schemeClr val="tx1"/>
                </a:solidFill>
                <a:latin typeface="Arial" charset="0"/>
              </a:defRPr>
            </a:lvl3pPr>
            <a:lvl4pPr marL="1600200" indent="-228600" defTabSz="931863">
              <a:defRPr sz="1200">
                <a:solidFill>
                  <a:schemeClr val="tx1"/>
                </a:solidFill>
                <a:latin typeface="Arial" charset="0"/>
              </a:defRPr>
            </a:lvl4pPr>
            <a:lvl5pPr marL="2057400" indent="-228600" defTabSz="931863">
              <a:defRPr sz="1200">
                <a:solidFill>
                  <a:schemeClr val="tx1"/>
                </a:solidFill>
                <a:latin typeface="Arial" charset="0"/>
              </a:defRPr>
            </a:lvl5pPr>
            <a:lvl6pPr marL="2514600" indent="-228600" algn="ctr" defTabSz="931863" eaLnBrk="0" fontAlgn="base" hangingPunct="0">
              <a:lnSpc>
                <a:spcPct val="95000"/>
              </a:lnSpc>
              <a:spcBef>
                <a:spcPct val="0"/>
              </a:spcBef>
              <a:spcAft>
                <a:spcPct val="0"/>
              </a:spcAft>
              <a:defRPr sz="1200">
                <a:solidFill>
                  <a:schemeClr val="tx1"/>
                </a:solidFill>
                <a:latin typeface="Arial" charset="0"/>
              </a:defRPr>
            </a:lvl6pPr>
            <a:lvl7pPr marL="2971800" indent="-228600" algn="ctr" defTabSz="931863" eaLnBrk="0" fontAlgn="base" hangingPunct="0">
              <a:lnSpc>
                <a:spcPct val="95000"/>
              </a:lnSpc>
              <a:spcBef>
                <a:spcPct val="0"/>
              </a:spcBef>
              <a:spcAft>
                <a:spcPct val="0"/>
              </a:spcAft>
              <a:defRPr sz="1200">
                <a:solidFill>
                  <a:schemeClr val="tx1"/>
                </a:solidFill>
                <a:latin typeface="Arial" charset="0"/>
              </a:defRPr>
            </a:lvl7pPr>
            <a:lvl8pPr marL="3429000" indent="-228600" algn="ctr" defTabSz="931863" eaLnBrk="0" fontAlgn="base" hangingPunct="0">
              <a:lnSpc>
                <a:spcPct val="95000"/>
              </a:lnSpc>
              <a:spcBef>
                <a:spcPct val="0"/>
              </a:spcBef>
              <a:spcAft>
                <a:spcPct val="0"/>
              </a:spcAft>
              <a:defRPr sz="1200">
                <a:solidFill>
                  <a:schemeClr val="tx1"/>
                </a:solidFill>
                <a:latin typeface="Arial" charset="0"/>
              </a:defRPr>
            </a:lvl8pPr>
            <a:lvl9pPr marL="3886200" indent="-228600" algn="ctr" defTabSz="931863" eaLnBrk="0" fontAlgn="base" hangingPunct="0">
              <a:lnSpc>
                <a:spcPct val="95000"/>
              </a:lnSpc>
              <a:spcBef>
                <a:spcPct val="0"/>
              </a:spcBef>
              <a:spcAft>
                <a:spcPct val="0"/>
              </a:spcAft>
              <a:defRPr sz="1200">
                <a:solidFill>
                  <a:schemeClr val="tx1"/>
                </a:solidFill>
                <a:latin typeface="Arial" charset="0"/>
              </a:defRPr>
            </a:lvl9pPr>
          </a:lstStyle>
          <a:p>
            <a:pPr algn="r">
              <a:lnSpc>
                <a:spcPct val="100000"/>
              </a:lnSpc>
            </a:pPr>
            <a:fld id="{14EF727E-6A14-4843-B91F-BD061A017710}" type="datetime2">
              <a:rPr lang="en-US">
                <a:solidFill>
                  <a:schemeClr val="folHlink"/>
                </a:solidFill>
              </a:rPr>
              <a:pPr algn="r">
                <a:lnSpc>
                  <a:spcPct val="100000"/>
                </a:lnSpc>
              </a:pPr>
              <a:t>Friday, October 28, 2022</a:t>
            </a:fld>
            <a:endParaRPr lang="en-US" dirty="0">
              <a:solidFill>
                <a:schemeClr val="folHlink"/>
              </a:solidFill>
            </a:endParaRPr>
          </a:p>
        </p:txBody>
      </p:sp>
      <p:sp>
        <p:nvSpPr>
          <p:cNvPr id="34821" name="Slide Number Placeholder 4"/>
          <p:cNvSpPr txBox="1">
            <a:spLocks noGrp="1"/>
          </p:cNvSpPr>
          <p:nvPr/>
        </p:nvSpPr>
        <p:spPr bwMode="gray">
          <a:xfrm>
            <a:off x="6762869" y="9030544"/>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lvl1pPr defTabSz="931863">
              <a:defRPr sz="1200">
                <a:solidFill>
                  <a:schemeClr val="tx1"/>
                </a:solidFill>
                <a:latin typeface="Arial" charset="0"/>
              </a:defRPr>
            </a:lvl1pPr>
            <a:lvl2pPr marL="742950" indent="-285750" defTabSz="931863">
              <a:defRPr sz="1200">
                <a:solidFill>
                  <a:schemeClr val="tx1"/>
                </a:solidFill>
                <a:latin typeface="Arial" charset="0"/>
              </a:defRPr>
            </a:lvl2pPr>
            <a:lvl3pPr marL="1143000" indent="-228600" defTabSz="931863">
              <a:defRPr sz="1200">
                <a:solidFill>
                  <a:schemeClr val="tx1"/>
                </a:solidFill>
                <a:latin typeface="Arial" charset="0"/>
              </a:defRPr>
            </a:lvl3pPr>
            <a:lvl4pPr marL="1600200" indent="-228600" defTabSz="931863">
              <a:defRPr sz="1200">
                <a:solidFill>
                  <a:schemeClr val="tx1"/>
                </a:solidFill>
                <a:latin typeface="Arial" charset="0"/>
              </a:defRPr>
            </a:lvl4pPr>
            <a:lvl5pPr marL="2057400" indent="-228600" defTabSz="931863">
              <a:defRPr sz="1200">
                <a:solidFill>
                  <a:schemeClr val="tx1"/>
                </a:solidFill>
                <a:latin typeface="Arial" charset="0"/>
              </a:defRPr>
            </a:lvl5pPr>
            <a:lvl6pPr marL="2514600" indent="-228600" algn="ctr" defTabSz="931863" eaLnBrk="0" fontAlgn="base" hangingPunct="0">
              <a:lnSpc>
                <a:spcPct val="95000"/>
              </a:lnSpc>
              <a:spcBef>
                <a:spcPct val="0"/>
              </a:spcBef>
              <a:spcAft>
                <a:spcPct val="0"/>
              </a:spcAft>
              <a:defRPr sz="1200">
                <a:solidFill>
                  <a:schemeClr val="tx1"/>
                </a:solidFill>
                <a:latin typeface="Arial" charset="0"/>
              </a:defRPr>
            </a:lvl6pPr>
            <a:lvl7pPr marL="2971800" indent="-228600" algn="ctr" defTabSz="931863" eaLnBrk="0" fontAlgn="base" hangingPunct="0">
              <a:lnSpc>
                <a:spcPct val="95000"/>
              </a:lnSpc>
              <a:spcBef>
                <a:spcPct val="0"/>
              </a:spcBef>
              <a:spcAft>
                <a:spcPct val="0"/>
              </a:spcAft>
              <a:defRPr sz="1200">
                <a:solidFill>
                  <a:schemeClr val="tx1"/>
                </a:solidFill>
                <a:latin typeface="Arial" charset="0"/>
              </a:defRPr>
            </a:lvl7pPr>
            <a:lvl8pPr marL="3429000" indent="-228600" algn="ctr" defTabSz="931863" eaLnBrk="0" fontAlgn="base" hangingPunct="0">
              <a:lnSpc>
                <a:spcPct val="95000"/>
              </a:lnSpc>
              <a:spcBef>
                <a:spcPct val="0"/>
              </a:spcBef>
              <a:spcAft>
                <a:spcPct val="0"/>
              </a:spcAft>
              <a:defRPr sz="1200">
                <a:solidFill>
                  <a:schemeClr val="tx1"/>
                </a:solidFill>
                <a:latin typeface="Arial" charset="0"/>
              </a:defRPr>
            </a:lvl8pPr>
            <a:lvl9pPr marL="3886200" indent="-228600" algn="ctr" defTabSz="931863" eaLnBrk="0" fontAlgn="base" hangingPunct="0">
              <a:lnSpc>
                <a:spcPct val="95000"/>
              </a:lnSpc>
              <a:spcBef>
                <a:spcPct val="0"/>
              </a:spcBef>
              <a:spcAft>
                <a:spcPct val="0"/>
              </a:spcAft>
              <a:defRPr sz="1200">
                <a:solidFill>
                  <a:schemeClr val="tx1"/>
                </a:solidFill>
                <a:latin typeface="Arial" charset="0"/>
              </a:defRPr>
            </a:lvl9pPr>
          </a:lstStyle>
          <a:p>
            <a:pPr algn="r">
              <a:lnSpc>
                <a:spcPct val="100000"/>
              </a:lnSpc>
            </a:pPr>
            <a:fld id="{53A039FB-0C1B-4027-BF6F-2552E5DD963A}" type="slidenum">
              <a:rPr lang="en-US">
                <a:solidFill>
                  <a:schemeClr val="folHlink"/>
                </a:solidFill>
              </a:rPr>
              <a:pPr algn="r">
                <a:lnSpc>
                  <a:spcPct val="100000"/>
                </a:lnSpc>
              </a:pPr>
              <a:t>12</a:t>
            </a:fld>
            <a:endParaRPr lang="en-US" dirty="0">
              <a:solidFill>
                <a:schemeClr val="folHlin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65175"/>
            <a:ext cx="5073650" cy="3511550"/>
          </a:xfrm>
        </p:spPr>
      </p:sp>
      <p:sp>
        <p:nvSpPr>
          <p:cNvPr id="4" name="Date Placeholder 3"/>
          <p:cNvSpPr>
            <a:spLocks noGrp="1"/>
          </p:cNvSpPr>
          <p:nvPr>
            <p:ph type="dt" idx="10"/>
          </p:nvPr>
        </p:nvSpPr>
        <p:spPr>
          <a:xfrm>
            <a:off x="4008500" y="2"/>
            <a:ext cx="3067040" cy="467535"/>
          </a:xfrm>
          <a:prstGeom prst="rect">
            <a:avLst/>
          </a:prstGeom>
        </p:spPr>
        <p:txBody>
          <a:bodyPr lIns="88828" tIns="44416" rIns="88828" bIns="44416"/>
          <a:lstStyle/>
          <a:p>
            <a:fld id="{06EDF0C1-E27E-4BEC-AC19-65954E6CE1BC}" type="datetime2">
              <a:rPr lang="en-US" smtClean="0"/>
              <a:t>Friday, October 28, 2022</a:t>
            </a:fld>
            <a:endParaRPr lang="en-US"/>
          </a:p>
        </p:txBody>
      </p:sp>
      <p:sp>
        <p:nvSpPr>
          <p:cNvPr id="6" name="Slide Number Placeholder 5"/>
          <p:cNvSpPr>
            <a:spLocks noGrp="1"/>
          </p:cNvSpPr>
          <p:nvPr>
            <p:ph type="sldNum" sz="quarter" idx="11"/>
          </p:nvPr>
        </p:nvSpPr>
        <p:spPr/>
        <p:txBody>
          <a:bodyPr/>
          <a:lstStyle/>
          <a:p>
            <a:fld id="{12293F47-036A-384D-A0BD-5D4D3E1C7A81}" type="slidenum">
              <a:rPr lang="en-US" smtClean="0"/>
              <a:pPr/>
              <a:t>13</a:t>
            </a:fld>
            <a:endParaRPr lang="en-US" dirty="0"/>
          </a:p>
        </p:txBody>
      </p:sp>
      <p:sp>
        <p:nvSpPr>
          <p:cNvPr id="7" name="Notes Placeholder 6">
            <a:extLst>
              <a:ext uri="{FF2B5EF4-FFF2-40B4-BE49-F238E27FC236}">
                <a16:creationId xmlns:a16="http://schemas.microsoft.com/office/drawing/2014/main" id="{A3695E2C-6550-44F0-A4A5-5C065289874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0478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0113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t>Now we can apply what we have learned about neurology (the different functions of the neocortex and cerebellum) and the origins of motivation (in humans pain is 2 1/2 times more motivating than pleasure) and build a structure of language and ideas designed to capture attention, activate motivation and direct that motivation toward the solution we are proposing to the client.</a:t>
            </a:r>
          </a:p>
          <a:p>
            <a:r>
              <a:rPr lang="en-US" sz="1000" dirty="0"/>
              <a:t> </a:t>
            </a:r>
          </a:p>
          <a:p>
            <a:r>
              <a:rPr lang="en-US" sz="1000" dirty="0"/>
              <a:t>The first and most necessary step that a message must fulfill is to gain the attention of the client. Every human brain is constantly scanning the vast amounts of information surrounding it, trying to decide what is worth paying attention to and what can safely be ignored. Too often, the information we are trying to convey to the client doesn’t qualify as urgent or important enough to warrant attention. When this happens the client simply nods her head, doesn’t really listen to or process the information, then closes the conversation saying “I’ll need to think about it.” Without securing the brain’s attention the message fails before it even gets started.</a:t>
            </a:r>
          </a:p>
          <a:p>
            <a:r>
              <a:rPr lang="en-US" sz="1000" dirty="0"/>
              <a:t> </a:t>
            </a:r>
          </a:p>
          <a:p>
            <a:r>
              <a:rPr lang="en-US" sz="1000" dirty="0"/>
              <a:t>With this in mind Step One is designed to galvanize attention and urgency. “There is a problem. It represents a danger. It’s important for you to pay attention and understand how this may affect you.” Problems can be found in the constantly shifting dynamics of the Capital Markets or in the predictable challenges of complexity involved in Wealth Management decision-making. To make the proposal effective it’s important to energize the message by starting with a problem that will capture the attention of the client’s hard-working brain</a:t>
            </a:r>
            <a:endParaRPr lang="en-US" sz="1000" dirty="0">
              <a:latin typeface="Arial" charset="0"/>
            </a:endParaRP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14</a:t>
            </a:fld>
            <a:endParaRPr lang="en-US" dirty="0">
              <a:solidFill>
                <a:schemeClr val="folHlin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83022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latin typeface="Arial" charset="0"/>
              </a:rPr>
              <a:t>The focus in Step Two is to activate the neocortex by explaining the dynamics in the markets or in the client’s life that have created the problem. These mechanisms are usually revealed as cause/effect relationships that help us understand how the Capital Markets function and enable us to see and understand when those dynamics may be harmful. Such cause/effect relationships are embedded everywhere in the markets, and it’s the advisor’s ability to interpret and understand these dynamics that makes his advice valuable. By revealing the mechanisms involved in the current problem ,the advisor not only activates the client’s neocortex but earns additional credibility in the client’s eyes.</a:t>
            </a:r>
          </a:p>
          <a:p>
            <a:endParaRPr lang="en-US" sz="1000" dirty="0">
              <a:latin typeface="Arial" charset="0"/>
            </a:endParaRPr>
          </a:p>
          <a:p>
            <a:r>
              <a:rPr lang="en-US" sz="1000" dirty="0">
                <a:latin typeface="Arial" charset="0"/>
              </a:rPr>
              <a:t>As an example, one of the most common mechanisms found within the Capital Markets is the tendency for markets to regress toward their long-term mean. </a:t>
            </a:r>
            <a:r>
              <a:rPr lang="en-US" sz="1000" dirty="0"/>
              <a:t>In the years leading up to the correction of 2008-2009 markets soared way above their long term mean, which inevitably led to an intense correction into negative returns.  This is predictable. The further off the mean the market climbs the more likely it will be to correct dramatically back toward its “normal” behavior.   Importantly, in most cases historically the further off the mean the market climbed the steeper and more abrupt the correction is.</a:t>
            </a:r>
          </a:p>
          <a:p>
            <a:r>
              <a:rPr lang="en-US" sz="1000" dirty="0"/>
              <a:t> </a:t>
            </a:r>
          </a:p>
          <a:p>
            <a:r>
              <a:rPr lang="en-US" sz="1000" dirty="0"/>
              <a:t>This pattern is persistent.  After the deep correction in 2008 and 2009 which pushed the market well below the mean the market then acted with the same “energy” but in a different direction:  in the years since the Great Correction the equity markets have enjoyed substantial outperformance over their long-term averages;  again, this is to be expected as “regression to the mean” is one of the most important mechanisms we have that help us understand market behavior.</a:t>
            </a:r>
          </a:p>
          <a:p>
            <a:endParaRPr lang="en-US" sz="1000" dirty="0"/>
          </a:p>
          <a:p>
            <a:r>
              <a:rPr lang="en-US" sz="1000" dirty="0"/>
              <a:t>Almost 10 years later the market, once again, “over-shot” the mean and is likely to regress once again back toward its long term average. Of course, that regression cannot be anticipated in time to act. The market may continue to outperform and climb still higher before it moves back toward long-term averages.  Or, it may regress sooner and correct gradually back toward “normal”.  No once can tell when that will happen, but every investor must be aware - and prepare for - the fact that, inevitably, it will happen.</a:t>
            </a: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15</a:t>
            </a:fld>
            <a:endParaRPr lang="en-US" dirty="0">
              <a:solidFill>
                <a:schemeClr val="folHlin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77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t>Step Three is the most important step in the 6-step structure.  In Step Two you activated and engaged the client’s neocortex and focused his attention on the problem.  You did this because in order to motivate action the thinking part of the brain needs to be engaged. </a:t>
            </a:r>
          </a:p>
          <a:p>
            <a:endParaRPr lang="en-US" sz="1000" dirty="0"/>
          </a:p>
          <a:p>
            <a:r>
              <a:rPr lang="en-US" sz="1000" dirty="0"/>
              <a:t>Now in Step Three you show the implications of the mechanisms that make up the problem so the client not only understands what is happening but becomes aware of what may happen if “the problem” is not addressed.  </a:t>
            </a:r>
          </a:p>
          <a:p>
            <a:r>
              <a:rPr lang="en-US" sz="1000" dirty="0"/>
              <a:t> </a:t>
            </a:r>
          </a:p>
          <a:p>
            <a:r>
              <a:rPr lang="en-US" sz="1000" dirty="0"/>
              <a:t>By way of illustration let’s return to the example of regression to the mean:  in the year or two after the Great Correction clients could find comfort in the idea that markets would naturally tend to regress back upward toward their long-term mean. In 2009 and 2010 clients had good reasons to anticipate positive returns in the equity markets because of this. Of course, as history shows us, those positive returns continued for several years and driving the short-term average for the S&amp;P well above it’s long-term mean. As this mechanism unfolded over time the implications became more negative: eventually, the equity markets will correct back to their long-term average.</a:t>
            </a:r>
          </a:p>
          <a:p>
            <a:r>
              <a:rPr lang="en-US" sz="1000" dirty="0"/>
              <a:t> </a:t>
            </a:r>
          </a:p>
          <a:p>
            <a:r>
              <a:rPr lang="en-US" sz="1000" dirty="0"/>
              <a:t>Of course, there are many mechanisms constantly interacting with each other within the markets, creating an incredibly complex challenge for investors. An effective message helps the client zoom in on those mechanisms that are most important in the current situation and provides focus of attention and enough information to decide on a course of action.</a:t>
            </a: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16</a:t>
            </a:fld>
            <a:endParaRPr lang="en-US" dirty="0">
              <a:solidFill>
                <a:schemeClr val="folHlin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70739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latin typeface="Arial" charset="0"/>
              </a:rPr>
              <a:t>Steps 1- 3 are designed to galvanize attention, focus the neocortex and activate the cerebellum. Now the client is motivated to take an action. In the ideal situation, after Step Three is delivered, the client will ask, “What can we do about this?”  This means that she is ready to receive a proposal from the advisor for a necessary action.</a:t>
            </a:r>
          </a:p>
          <a:p>
            <a:endParaRPr lang="en-US" sz="1000" dirty="0">
              <a:latin typeface="Arial" charset="0"/>
            </a:endParaRPr>
          </a:p>
          <a:p>
            <a:r>
              <a:rPr lang="en-US" sz="1000" dirty="0">
                <a:latin typeface="Arial" charset="0"/>
              </a:rPr>
              <a:t>In the same way that Step One galvanized attention so that the advisor can help the client understand the current situation and the consequences that are possible, the purpose of Step Four is to attach the client’s motivation to a particular action. The framework for this step is simple: connect the thoughts and feelings that have been activated in the client to a specific action that the client can take.  </a:t>
            </a:r>
          </a:p>
          <a:p>
            <a:endParaRPr lang="en-US" sz="1000" dirty="0">
              <a:latin typeface="Arial" charset="0"/>
            </a:endParaRPr>
          </a:p>
          <a:p>
            <a:r>
              <a:rPr lang="en-US" sz="1000" dirty="0">
                <a:latin typeface="Arial" charset="0"/>
              </a:rPr>
              <a:t>In this way the first half of the 6-step messaging structure creates energy, emotions and motivation while the second half provides direction and guidance for the action that will either protect or benefit the client.  </a:t>
            </a: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17</a:t>
            </a:fld>
            <a:endParaRPr lang="en-US" dirty="0">
              <a:solidFill>
                <a:schemeClr val="folHlin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84387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latin typeface="Arial" charset="0"/>
              </a:rPr>
              <a:t>The purpose of Step Five is to re-engage the neocortex by describing the mechanisms in the product/solution that will solve the problem:  “this is  what we recommend you do and this is how it works to solve the problem”.  As we saw earlier, the brain makes decisions by combining the analytic work of the neocortex with the emotional activation of the cerebellum. A decision to take action always involves thoughts and feelings. The feelings are the “engine” that drives the behaviors, while the thoughts guide what behaviors are best to use in the current situation. Because of this two-part process, an effective message moves back and forth from thoughts to feelings and back to thoughts again in order to galvanize action and then direct it properly.</a:t>
            </a:r>
            <a:endParaRPr lang="en-US" sz="1000" dirty="0"/>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18</a:t>
            </a:fld>
            <a:endParaRPr lang="en-US" dirty="0">
              <a:solidFill>
                <a:schemeClr val="fo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000" dirty="0">
                <a:latin typeface="Arial" charset="0"/>
              </a:rPr>
              <a:t>For all human beings the dynamics of language, thoughts and emotions are deeply connected. Research has revealed a variety of surprising and unexpected ways that the human mind is hard-wired to perceive and react to information. These automatic thinking mechanisms are called “heuristics. "The study of how our natural heuristics influence the way we make financial decisions is the focus of the discipline of Behavioral Finance.  The understanding of heuristics spans the use of language, the origin of thoughts and motivation and the role of emotions in human decision-making.</a:t>
            </a:r>
          </a:p>
          <a:p>
            <a:pPr>
              <a:buNone/>
            </a:pPr>
            <a:r>
              <a:rPr lang="en-US" sz="1000" dirty="0">
                <a:latin typeface="Arial" charset="0"/>
              </a:rPr>
              <a:t>An example of one of most important heuristics for financial advisors is presented here in these few lines of prose. The first few lines of Charles Dickens’ famous novel “A Tale of Two Cities” provides a simple example of how the human mind automatically alters the information it receives according to built-in patterns. The lines are intended to present the emotional tension of the times in which the novel is set – the good and bad experiences of everyday life.</a:t>
            </a:r>
          </a:p>
          <a:p>
            <a:pPr>
              <a:buNone/>
            </a:pPr>
            <a:r>
              <a:rPr lang="en-US" sz="1000" dirty="0">
                <a:latin typeface="Arial" charset="0"/>
              </a:rPr>
              <a:t>The reader is forced to receive and interpret the words on the page, and this is where one of the peculiarities of human nature kicks in.  Human beings tend to experience the pain of losses significantly more than the equal pleasure of gains.  This heuristic is called “loss aversion” which has revealed that most of us require more than twice the up-side of an investment for the positive  feeling to equal the negative feeling experienced when we lose money.</a:t>
            </a:r>
          </a:p>
          <a:p>
            <a:pPr>
              <a:buNone/>
            </a:pPr>
            <a:r>
              <a:rPr lang="en-US" sz="1000" dirty="0">
                <a:latin typeface="Arial" charset="0"/>
              </a:rPr>
              <a:t>In fact, loss aversion colors all of our experiences of the world:  we react to “worst of times” much more strongly than “best of times”.  Imagine being told in advance that there will be some very good times AND some very bad times on your next vacation – how would you feel as you anticipated the trip?  This tendency has significant implications for our work with existing and prospective clients.</a:t>
            </a:r>
          </a:p>
          <a:p>
            <a:pPr>
              <a:buNone/>
            </a:pPr>
            <a:endParaRPr lang="en-US" dirty="0"/>
          </a:p>
        </p:txBody>
      </p:sp>
      <p:sp>
        <p:nvSpPr>
          <p:cNvPr id="4" name="Date Placeholder 3"/>
          <p:cNvSpPr>
            <a:spLocks noGrp="1"/>
          </p:cNvSpPr>
          <p:nvPr>
            <p:ph type="dt" idx="10"/>
          </p:nvPr>
        </p:nvSpPr>
        <p:spPr/>
        <p:txBody>
          <a:bodyPr/>
          <a:lstStyle/>
          <a:p>
            <a:fld id="{ED63109B-F2C2-4FD3-8909-6A573B8C35F1}" type="datetime2">
              <a:rPr lang="en-US" smtClean="0"/>
              <a:pPr/>
              <a:t>Friday, October 28, 2022</a:t>
            </a:fld>
            <a:endParaRPr lang="en-US" dirty="0"/>
          </a:p>
        </p:txBody>
      </p:sp>
      <p:sp>
        <p:nvSpPr>
          <p:cNvPr id="5" name="Slide Number Placeholder 4"/>
          <p:cNvSpPr>
            <a:spLocks noGrp="1"/>
          </p:cNvSpPr>
          <p:nvPr>
            <p:ph type="sldNum" sz="quarter" idx="11"/>
          </p:nvPr>
        </p:nvSpPr>
        <p:spPr/>
        <p:txBody>
          <a:bodyPr/>
          <a:lstStyle/>
          <a:p>
            <a:fld id="{98199578-B69C-433E-8071-69A22C67C67C}" type="slidenum">
              <a:rPr lang="en-US" smtClean="0"/>
              <a:pPr/>
              <a:t>1</a:t>
            </a:fld>
            <a:endParaRPr lang="en-US" dirty="0"/>
          </a:p>
        </p:txBody>
      </p:sp>
    </p:spTree>
    <p:extLst>
      <p:ext uri="{BB962C8B-B14F-4D97-AF65-F5344CB8AC3E}">
        <p14:creationId xmlns:p14="http://schemas.microsoft.com/office/powerpoint/2010/main" val="378128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78928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t>The final step is a transition from a conversation to an action. An advisor is only successful when clients decide to take action. The purpose of a message is not only to communicate important information, it is also to move a client to action.  </a:t>
            </a:r>
          </a:p>
          <a:p>
            <a:r>
              <a:rPr lang="en-US" sz="1000" dirty="0"/>
              <a:t> </a:t>
            </a:r>
          </a:p>
          <a:p>
            <a:r>
              <a:rPr lang="en-US" sz="1000" dirty="0"/>
              <a:t>Once the message has been fully delivered and the client understands what the danger is and how to address it, the interaction should move from interaction/ communication to action. Every time you meet with a client, prospective client or prospective referral advocate you should know what you want the “close” to be at the end of the meeting. What action do you want the other person to take as a result of the message you are delivering? Rather than leave the communication open for the other person to determine, define the action you’re recommending. “Because of all these things, I think it is important for you to ____________”.  </a:t>
            </a:r>
          </a:p>
          <a:p>
            <a:r>
              <a:rPr lang="en-US" sz="1000" dirty="0"/>
              <a:t> </a:t>
            </a:r>
          </a:p>
          <a:p>
            <a:r>
              <a:rPr lang="en-US" sz="1000" dirty="0"/>
              <a:t>Getting clients to take action is one of the more significant challenges of an advisors business. Some clients are easy, they respond to any recommendation with a willingness to act. Many clients require a compelling reason to act, and may still prefer inaction and to maintain the status quo. Regardless of the client’s personal style, it’s helpful for the advisor to have a clear and well-defined “next step” for the client to engage at the end of the 6-step structure. Knowing how you intend to end the meeting, what action you want the client to take, also helps you build the argument in the first 5 steps, </a:t>
            </a: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19</a:t>
            </a:fld>
            <a:endParaRPr lang="en-US" dirty="0">
              <a:solidFill>
                <a:schemeClr val="folHlin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The critical point is that reduced return expectations feed directly through to calculations of the probability of retirement plan success over a 30 year horizon.</a:t>
            </a:r>
          </a:p>
          <a:p>
            <a:r>
              <a:rPr lang="en-US" sz="1200" b="0" i="0" u="none" strike="noStrike" kern="1200" baseline="0" dirty="0">
                <a:solidFill>
                  <a:schemeClr val="tx1"/>
                </a:solidFill>
                <a:latin typeface="Arial"/>
                <a:ea typeface="+mn-ea"/>
                <a:cs typeface="+mn-cs"/>
              </a:rPr>
              <a:t>At the end of 2008, the expected probability of a 60/40 retirement plan allocation failing (4% withdrawal rate, inflation adjusted, over 30 years) was just 3% based upon 10,000 return simulations.</a:t>
            </a:r>
          </a:p>
          <a:p>
            <a:r>
              <a:rPr lang="en-US" sz="1200" b="0" i="0" u="none" strike="noStrike" kern="1200" baseline="0" dirty="0">
                <a:solidFill>
                  <a:schemeClr val="tx1"/>
                </a:solidFill>
                <a:latin typeface="Arial"/>
                <a:ea typeface="+mn-ea"/>
                <a:cs typeface="+mn-cs"/>
              </a:rPr>
              <a:t>That was consistent with research done in the mid-nineties that suggested a withdrawal plan of that type historically would have had a near perfect record of success.</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21</a:t>
            </a:fld>
            <a:endParaRPr lang="en-US" dirty="0"/>
          </a:p>
        </p:txBody>
      </p:sp>
    </p:spTree>
    <p:extLst>
      <p:ext uri="{BB962C8B-B14F-4D97-AF65-F5344CB8AC3E}">
        <p14:creationId xmlns:p14="http://schemas.microsoft.com/office/powerpoint/2010/main" val="254250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Anyone want to guess this line?</a:t>
            </a:r>
          </a:p>
          <a:p>
            <a:r>
              <a:rPr lang="en-US" sz="1200" b="0" i="0" u="none" strike="noStrike" kern="1200" baseline="0" dirty="0">
                <a:solidFill>
                  <a:schemeClr val="tx1"/>
                </a:solidFill>
                <a:latin typeface="Arial"/>
                <a:ea typeface="+mn-ea"/>
                <a:cs typeface="+mn-cs"/>
              </a:rPr>
              <a:t>The new line that we’ve added is the 10-yr US Treasury yield. </a:t>
            </a:r>
          </a:p>
          <a:p>
            <a:r>
              <a:rPr lang="en-US" sz="1200" b="0" i="0" u="none" strike="noStrike" kern="1200" baseline="0" dirty="0">
                <a:solidFill>
                  <a:schemeClr val="tx1"/>
                </a:solidFill>
                <a:latin typeface="Arial"/>
                <a:ea typeface="+mn-ea"/>
                <a:cs typeface="+mn-cs"/>
              </a:rPr>
              <a:t>After rising for roughly 30 years, and peaking with former Fed Chairman Paul Volker’s efforts to combat inflation, yields have fallen for the last forty years. The low was reached during the pandemic last year.</a:t>
            </a:r>
          </a:p>
          <a:p>
            <a:r>
              <a:rPr lang="en-US" sz="1200" b="0" i="0" u="none" strike="noStrike" kern="1200" baseline="0" dirty="0">
                <a:solidFill>
                  <a:schemeClr val="tx1"/>
                </a:solidFill>
                <a:latin typeface="Arial"/>
                <a:ea typeface="+mn-ea"/>
                <a:cs typeface="+mn-cs"/>
              </a:rPr>
              <a:t>Falling yields push up returns across the capital market spectrum, from bonds to stocks to real estate and everything in between.</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22</a:t>
            </a:fld>
            <a:endParaRPr lang="en-US" dirty="0"/>
          </a:p>
        </p:txBody>
      </p:sp>
    </p:spTree>
    <p:extLst>
      <p:ext uri="{BB962C8B-B14F-4D97-AF65-F5344CB8AC3E}">
        <p14:creationId xmlns:p14="http://schemas.microsoft.com/office/powerpoint/2010/main" val="33182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a:solidFill>
                  <a:schemeClr val="tx1"/>
                </a:solidFill>
                <a:latin typeface="Arial"/>
                <a:ea typeface="+mn-ea"/>
                <a:cs typeface="+mn-cs"/>
              </a:rPr>
              <a:t>Even if we could get back to the post 1981 strong equities </a:t>
            </a:r>
            <a:r>
              <a:rPr lang="en-US" sz="1200" b="0" i="0" u="none" strike="noStrike" kern="1200" baseline="0" dirty="0" err="1">
                <a:solidFill>
                  <a:schemeClr val="tx1"/>
                </a:solidFill>
                <a:latin typeface="Arial"/>
                <a:ea typeface="+mn-ea"/>
                <a:cs typeface="+mn-cs"/>
              </a:rPr>
              <a:t>returns,our</a:t>
            </a:r>
            <a:r>
              <a:rPr lang="en-US" sz="1200" b="0" i="0" u="none" strike="noStrike" kern="1200" baseline="0" dirty="0">
                <a:solidFill>
                  <a:schemeClr val="tx1"/>
                </a:solidFill>
                <a:latin typeface="Arial"/>
                <a:ea typeface="+mn-ea"/>
                <a:cs typeface="+mn-cs"/>
              </a:rPr>
              <a:t> FI forecasts have the balanced portfolio handcuffed.</a:t>
            </a:r>
          </a:p>
          <a:p>
            <a:pPr marL="0" indent="0">
              <a:buNone/>
            </a:pPr>
            <a:r>
              <a:rPr lang="en-US" dirty="0"/>
              <a:t>It’s simply math, when 40% of the portfolio is anticipated to hover around zero it hard to make up the returns with the other 60%, and that is what we are illustrating on the left. </a:t>
            </a:r>
            <a:endParaRPr lang="en-US" sz="1200" b="0" i="0" u="none" strike="noStrike" kern="1200" baseline="0" dirty="0">
              <a:solidFill>
                <a:schemeClr val="tx1"/>
              </a:solidFill>
              <a:latin typeface="Arial"/>
              <a:ea typeface="+mn-ea"/>
              <a:cs typeface="+mn-cs"/>
            </a:endParaRP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On the top of the left-side visual, the first forecast bond and stock returns over the next ten years that produce the 3.1% forecast.</a:t>
            </a:r>
          </a:p>
          <a:p>
            <a:r>
              <a:rPr lang="en-US" sz="1200" b="0" i="0" u="none" strike="noStrike" kern="1200" baseline="0" dirty="0">
                <a:solidFill>
                  <a:schemeClr val="tx1"/>
                </a:solidFill>
                <a:highlight>
                  <a:srgbClr val="FFFF00"/>
                </a:highlight>
                <a:latin typeface="Arial"/>
                <a:ea typeface="+mn-ea"/>
                <a:cs typeface="+mn-cs"/>
              </a:rPr>
              <a:t>Bond returns forecast take into acct the impact of expected rising rates on returns (Note: absent yield increases, the yield to worst on various U.S. intermediate bond indices as of 5/25/21 is btw .75% and 1.5%).</a:t>
            </a:r>
          </a:p>
          <a:p>
            <a:r>
              <a:rPr lang="en-US" sz="1200" b="1" i="0" u="none" strike="noStrike" kern="1200" baseline="0" dirty="0">
                <a:solidFill>
                  <a:schemeClr val="tx1"/>
                </a:solidFill>
                <a:latin typeface="Arial"/>
                <a:ea typeface="+mn-ea"/>
                <a:cs typeface="+mn-cs"/>
              </a:rPr>
              <a:t>The first thought might be that equity returns will come in higher than the forecast level. While that is certainly true, what this shows is that returns are largely “anchored” lower by the low level of expected bond returns that make up 40% of the portfolio.</a:t>
            </a:r>
          </a:p>
          <a:p>
            <a:endParaRPr lang="en-US" b="1" dirty="0"/>
          </a:p>
          <a:p>
            <a:endParaRPr lang="en-US" sz="1200" b="1"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As a result, the second thought might be to add higher yielding fixed income or fixed income proxies (such as high dividend paying equities) into the bond portfolio. We’ve listed a couple of options on the right. However, while these options would add to yields, they would also significantly increase drawdown risk.</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23</a:t>
            </a:fld>
            <a:endParaRPr lang="en-US" dirty="0"/>
          </a:p>
        </p:txBody>
      </p:sp>
    </p:spTree>
    <p:extLst>
      <p:ext uri="{BB962C8B-B14F-4D97-AF65-F5344CB8AC3E}">
        <p14:creationId xmlns:p14="http://schemas.microsoft.com/office/powerpoint/2010/main" val="399066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However, by the end of 2019, with return expectations of 4.5%, the calculated probability of plan failure had jumped by 9-fold to a greater than 1 in 4 chance that a retirement plan would fail over the following 30 years.</a:t>
            </a:r>
          </a:p>
          <a:p>
            <a:r>
              <a:rPr lang="en-US" sz="1200" b="0" i="0" u="none" strike="noStrike" kern="1200" baseline="0" dirty="0">
                <a:solidFill>
                  <a:schemeClr val="tx1"/>
                </a:solidFill>
                <a:latin typeface="Arial"/>
                <a:ea typeface="+mn-ea"/>
                <a:cs typeface="+mn-cs"/>
              </a:rPr>
              <a:t>Imagine as an investor getting ready to begin retirement if your financial advisor suggested that based upon “classic” withdrawal expectations, your plan would have less than a 75% chance of being successful?</a:t>
            </a:r>
          </a:p>
          <a:p>
            <a:r>
              <a:rPr lang="en-US" sz="1200" b="0" i="0" u="none" strike="noStrike" kern="1200" baseline="0" dirty="0">
                <a:solidFill>
                  <a:schemeClr val="tx1"/>
                </a:solidFill>
                <a:latin typeface="Arial"/>
                <a:ea typeface="+mn-ea"/>
                <a:cs typeface="+mn-cs"/>
              </a:rPr>
              <a:t>2020 has further added to that challenge…</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24</a:t>
            </a:fld>
            <a:endParaRPr lang="en-US" dirty="0"/>
          </a:p>
        </p:txBody>
      </p:sp>
    </p:spTree>
    <p:extLst>
      <p:ext uri="{BB962C8B-B14F-4D97-AF65-F5344CB8AC3E}">
        <p14:creationId xmlns:p14="http://schemas.microsoft.com/office/powerpoint/2010/main" val="250580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market based building blocks of stocks and bonds are challenged, so we can look to manmade building blocks or alternatives to give us an advantage over traditional markets. These would typically include annuities, hedge funds and commodity futures, to name a few.</a:t>
            </a:r>
          </a:p>
          <a:p>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25</a:t>
            </a:fld>
            <a:endParaRPr lang="en-US" dirty="0"/>
          </a:p>
        </p:txBody>
      </p:sp>
    </p:spTree>
    <p:extLst>
      <p:ext uri="{BB962C8B-B14F-4D97-AF65-F5344CB8AC3E}">
        <p14:creationId xmlns:p14="http://schemas.microsoft.com/office/powerpoint/2010/main" val="1088718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modeled a “</a:t>
            </a:r>
            <a:r>
              <a:rPr lang="en-US" dirty="0">
                <a:solidFill>
                  <a:srgbClr val="0070C0"/>
                </a:solidFill>
              </a:rPr>
              <a:t>Traditional” 60/40 </a:t>
            </a:r>
            <a:r>
              <a:rPr lang="en-US" dirty="0">
                <a:highlight>
                  <a:srgbClr val="FFFF00"/>
                </a:highlight>
              </a:rPr>
              <a:t>verse</a:t>
            </a:r>
            <a:r>
              <a:rPr lang="en-US" dirty="0"/>
              <a:t> an “</a:t>
            </a:r>
            <a:r>
              <a:rPr lang="en-US" dirty="0">
                <a:solidFill>
                  <a:srgbClr val="0070C0"/>
                </a:solidFill>
              </a:rPr>
              <a:t>Enhanced” </a:t>
            </a:r>
            <a:r>
              <a:rPr lang="en-US" dirty="0"/>
              <a:t>portfolio, </a:t>
            </a:r>
          </a:p>
          <a:p>
            <a:pPr marL="0" indent="0">
              <a:buNone/>
            </a:pPr>
            <a:r>
              <a:rPr lang="en-US" b="1" dirty="0"/>
              <a:t>which we created </a:t>
            </a:r>
            <a:r>
              <a:rPr lang="en-US" dirty="0"/>
              <a:t>by </a:t>
            </a:r>
            <a:r>
              <a:rPr lang="en-US" u="sng" dirty="0"/>
              <a:t>converting hal</a:t>
            </a:r>
            <a:r>
              <a:rPr lang="en-US" dirty="0"/>
              <a:t>f of the bond allocation to a “Fixed Index Annuity”, </a:t>
            </a:r>
            <a:r>
              <a:rPr lang="en-US" u="sng" dirty="0">
                <a:highlight>
                  <a:srgbClr val="FFFF00"/>
                </a:highlight>
              </a:rPr>
              <a:t>shown here on the right</a:t>
            </a:r>
            <a:r>
              <a:rPr lang="en-US" dirty="0"/>
              <a:t>.</a:t>
            </a:r>
          </a:p>
          <a:p>
            <a:pPr marL="0" indent="0">
              <a:buNone/>
            </a:pPr>
            <a:endParaRPr lang="en-US" dirty="0"/>
          </a:p>
          <a:p>
            <a:pPr marL="0" indent="0">
              <a:buNone/>
            </a:pPr>
            <a:endParaRPr lang="en-US" dirty="0"/>
          </a:p>
          <a:p>
            <a:pPr marL="0" indent="0">
              <a:buNone/>
            </a:pPr>
            <a:r>
              <a:rPr lang="en-US" dirty="0"/>
              <a:t>Our intent is to determine if the “</a:t>
            </a:r>
            <a:r>
              <a:rPr lang="en-US" dirty="0">
                <a:solidFill>
                  <a:srgbClr val="0070C0"/>
                </a:solidFill>
              </a:rPr>
              <a:t>Enhanced</a:t>
            </a:r>
            <a:r>
              <a:rPr lang="en-US" dirty="0"/>
              <a:t>” portfolio, </a:t>
            </a:r>
            <a:r>
              <a:rPr lang="en-US" b="1" dirty="0"/>
              <a:t>could improve retirement outcomes, </a:t>
            </a:r>
            <a:r>
              <a:rPr lang="en-US" dirty="0"/>
              <a:t>verse the traditional 60/40. </a:t>
            </a:r>
          </a:p>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0070C0"/>
                </a:solidFill>
                <a:highlight>
                  <a:srgbClr val="FFFF00"/>
                </a:highlight>
              </a:rPr>
              <a:t>A couple of things to note,</a:t>
            </a:r>
          </a:p>
          <a:p>
            <a:pPr>
              <a:buFont typeface="Courier New" panose="02070309020205020404" pitchFamily="49" charset="0"/>
              <a:buChar char="o"/>
            </a:pPr>
            <a:r>
              <a:rPr lang="en-US" dirty="0"/>
              <a:t> We outsourced the analysis to independent agency, JourneyGuide, that specialized in the area of retirement planning</a:t>
            </a:r>
          </a:p>
          <a:p>
            <a:pPr>
              <a:buFont typeface="Courier New" panose="02070309020205020404" pitchFamily="49" charset="0"/>
              <a:buChar char="o"/>
            </a:pPr>
            <a:endParaRPr lang="en-US" dirty="0"/>
          </a:p>
          <a:p>
            <a:pPr>
              <a:buFont typeface="Courier New" panose="02070309020205020404" pitchFamily="49" charset="0"/>
              <a:buChar char="o"/>
            </a:pPr>
            <a:r>
              <a:rPr lang="en-US" dirty="0">
                <a:highlight>
                  <a:srgbClr val="FFFF00"/>
                </a:highlight>
              </a:rPr>
              <a:t>Secondly, AB does not sell FIA or any other insurance products for that matter</a:t>
            </a:r>
            <a:r>
              <a:rPr lang="en-US" dirty="0"/>
              <a:t>, our intent was we strictly to better understand potential alternatives, </a:t>
            </a:r>
          </a:p>
          <a:p>
            <a:pPr marL="0" indent="0">
              <a:buNone/>
            </a:pPr>
            <a:r>
              <a:rPr lang="en-US" b="1" dirty="0"/>
              <a:t>    to help retirees address the challenging markets ahead.  </a:t>
            </a:r>
          </a:p>
          <a:p>
            <a:pPr>
              <a:buFont typeface="Courier New" panose="02070309020205020404" pitchFamily="49" charset="0"/>
              <a:buChar char="o"/>
            </a:pPr>
            <a:endParaRPr lang="en-US" b="1" dirty="0"/>
          </a:p>
          <a:p>
            <a:pPr>
              <a:buFont typeface="Courier New" panose="02070309020205020404" pitchFamily="49" charset="0"/>
              <a:buChar char="o"/>
            </a:pPr>
            <a:endParaRPr lang="en-US" b="1"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26</a:t>
            </a:fld>
            <a:endParaRPr lang="en-US" dirty="0"/>
          </a:p>
        </p:txBody>
      </p:sp>
    </p:spTree>
    <p:extLst>
      <p:ext uri="{BB962C8B-B14F-4D97-AF65-F5344CB8AC3E}">
        <p14:creationId xmlns:p14="http://schemas.microsoft.com/office/powerpoint/2010/main" val="37993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2750" y="4447464"/>
            <a:ext cx="6153150" cy="4213384"/>
          </a:xfrm>
        </p:spPr>
        <p:txBody>
          <a:bodyPr/>
          <a:lstStyle/>
          <a:p>
            <a:pPr marL="0" indent="0">
              <a:buNone/>
            </a:pPr>
            <a:r>
              <a:rPr lang="en-US" dirty="0"/>
              <a:t>So what did our analysis tell us?</a:t>
            </a:r>
          </a:p>
          <a:p>
            <a:pPr marL="0" indent="0">
              <a:buNone/>
            </a:pPr>
            <a:r>
              <a:rPr lang="en-US" dirty="0"/>
              <a:t>First, </a:t>
            </a:r>
            <a:r>
              <a:rPr lang="en-US" b="1" dirty="0"/>
              <a:t>in terms of Accumulation:</a:t>
            </a:r>
          </a:p>
          <a:p>
            <a:pPr>
              <a:buFont typeface="Courier New" panose="02070309020205020404" pitchFamily="49" charset="0"/>
              <a:buChar char="o"/>
            </a:pPr>
            <a:r>
              <a:rPr lang="en-US" dirty="0"/>
              <a:t>Out of the </a:t>
            </a:r>
            <a:r>
              <a:rPr lang="en-US" dirty="0">
                <a:solidFill>
                  <a:srgbClr val="FF0000"/>
                </a:solidFill>
              </a:rPr>
              <a:t>5,000 scenarios </a:t>
            </a:r>
            <a:r>
              <a:rPr lang="en-US" dirty="0"/>
              <a:t>we examined, the FIA Enhanced portfolio accumulated more assets </a:t>
            </a:r>
            <a:r>
              <a:rPr lang="en-US" dirty="0">
                <a:solidFill>
                  <a:srgbClr val="FF0000"/>
                </a:solidFill>
              </a:rPr>
              <a:t>72% of the time</a:t>
            </a:r>
            <a:r>
              <a:rPr lang="en-US" dirty="0"/>
              <a:t>.</a:t>
            </a:r>
          </a:p>
          <a:p>
            <a:pPr marL="0" indent="0">
              <a:buNone/>
            </a:pPr>
            <a:endParaRPr lang="en-US" dirty="0"/>
          </a:p>
          <a:p>
            <a:pPr marL="0" indent="0">
              <a:buNone/>
            </a:pPr>
            <a:r>
              <a:rPr lang="en-US" dirty="0"/>
              <a:t>Not only more wins, but on </a:t>
            </a:r>
            <a:r>
              <a:rPr lang="en-US" b="1" dirty="0"/>
              <a:t>average</a:t>
            </a:r>
            <a:r>
              <a:rPr lang="en-US" dirty="0"/>
              <a:t>, the FIA portfolio grew accumulation by almost </a:t>
            </a:r>
            <a:r>
              <a:rPr lang="en-US" dirty="0">
                <a:solidFill>
                  <a:srgbClr val="FF0000"/>
                </a:solidFill>
              </a:rPr>
              <a:t>4% when it outperformed </a:t>
            </a:r>
            <a:r>
              <a:rPr lang="en-US" dirty="0"/>
              <a:t>and gave up </a:t>
            </a:r>
            <a:r>
              <a:rPr lang="en-US" dirty="0">
                <a:solidFill>
                  <a:srgbClr val="FF0000"/>
                </a:solidFill>
              </a:rPr>
              <a:t>just over 2% less when it trailed </a:t>
            </a:r>
          </a:p>
          <a:p>
            <a:pPr marL="0" indent="0">
              <a:buNone/>
            </a:pPr>
            <a:endParaRPr lang="en-US" dirty="0">
              <a:solidFill>
                <a:srgbClr val="FF0000"/>
              </a:solidFill>
            </a:endParaRPr>
          </a:p>
          <a:p>
            <a:pPr marL="0" indent="0">
              <a:buNone/>
            </a:pPr>
            <a:r>
              <a:rPr lang="en-US" b="1" dirty="0"/>
              <a:t>Additionally, </a:t>
            </a:r>
            <a:r>
              <a:rPr lang="en-US" dirty="0">
                <a:highlight>
                  <a:srgbClr val="FFFF00"/>
                </a:highlight>
              </a:rPr>
              <a:t>because averages can be deceiving</a:t>
            </a:r>
            <a:r>
              <a:rPr lang="en-US" dirty="0"/>
              <a:t>, we ranked the 5,000 scenarios from best to worst. </a:t>
            </a:r>
          </a:p>
          <a:p>
            <a:pPr>
              <a:buFont typeface="Arial" panose="020B0604020202020204" pitchFamily="34" charset="0"/>
              <a:buChar char="•"/>
            </a:pPr>
            <a:r>
              <a:rPr lang="en-US" dirty="0"/>
              <a:t>In the top scenarios, where the “Enhanced” portfolio” did relatively well, it</a:t>
            </a:r>
          </a:p>
          <a:p>
            <a:pPr marL="0" indent="0">
              <a:buNone/>
            </a:pPr>
            <a:r>
              <a:rPr lang="en-US" dirty="0"/>
              <a:t>accumulated over </a:t>
            </a:r>
            <a:r>
              <a:rPr lang="en-US" dirty="0">
                <a:solidFill>
                  <a:srgbClr val="FF0000"/>
                </a:solidFill>
              </a:rPr>
              <a:t>7% more</a:t>
            </a:r>
            <a:r>
              <a:rPr lang="en-US" dirty="0"/>
              <a:t>.</a:t>
            </a:r>
          </a:p>
          <a:p>
            <a:pPr>
              <a:buFont typeface="Arial" panose="020B0604020202020204" pitchFamily="34" charset="0"/>
              <a:buChar char="•"/>
            </a:pPr>
            <a:r>
              <a:rPr lang="en-US" dirty="0"/>
              <a:t> In the bottom scenarios, it only </a:t>
            </a:r>
            <a:r>
              <a:rPr lang="en-US" dirty="0">
                <a:solidFill>
                  <a:srgbClr val="FF0000"/>
                </a:solidFill>
              </a:rPr>
              <a:t>trailed</a:t>
            </a:r>
            <a:r>
              <a:rPr lang="en-US" dirty="0"/>
              <a:t> the “traditional 60/40” </a:t>
            </a:r>
            <a:r>
              <a:rPr lang="en-US" dirty="0">
                <a:solidFill>
                  <a:srgbClr val="FF0000"/>
                </a:solidFill>
              </a:rPr>
              <a:t>by about 2.5%. </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r>
              <a:rPr lang="en-US" dirty="0">
                <a:solidFill>
                  <a:schemeClr val="accent3">
                    <a:lumMod val="75000"/>
                  </a:schemeClr>
                </a:solidFill>
              </a:rPr>
              <a:t>In terms of </a:t>
            </a:r>
            <a:r>
              <a:rPr lang="en-US" b="1" dirty="0">
                <a:solidFill>
                  <a:schemeClr val="accent3">
                    <a:lumMod val="75000"/>
                  </a:schemeClr>
                </a:solidFill>
              </a:rPr>
              <a:t>accumulation</a:t>
            </a:r>
            <a:r>
              <a:rPr lang="en-US" dirty="0">
                <a:solidFill>
                  <a:schemeClr val="accent3">
                    <a:lumMod val="75000"/>
                  </a:schemeClr>
                </a:solidFill>
              </a:rPr>
              <a:t> this makes sense when you think about the “enhanced” portfolio.</a:t>
            </a:r>
          </a:p>
          <a:p>
            <a:pPr>
              <a:buFont typeface="Arial" panose="020B0604020202020204" pitchFamily="34" charset="0"/>
              <a:buChar char="•"/>
            </a:pPr>
            <a:r>
              <a:rPr lang="en-US" dirty="0">
                <a:solidFill>
                  <a:schemeClr val="accent3">
                    <a:lumMod val="75000"/>
                  </a:schemeClr>
                </a:solidFill>
              </a:rPr>
              <a:t>We replaced half of the </a:t>
            </a:r>
            <a:r>
              <a:rPr lang="en-US" u="sng" dirty="0">
                <a:solidFill>
                  <a:schemeClr val="accent3">
                    <a:lumMod val="75000"/>
                  </a:schemeClr>
                </a:solidFill>
              </a:rPr>
              <a:t>bond allocation</a:t>
            </a:r>
            <a:r>
              <a:rPr lang="en-US" dirty="0">
                <a:solidFill>
                  <a:schemeClr val="accent3">
                    <a:lumMod val="75000"/>
                  </a:schemeClr>
                </a:solidFill>
              </a:rPr>
              <a:t> with a more </a:t>
            </a:r>
            <a:r>
              <a:rPr lang="en-US" u="sng" dirty="0">
                <a:solidFill>
                  <a:schemeClr val="accent3">
                    <a:lumMod val="75000"/>
                  </a:schemeClr>
                </a:solidFill>
              </a:rPr>
              <a:t>reliable “product”</a:t>
            </a:r>
            <a:r>
              <a:rPr lang="en-US" dirty="0">
                <a:solidFill>
                  <a:schemeClr val="accent3">
                    <a:lumMod val="75000"/>
                  </a:schemeClr>
                </a:solidFill>
              </a:rPr>
              <a:t>, that provides additional equity exposure and downside protection. </a:t>
            </a:r>
          </a:p>
        </p:txBody>
      </p:sp>
      <p:sp>
        <p:nvSpPr>
          <p:cNvPr id="4" name="Slide Number Placeholder 3"/>
          <p:cNvSpPr>
            <a:spLocks noGrp="1"/>
          </p:cNvSpPr>
          <p:nvPr>
            <p:ph type="sldNum" sz="quarter" idx="5"/>
          </p:nvPr>
        </p:nvSpPr>
        <p:spPr/>
        <p:txBody>
          <a:bodyPr/>
          <a:lstStyle/>
          <a:p>
            <a:fld id="{12293F47-036A-384D-A0BD-5D4D3E1C7A81}" type="slidenum">
              <a:rPr lang="en-US" smtClean="0"/>
              <a:pPr/>
              <a:t>28</a:t>
            </a:fld>
            <a:endParaRPr lang="en-US" dirty="0"/>
          </a:p>
        </p:txBody>
      </p:sp>
    </p:spTree>
    <p:extLst>
      <p:ext uri="{BB962C8B-B14F-4D97-AF65-F5344CB8AC3E}">
        <p14:creationId xmlns:p14="http://schemas.microsoft.com/office/powerpoint/2010/main" val="3722724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Solution works: </a:t>
            </a:r>
            <a:r>
              <a:rPr lang="en-US" b="1" dirty="0"/>
              <a:t>With interest rates at historically low levels the FIA with a living benefit can enhance retirement spending.  In fact, out of the 5000 simulations the FIA portfolio produced more income 98.6% of the time.  </a:t>
            </a:r>
          </a:p>
          <a:p>
            <a:endParaRPr lang="en-US" b="1" dirty="0"/>
          </a:p>
        </p:txBody>
      </p:sp>
      <p:sp>
        <p:nvSpPr>
          <p:cNvPr id="4" name="Slide Number Placeholder 3"/>
          <p:cNvSpPr>
            <a:spLocks noGrp="1"/>
          </p:cNvSpPr>
          <p:nvPr>
            <p:ph type="sldNum" sz="quarter" idx="5"/>
          </p:nvPr>
        </p:nvSpPr>
        <p:spPr/>
        <p:txBody>
          <a:bodyPr/>
          <a:lstStyle/>
          <a:p>
            <a:fld id="{122FED37-D766-47F8-B639-AC026E347D40}" type="slidenum">
              <a:rPr lang="en-US" smtClean="0"/>
              <a:t>29</a:t>
            </a:fld>
            <a:endParaRPr lang="en-US"/>
          </a:p>
        </p:txBody>
      </p:sp>
    </p:spTree>
    <p:extLst>
      <p:ext uri="{BB962C8B-B14F-4D97-AF65-F5344CB8AC3E}">
        <p14:creationId xmlns:p14="http://schemas.microsoft.com/office/powerpoint/2010/main" val="2454404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78928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t>The final step is a transition from a conversation to an action. An advisor is only successful when clients decide to take action. The purpose of a message is not only to communicate important information, it is also to move a client to action.  </a:t>
            </a:r>
          </a:p>
          <a:p>
            <a:r>
              <a:rPr lang="en-US" sz="1000" dirty="0"/>
              <a:t> </a:t>
            </a:r>
          </a:p>
          <a:p>
            <a:r>
              <a:rPr lang="en-US" sz="1000" dirty="0"/>
              <a:t>Once the message has been fully delivered and the client understands what the danger is and how to address it, the interaction should move from interaction/ communication to action. Every time you meet with a client, prospective client or prospective referral advocate you should know what you want the “close” to be at the end of the meeting. What action do you want the other person to take as a result of the message you are delivering? Rather than leave the communication open for the other person to determine, define the action you’re recommending. “Because of all these things, I think it is important for you to ____________”.  </a:t>
            </a:r>
          </a:p>
          <a:p>
            <a:r>
              <a:rPr lang="en-US" sz="1000" dirty="0"/>
              <a:t> </a:t>
            </a:r>
          </a:p>
          <a:p>
            <a:r>
              <a:rPr lang="en-US" sz="1000" dirty="0"/>
              <a:t>Getting clients to take action is one of the more significant challenges of an advisors business. Some clients are easy, they respond to any recommendation with a willingness to act. Many clients require a compelling reason to act, and may still prefer inaction and to maintain the status quo. Regardless of the client’s personal style, it’s helpful for the advisor to have a clear and well-defined “next step” for the client to engage at the end of the 6-step structure. Knowing how you intend to end the meeting, what action you want the client to take, also helps you build the argument in the first 5 steps, </a:t>
            </a: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30</a:t>
            </a:fld>
            <a:endParaRPr lang="en-US" dirty="0">
              <a:solidFill>
                <a:schemeClr val="folHlink"/>
              </a:solidFill>
            </a:endParaRPr>
          </a:p>
        </p:txBody>
      </p:sp>
    </p:spTree>
    <p:extLst>
      <p:ext uri="{BB962C8B-B14F-4D97-AF65-F5344CB8AC3E}">
        <p14:creationId xmlns:p14="http://schemas.microsoft.com/office/powerpoint/2010/main" val="194639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050" dirty="0"/>
              <a:t>We’ve taken several paragraphs from AB's Spring 2013 Capital Markets Outlook.  Here the writer is intentionally balancing optimism with concerns about various areas of the markets.  The intention is to create a thoughtful, balanced perception about the markets, and the language has been carefully crafted to provide key insights into various opportunities and challenges that investors must navigate. </a:t>
            </a:r>
          </a:p>
          <a:p>
            <a:pPr>
              <a:buNone/>
            </a:pPr>
            <a:r>
              <a:rPr lang="en-US" sz="1050" dirty="0"/>
              <a:t>With the loss aversion heuristic in mind, it becomes clear why investors so often become negatively affected by news reports and market commentary. Unless </a:t>
            </a:r>
            <a:r>
              <a:rPr lang="en-US" sz="1050" u="sng" dirty="0"/>
              <a:t>all</a:t>
            </a:r>
            <a:r>
              <a:rPr lang="en-US" sz="1050" dirty="0"/>
              <a:t> the news is positive, the investor is exposed to one or more issues of concern. These tend to get magnified and focused upon more than the positive ideas that are offered to balance the negatives.  As a result, in spite of every attempt to provide useful information to help with decision making, client emotions can get activated and the message shifted toward the negative.</a:t>
            </a:r>
          </a:p>
          <a:p>
            <a:endParaRPr lang="en-US" dirty="0"/>
          </a:p>
        </p:txBody>
      </p:sp>
      <p:sp>
        <p:nvSpPr>
          <p:cNvPr id="4" name="Date Placeholder 3"/>
          <p:cNvSpPr>
            <a:spLocks noGrp="1"/>
          </p:cNvSpPr>
          <p:nvPr>
            <p:ph type="dt" idx="10"/>
          </p:nvPr>
        </p:nvSpPr>
        <p:spPr/>
        <p:txBody>
          <a:bodyPr/>
          <a:lstStyle/>
          <a:p>
            <a:fld id="{ED63109B-F2C2-4FD3-8909-6A573B8C35F1}" type="datetime2">
              <a:rPr lang="en-US" smtClean="0"/>
              <a:pPr/>
              <a:t>Friday, October 28, 2022</a:t>
            </a:fld>
            <a:endParaRPr lang="en-US" dirty="0"/>
          </a:p>
        </p:txBody>
      </p:sp>
      <p:sp>
        <p:nvSpPr>
          <p:cNvPr id="5" name="Slide Number Placeholder 4"/>
          <p:cNvSpPr>
            <a:spLocks noGrp="1"/>
          </p:cNvSpPr>
          <p:nvPr>
            <p:ph type="sldNum" sz="quarter" idx="11"/>
          </p:nvPr>
        </p:nvSpPr>
        <p:spPr/>
        <p:txBody>
          <a:bodyPr/>
          <a:lstStyle/>
          <a:p>
            <a:fld id="{98199578-B69C-433E-8071-69A22C67C67C}" type="slidenum">
              <a:rPr lang="en-US" smtClean="0"/>
              <a:pPr/>
              <a:t>2</a:t>
            </a:fld>
            <a:endParaRPr lang="en-US" dirty="0"/>
          </a:p>
        </p:txBody>
      </p:sp>
    </p:spTree>
    <p:extLst>
      <p:ext uri="{BB962C8B-B14F-4D97-AF65-F5344CB8AC3E}">
        <p14:creationId xmlns:p14="http://schemas.microsoft.com/office/powerpoint/2010/main" val="3839767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The critical point is that reduced return expectations feed directly through to calculations of the probability of retirement plan success over a 30 year horizon.</a:t>
            </a:r>
          </a:p>
          <a:p>
            <a:r>
              <a:rPr lang="en-US" sz="1200" b="0" i="0" u="none" strike="noStrike" kern="1200" baseline="0" dirty="0">
                <a:solidFill>
                  <a:schemeClr val="tx1"/>
                </a:solidFill>
                <a:latin typeface="Arial"/>
                <a:ea typeface="+mn-ea"/>
                <a:cs typeface="+mn-cs"/>
              </a:rPr>
              <a:t>At the end of 2008, the expected probability of a 60/40 retirement plan allocation failing (4% withdrawal rate, inflation adjusted, over 30 years) was just 3% based upon 10,000 return simulations.</a:t>
            </a:r>
          </a:p>
          <a:p>
            <a:r>
              <a:rPr lang="en-US" sz="1200" b="0" i="0" u="none" strike="noStrike" kern="1200" baseline="0" dirty="0">
                <a:solidFill>
                  <a:schemeClr val="tx1"/>
                </a:solidFill>
                <a:latin typeface="Arial"/>
                <a:ea typeface="+mn-ea"/>
                <a:cs typeface="+mn-cs"/>
              </a:rPr>
              <a:t>That was consistent with research done in the mid-nineties that suggested a withdrawal plan of that type historically would have had a near perfect record of success.</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32</a:t>
            </a:fld>
            <a:endParaRPr lang="en-US" dirty="0"/>
          </a:p>
        </p:txBody>
      </p:sp>
    </p:spTree>
    <p:extLst>
      <p:ext uri="{BB962C8B-B14F-4D97-AF65-F5344CB8AC3E}">
        <p14:creationId xmlns:p14="http://schemas.microsoft.com/office/powerpoint/2010/main" val="2651281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Anyone want to guess this line?</a:t>
            </a:r>
          </a:p>
          <a:p>
            <a:r>
              <a:rPr lang="en-US" sz="1200" b="0" i="0" u="none" strike="noStrike" kern="1200" baseline="0" dirty="0">
                <a:solidFill>
                  <a:schemeClr val="tx1"/>
                </a:solidFill>
                <a:latin typeface="Arial"/>
                <a:ea typeface="+mn-ea"/>
                <a:cs typeface="+mn-cs"/>
              </a:rPr>
              <a:t>The new line that we’ve added is the 10-yr US Treasury yield. </a:t>
            </a:r>
          </a:p>
          <a:p>
            <a:r>
              <a:rPr lang="en-US" sz="1200" b="0" i="0" u="none" strike="noStrike" kern="1200" baseline="0" dirty="0">
                <a:solidFill>
                  <a:schemeClr val="tx1"/>
                </a:solidFill>
                <a:latin typeface="Arial"/>
                <a:ea typeface="+mn-ea"/>
                <a:cs typeface="+mn-cs"/>
              </a:rPr>
              <a:t>After rising for roughly 30 years, and peaking with former Fed Chairman Paul Volker’s efforts to combat inflation, yields have fallen for the last forty years. The low was reached during the pandemic last year.</a:t>
            </a:r>
          </a:p>
          <a:p>
            <a:r>
              <a:rPr lang="en-US" sz="1200" b="0" i="0" u="none" strike="noStrike" kern="1200" baseline="0" dirty="0">
                <a:solidFill>
                  <a:schemeClr val="tx1"/>
                </a:solidFill>
                <a:latin typeface="Arial"/>
                <a:ea typeface="+mn-ea"/>
                <a:cs typeface="+mn-cs"/>
              </a:rPr>
              <a:t>Falling yields push up returns across the capital market spectrum, from bonds to stocks to real estate and everything in between.</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33</a:t>
            </a:fld>
            <a:endParaRPr lang="en-US" dirty="0"/>
          </a:p>
        </p:txBody>
      </p:sp>
    </p:spTree>
    <p:extLst>
      <p:ext uri="{BB962C8B-B14F-4D97-AF65-F5344CB8AC3E}">
        <p14:creationId xmlns:p14="http://schemas.microsoft.com/office/powerpoint/2010/main" val="3196829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a:solidFill>
                  <a:schemeClr val="tx1"/>
                </a:solidFill>
                <a:latin typeface="Arial"/>
                <a:ea typeface="+mn-ea"/>
                <a:cs typeface="+mn-cs"/>
              </a:rPr>
              <a:t>Even if we could get back to the post 1981 strong equities </a:t>
            </a:r>
            <a:r>
              <a:rPr lang="en-US" sz="1200" b="0" i="0" u="none" strike="noStrike" kern="1200" baseline="0" dirty="0" err="1">
                <a:solidFill>
                  <a:schemeClr val="tx1"/>
                </a:solidFill>
                <a:latin typeface="Arial"/>
                <a:ea typeface="+mn-ea"/>
                <a:cs typeface="+mn-cs"/>
              </a:rPr>
              <a:t>returns,our</a:t>
            </a:r>
            <a:r>
              <a:rPr lang="en-US" sz="1200" b="0" i="0" u="none" strike="noStrike" kern="1200" baseline="0" dirty="0">
                <a:solidFill>
                  <a:schemeClr val="tx1"/>
                </a:solidFill>
                <a:latin typeface="Arial"/>
                <a:ea typeface="+mn-ea"/>
                <a:cs typeface="+mn-cs"/>
              </a:rPr>
              <a:t> FI forecasts have the balanced portfolio handcuffed.</a:t>
            </a:r>
          </a:p>
          <a:p>
            <a:pPr marL="0" indent="0">
              <a:buNone/>
            </a:pPr>
            <a:r>
              <a:rPr lang="en-US" dirty="0"/>
              <a:t>It’s simply math, when 40% of the portfolio is anticipated to hover around zero it hard to make up the returns with the other 60%, and that is what we are illustrating on the left. </a:t>
            </a:r>
            <a:endParaRPr lang="en-US" sz="1200" b="0" i="0" u="none" strike="noStrike" kern="1200" baseline="0" dirty="0">
              <a:solidFill>
                <a:schemeClr val="tx1"/>
              </a:solidFill>
              <a:latin typeface="Arial"/>
              <a:ea typeface="+mn-ea"/>
              <a:cs typeface="+mn-cs"/>
            </a:endParaRP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On the top of the left-side visual, the first forecast bond and stock returns over the next ten years that produce the 3.1% forecast.</a:t>
            </a:r>
          </a:p>
          <a:p>
            <a:r>
              <a:rPr lang="en-US" sz="1200" b="0" i="0" u="none" strike="noStrike" kern="1200" baseline="0" dirty="0">
                <a:solidFill>
                  <a:schemeClr val="tx1"/>
                </a:solidFill>
                <a:highlight>
                  <a:srgbClr val="FFFF00"/>
                </a:highlight>
                <a:latin typeface="Arial"/>
                <a:ea typeface="+mn-ea"/>
                <a:cs typeface="+mn-cs"/>
              </a:rPr>
              <a:t>Bond returns forecast take into acct the impact of expected rising rates on returns (Note: absent yield increases, the yield to worst on various U.S. intermediate bond indices as of 5/25/21 is btw .75% and 1.5%).</a:t>
            </a:r>
          </a:p>
          <a:p>
            <a:r>
              <a:rPr lang="en-US" sz="1200" b="1" i="0" u="none" strike="noStrike" kern="1200" baseline="0" dirty="0">
                <a:solidFill>
                  <a:schemeClr val="tx1"/>
                </a:solidFill>
                <a:latin typeface="Arial"/>
                <a:ea typeface="+mn-ea"/>
                <a:cs typeface="+mn-cs"/>
              </a:rPr>
              <a:t>The first thought might be that equity returns will come in higher than the forecast level. While that is certainly true, what this shows is that returns are largely “anchored” lower by the low level of expected bond returns that make up 40% of the portfolio.</a:t>
            </a:r>
          </a:p>
          <a:p>
            <a:endParaRPr lang="en-US" b="1" dirty="0"/>
          </a:p>
          <a:p>
            <a:endParaRPr lang="en-US" sz="1200" b="1"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As a result, the second thought might be to add higher yielding fixed income or fixed income proxies (such as high dividend paying equities) into the bond portfolio. We’ve listed a couple of options on the right. However, while these options would add to yields, they would also significantly increase drawdown risk.</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34</a:t>
            </a:fld>
            <a:endParaRPr lang="en-US" dirty="0"/>
          </a:p>
        </p:txBody>
      </p:sp>
    </p:spTree>
    <p:extLst>
      <p:ext uri="{BB962C8B-B14F-4D97-AF65-F5344CB8AC3E}">
        <p14:creationId xmlns:p14="http://schemas.microsoft.com/office/powerpoint/2010/main" val="2051991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However, by the end of 2019, with return expectations of 4.5%, the calculated probability of plan failure had jumped by 9-fold to a greater than 1 in 4 chance that a retirement plan would fail over the following 30 years.</a:t>
            </a:r>
          </a:p>
          <a:p>
            <a:r>
              <a:rPr lang="en-US" sz="1200" b="0" i="0" u="none" strike="noStrike" kern="1200" baseline="0" dirty="0">
                <a:solidFill>
                  <a:schemeClr val="tx1"/>
                </a:solidFill>
                <a:latin typeface="Arial"/>
                <a:ea typeface="+mn-ea"/>
                <a:cs typeface="+mn-cs"/>
              </a:rPr>
              <a:t>Imagine as an investor getting ready to begin retirement if your financial advisor suggested that based upon “classic” withdrawal expectations, your plan would have less than a 75% chance of being successful?</a:t>
            </a:r>
          </a:p>
          <a:p>
            <a:r>
              <a:rPr lang="en-US" sz="1200" b="0" i="0" u="none" strike="noStrike" kern="1200" baseline="0" dirty="0">
                <a:solidFill>
                  <a:schemeClr val="tx1"/>
                </a:solidFill>
                <a:latin typeface="Arial"/>
                <a:ea typeface="+mn-ea"/>
                <a:cs typeface="+mn-cs"/>
              </a:rPr>
              <a:t>2020 has further added to that challenge…</a:t>
            </a: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35</a:t>
            </a:fld>
            <a:endParaRPr lang="en-US" dirty="0"/>
          </a:p>
        </p:txBody>
      </p:sp>
    </p:spTree>
    <p:extLst>
      <p:ext uri="{BB962C8B-B14F-4D97-AF65-F5344CB8AC3E}">
        <p14:creationId xmlns:p14="http://schemas.microsoft.com/office/powerpoint/2010/main" val="1771896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market based building blocks of stocks and bonds are challenged, so we can look to manmade building blocks or alternatives to give us an advantage over traditional markets. These would typically include annuities, hedge funds and commodity futures, to name a few.</a:t>
            </a:r>
          </a:p>
          <a:p>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36</a:t>
            </a:fld>
            <a:endParaRPr lang="en-US" dirty="0"/>
          </a:p>
        </p:txBody>
      </p:sp>
    </p:spTree>
    <p:extLst>
      <p:ext uri="{BB962C8B-B14F-4D97-AF65-F5344CB8AC3E}">
        <p14:creationId xmlns:p14="http://schemas.microsoft.com/office/powerpoint/2010/main" val="319274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modeled a “</a:t>
            </a:r>
            <a:r>
              <a:rPr lang="en-US" dirty="0">
                <a:solidFill>
                  <a:srgbClr val="0070C0"/>
                </a:solidFill>
              </a:rPr>
              <a:t>Traditional” 60/40 </a:t>
            </a:r>
            <a:r>
              <a:rPr lang="en-US" dirty="0">
                <a:highlight>
                  <a:srgbClr val="FFFF00"/>
                </a:highlight>
              </a:rPr>
              <a:t>verse</a:t>
            </a:r>
            <a:r>
              <a:rPr lang="en-US" dirty="0"/>
              <a:t> an “</a:t>
            </a:r>
            <a:r>
              <a:rPr lang="en-US" dirty="0">
                <a:solidFill>
                  <a:srgbClr val="0070C0"/>
                </a:solidFill>
              </a:rPr>
              <a:t>Enhanced” </a:t>
            </a:r>
            <a:r>
              <a:rPr lang="en-US" dirty="0"/>
              <a:t>portfolio, </a:t>
            </a:r>
          </a:p>
          <a:p>
            <a:pPr marL="0" indent="0">
              <a:buNone/>
            </a:pPr>
            <a:r>
              <a:rPr lang="en-US" b="1" dirty="0"/>
              <a:t>which we created </a:t>
            </a:r>
            <a:r>
              <a:rPr lang="en-US" dirty="0"/>
              <a:t>by </a:t>
            </a:r>
            <a:r>
              <a:rPr lang="en-US" u="sng" dirty="0"/>
              <a:t>converting hal</a:t>
            </a:r>
            <a:r>
              <a:rPr lang="en-US" dirty="0"/>
              <a:t>f of the bond allocation to a “Fixed Index Annuity”, </a:t>
            </a:r>
            <a:r>
              <a:rPr lang="en-US" u="sng" dirty="0">
                <a:highlight>
                  <a:srgbClr val="FFFF00"/>
                </a:highlight>
              </a:rPr>
              <a:t>shown here on the right</a:t>
            </a:r>
            <a:r>
              <a:rPr lang="en-US" dirty="0"/>
              <a:t>.</a:t>
            </a:r>
          </a:p>
          <a:p>
            <a:pPr marL="0" indent="0">
              <a:buNone/>
            </a:pPr>
            <a:endParaRPr lang="en-US" dirty="0"/>
          </a:p>
          <a:p>
            <a:pPr marL="0" indent="0">
              <a:buNone/>
            </a:pPr>
            <a:endParaRPr lang="en-US" dirty="0"/>
          </a:p>
          <a:p>
            <a:pPr marL="0" indent="0">
              <a:buNone/>
            </a:pPr>
            <a:r>
              <a:rPr lang="en-US" dirty="0"/>
              <a:t>Our intent is to determine if the “</a:t>
            </a:r>
            <a:r>
              <a:rPr lang="en-US" dirty="0">
                <a:solidFill>
                  <a:srgbClr val="0070C0"/>
                </a:solidFill>
              </a:rPr>
              <a:t>Enhanced</a:t>
            </a:r>
            <a:r>
              <a:rPr lang="en-US" dirty="0"/>
              <a:t>” portfolio, </a:t>
            </a:r>
            <a:r>
              <a:rPr lang="en-US" b="1" dirty="0"/>
              <a:t>could improve retirement outcomes, </a:t>
            </a:r>
            <a:r>
              <a:rPr lang="en-US" dirty="0"/>
              <a:t>verse the traditional 60/40. </a:t>
            </a:r>
          </a:p>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0070C0"/>
                </a:solidFill>
                <a:highlight>
                  <a:srgbClr val="FFFF00"/>
                </a:highlight>
              </a:rPr>
              <a:t>A couple of things to note,</a:t>
            </a:r>
          </a:p>
          <a:p>
            <a:pPr>
              <a:buFont typeface="Courier New" panose="02070309020205020404" pitchFamily="49" charset="0"/>
              <a:buChar char="o"/>
            </a:pPr>
            <a:r>
              <a:rPr lang="en-US" dirty="0"/>
              <a:t> We outsourced the analysis to independent agency, JourneyGuide, that specialized in the area of retirement planning</a:t>
            </a:r>
          </a:p>
          <a:p>
            <a:pPr>
              <a:buFont typeface="Courier New" panose="02070309020205020404" pitchFamily="49" charset="0"/>
              <a:buChar char="o"/>
            </a:pPr>
            <a:endParaRPr lang="en-US" dirty="0"/>
          </a:p>
          <a:p>
            <a:pPr>
              <a:buFont typeface="Courier New" panose="02070309020205020404" pitchFamily="49" charset="0"/>
              <a:buChar char="o"/>
            </a:pPr>
            <a:r>
              <a:rPr lang="en-US" dirty="0">
                <a:highlight>
                  <a:srgbClr val="FFFF00"/>
                </a:highlight>
              </a:rPr>
              <a:t>Secondly, AB does not sell FIA or any other insurance products for that matter</a:t>
            </a:r>
            <a:r>
              <a:rPr lang="en-US" dirty="0"/>
              <a:t>, our intent was we strictly to better understand potential alternatives, </a:t>
            </a:r>
          </a:p>
          <a:p>
            <a:pPr marL="0" indent="0">
              <a:buNone/>
            </a:pPr>
            <a:r>
              <a:rPr lang="en-US" b="1" dirty="0"/>
              <a:t>    to help retirees address the challenging markets ahead.  </a:t>
            </a:r>
          </a:p>
          <a:p>
            <a:pPr>
              <a:buFont typeface="Courier New" panose="02070309020205020404" pitchFamily="49" charset="0"/>
              <a:buChar char="o"/>
            </a:pPr>
            <a:endParaRPr lang="en-US" b="1" dirty="0"/>
          </a:p>
          <a:p>
            <a:pPr>
              <a:buFont typeface="Courier New" panose="02070309020205020404" pitchFamily="49" charset="0"/>
              <a:buChar char="o"/>
            </a:pPr>
            <a:endParaRPr lang="en-US" b="1"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2293F47-036A-384D-A0BD-5D4D3E1C7A81}" type="slidenum">
              <a:rPr lang="en-US" smtClean="0"/>
              <a:pPr/>
              <a:t>37</a:t>
            </a:fld>
            <a:endParaRPr lang="en-US" dirty="0"/>
          </a:p>
        </p:txBody>
      </p:sp>
    </p:spTree>
    <p:extLst>
      <p:ext uri="{BB962C8B-B14F-4D97-AF65-F5344CB8AC3E}">
        <p14:creationId xmlns:p14="http://schemas.microsoft.com/office/powerpoint/2010/main" val="4106537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59008" y="4272828"/>
            <a:ext cx="5660545" cy="478928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t>The final step is a transition from a conversation to an action. An advisor is only successful when clients decide to take action. The purpose of a message is not only to communicate important information, it is also to move a client to action.  </a:t>
            </a:r>
          </a:p>
          <a:p>
            <a:r>
              <a:rPr lang="en-US" sz="1000" dirty="0"/>
              <a:t> </a:t>
            </a:r>
          </a:p>
          <a:p>
            <a:r>
              <a:rPr lang="en-US" sz="1000" dirty="0"/>
              <a:t>Once the message has been fully delivered and the client understands what the danger is and how to address it, the interaction should move from interaction/ communication to action. Every time you meet with a client, prospective client or prospective referral advocate you should know what you want the “close” to be at the end of the meeting. What action do you want the other person to take as a result of the message you are delivering? Rather than leave the communication open for the other person to determine, define the action you’re recommending. “Because of all these things, I think it is important for you to ____________”.  </a:t>
            </a:r>
          </a:p>
          <a:p>
            <a:r>
              <a:rPr lang="en-US" sz="1000" dirty="0"/>
              <a:t> </a:t>
            </a:r>
          </a:p>
          <a:p>
            <a:r>
              <a:rPr lang="en-US" sz="1000" dirty="0"/>
              <a:t>Getting clients to take action is one of the more significant challenges of an advisors business. Some clients are easy, they respond to any recommendation with a willingness to act. Many clients require a compelling reason to act, and may still prefer inaction and to maintain the status quo. Regardless of the client’s personal style, it’s helpful for the advisor to have a clear and well-defined “next step” for the client to engage at the end of the 6-step structure. Knowing how you intend to end the meeting, what action you want the client to take, also helps you build the argument in the first 5 steps, </a:t>
            </a:r>
          </a:p>
        </p:txBody>
      </p:sp>
      <p:sp>
        <p:nvSpPr>
          <p:cNvPr id="36868" name="Date Placeholder 3"/>
          <p:cNvSpPr>
            <a:spLocks noGrp="1"/>
          </p:cNvSpPr>
          <p:nvPr>
            <p:ph type="dt" sz="quarter" idx="1"/>
          </p:nvPr>
        </p:nvSpPr>
        <p:spPr>
          <a:xfrm>
            <a:off x="3738643" y="156999"/>
            <a:ext cx="3109185" cy="17239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C0CA5EFA-3B27-4DA2-A3E4-9FBA34ECCAB6}" type="datetime2">
              <a:rPr lang="en-US">
                <a:solidFill>
                  <a:schemeClr val="folHlink"/>
                </a:solidFill>
              </a:rPr>
              <a:pPr/>
              <a:t>Friday, October 28, 2022</a:t>
            </a:fld>
            <a:endParaRPr lang="en-US" dirty="0">
              <a:solidFill>
                <a:schemeClr val="folHlink"/>
              </a:solidFill>
            </a:endParaRPr>
          </a:p>
        </p:txBody>
      </p:sp>
      <p:sp>
        <p:nvSpPr>
          <p:cNvPr id="36869" name="Slide Number Placeholder 4"/>
          <p:cNvSpPr>
            <a:spLocks noGrp="1"/>
          </p:cNvSpPr>
          <p:nvPr>
            <p:ph type="sldNum" sz="quarter" idx="5"/>
          </p:nvPr>
        </p:nvSpPr>
        <p:spPr>
          <a:xfrm>
            <a:off x="6652742" y="9044358"/>
            <a:ext cx="195086" cy="170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52EE3BF2-85C5-4B45-930F-8108F3F4679B}" type="slidenum">
              <a:rPr lang="en-US">
                <a:solidFill>
                  <a:schemeClr val="folHlink"/>
                </a:solidFill>
              </a:rPr>
              <a:pPr/>
              <a:t>40</a:t>
            </a:fld>
            <a:endParaRPr lang="en-US" dirty="0">
              <a:solidFill>
                <a:schemeClr val="folHlink"/>
              </a:solidFill>
            </a:endParaRPr>
          </a:p>
        </p:txBody>
      </p:sp>
    </p:spTree>
    <p:extLst>
      <p:ext uri="{BB962C8B-B14F-4D97-AF65-F5344CB8AC3E}">
        <p14:creationId xmlns:p14="http://schemas.microsoft.com/office/powerpoint/2010/main" val="147960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2293F47-036A-384D-A0BD-5D4D3E1C7A81}" type="slidenum">
              <a:rPr lang="en-US" smtClean="0"/>
              <a:pPr/>
              <a:t>41</a:t>
            </a:fld>
            <a:endParaRPr lang="en-US" dirty="0"/>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85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293F47-036A-384D-A0BD-5D4D3E1C7A81}" type="slidenum">
              <a:rPr lang="en-US" smtClean="0"/>
              <a:pPr/>
              <a:t>3</a:t>
            </a:fld>
            <a:endParaRPr lang="en-US" dirty="0"/>
          </a:p>
        </p:txBody>
      </p:sp>
    </p:spTree>
    <p:extLst>
      <p:ext uri="{BB962C8B-B14F-4D97-AF65-F5344CB8AC3E}">
        <p14:creationId xmlns:p14="http://schemas.microsoft.com/office/powerpoint/2010/main" val="20568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696913"/>
            <a:ext cx="5041900" cy="3492500"/>
          </a:xfrm>
          <a:ln/>
        </p:spPr>
      </p:sp>
      <p:sp>
        <p:nvSpPr>
          <p:cNvPr id="33795" name="Rectangle 3"/>
          <p:cNvSpPr>
            <a:spLocks noGrp="1" noChangeArrowheads="1"/>
          </p:cNvSpPr>
          <p:nvPr>
            <p:ph type="body" idx="1"/>
          </p:nvPr>
        </p:nvSpPr>
        <p:spPr>
          <a:xfrm>
            <a:off x="1024202" y="4323622"/>
            <a:ext cx="4860388" cy="36094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sz="1000" dirty="0"/>
              <a:t>These short-cuts originally worked very well!  They evolved over millions of year in order for primitive human beings  to survive and prosper.  Because there was danger all around us back then,  the human nervous system developed a set of short-cuts to deal with processing information and managing decisions in challenging situations.  These shortcuts are still appealing, since they have worked “well–enough” to help us cope with decisions in a huge variety of contexts.  Over time they became the built-in patterns of decision-making that now get activated automatically.  Unfortunately, while they work well enough in many situations, they typically work very poorly when applied to investment decisions </a:t>
            </a:r>
            <a:r>
              <a:rPr lang="en-US" sz="1000" b="1" i="1" dirty="0"/>
              <a:t>because they were never designed to do that</a:t>
            </a:r>
            <a:r>
              <a:rPr lang="en-US" sz="1000" dirty="0"/>
              <a:t>.</a:t>
            </a:r>
          </a:p>
          <a:p>
            <a:pPr>
              <a:buNone/>
            </a:pPr>
            <a:r>
              <a:rPr lang="en-US" sz="1000" dirty="0"/>
              <a:t>This is because for thousands of years primitive human beings lived in very stable ecologies that were very different from modern civilization.  In pre-historic times by the age of 14 a man or woman knew everything needed to survive. During those times a person might not move more than a few dozen miles from where he or she was born during their entire life.  As a result, a thinking-pattern that helped one human survive in one situation would likely work just as well </a:t>
            </a:r>
            <a:r>
              <a:rPr lang="en-US" sz="1000"/>
              <a:t>in another</a:t>
            </a:r>
            <a:r>
              <a:rPr lang="en-US" sz="1000" dirty="0"/>
              <a:t>, similar situation.</a:t>
            </a:r>
          </a:p>
          <a:p>
            <a:pPr>
              <a:buNone/>
            </a:pPr>
            <a:r>
              <a:rPr lang="en-US" sz="1000" dirty="0"/>
              <a:t>Importantly, while the larger ecology was stable, </a:t>
            </a:r>
            <a:r>
              <a:rPr lang="en-US" sz="1000" b="1" i="1" dirty="0"/>
              <a:t>within that ecology </a:t>
            </a:r>
            <a:r>
              <a:rPr lang="en-US" sz="1000" dirty="0"/>
              <a:t>were serious threats and very real dangers. As a result, the human brain evolved a set of mental shortcuts that got triggered automatically in the presence of danger.  And, another set of shortcuts was developed that help us decide very quickly what to do when something represented a danger.  These </a:t>
            </a:r>
            <a:r>
              <a:rPr lang="en-US" sz="1000" b="1" i="1" dirty="0"/>
              <a:t>heuristics operated automatically to help us react effectively to dangers</a:t>
            </a:r>
            <a:r>
              <a:rPr lang="en-US" sz="1000" dirty="0"/>
              <a:t> in the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696913"/>
            <a:ext cx="5041900" cy="3492500"/>
          </a:xfrm>
          <a:ln/>
        </p:spPr>
      </p:sp>
      <p:sp>
        <p:nvSpPr>
          <p:cNvPr id="33795" name="Rectangle 3"/>
          <p:cNvSpPr>
            <a:spLocks noGrp="1" noChangeArrowheads="1"/>
          </p:cNvSpPr>
          <p:nvPr>
            <p:ph type="body" idx="1"/>
          </p:nvPr>
        </p:nvSpPr>
        <p:spPr>
          <a:xfrm>
            <a:off x="1024202" y="4323622"/>
            <a:ext cx="4860388" cy="36094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sz="1000" dirty="0"/>
              <a:t>Inevitably, time marched on over thousands of years.  Human beings developed civilization and tamed many of the dangers that used to challenge our survival.  Importantly, the development of civilization happened very rapidly – far too rapidly for our central nervous system to out-grow our dependency on heuristics.  </a:t>
            </a:r>
          </a:p>
          <a:p>
            <a:pPr>
              <a:buFont typeface="Webdings" pitchFamily="18" charset="2"/>
              <a:buNone/>
            </a:pPr>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696913"/>
            <a:ext cx="5041900" cy="3492500"/>
          </a:xfrm>
          <a:ln/>
        </p:spPr>
      </p:sp>
      <p:sp>
        <p:nvSpPr>
          <p:cNvPr id="33795" name="Rectangle 3"/>
          <p:cNvSpPr>
            <a:spLocks noGrp="1" noChangeArrowheads="1"/>
          </p:cNvSpPr>
          <p:nvPr>
            <p:ph type="body" idx="1"/>
          </p:nvPr>
        </p:nvSpPr>
        <p:spPr>
          <a:xfrm>
            <a:off x="1024202" y="4323622"/>
            <a:ext cx="4860388" cy="36094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sz="1000" dirty="0"/>
              <a:t>And although we no longer live in pre-historic times we still rely on many of the “mental shortcuts” that developed way back then. We’ve developed a modern civilization which has meant that the old threats and dangers have – for the most part – disappeared.  In their place are new threats and dangers that look nothing like what we used to have to cope with.</a:t>
            </a:r>
          </a:p>
          <a:p>
            <a:pPr>
              <a:buFont typeface="Webdings" pitchFamily="18" charset="2"/>
              <a:buNone/>
            </a:pPr>
            <a:r>
              <a:rPr lang="en-US" sz="1000" dirty="0"/>
              <a:t>Two observations are important here:  first, </a:t>
            </a:r>
            <a:r>
              <a:rPr lang="en-US" sz="1000" b="1" i="1" dirty="0"/>
              <a:t>the new dangers are very different </a:t>
            </a:r>
            <a:r>
              <a:rPr lang="en-US" sz="1000" dirty="0"/>
              <a:t>from the old survival threats.  And second, </a:t>
            </a:r>
            <a:r>
              <a:rPr lang="en-US" sz="1000" b="1" i="1" dirty="0"/>
              <a:t>our brain and central nervous system hasn’t changed in 50,000 years.</a:t>
            </a:r>
          </a:p>
          <a:p>
            <a:pPr>
              <a:buFont typeface="Webdings" pitchFamily="18" charset="2"/>
              <a:buNone/>
            </a:pPr>
            <a:endParaRPr lang="en-US" sz="1000" b="1" i="1" dirty="0"/>
          </a:p>
          <a:p>
            <a:pPr>
              <a:buFont typeface="Webdings" pitchFamily="18" charset="2"/>
              <a:buNone/>
            </a:pPr>
            <a:r>
              <a:rPr lang="en-US" sz="1000" dirty="0"/>
              <a:t>As a result, we all tend to react to modern situations in the same way we reacted to sabre-tooth tigers and giant crocodiles.  Daniel Kahneman’s great contribution was to help us see how, specifically, we react in those ways.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696913"/>
            <a:ext cx="5041900" cy="3492500"/>
          </a:xfrm>
          <a:ln/>
        </p:spPr>
      </p:sp>
      <p:sp>
        <p:nvSpPr>
          <p:cNvPr id="33795" name="Rectangle 3"/>
          <p:cNvSpPr>
            <a:spLocks noGrp="1" noChangeArrowheads="1"/>
          </p:cNvSpPr>
          <p:nvPr>
            <p:ph type="body" idx="1"/>
          </p:nvPr>
        </p:nvSpPr>
        <p:spPr>
          <a:xfrm>
            <a:off x="1024202" y="4323622"/>
            <a:ext cx="4860388" cy="36094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ebdings" pitchFamily="18" charset="2"/>
              <a:buNone/>
            </a:pPr>
            <a:r>
              <a:rPr lang="en-US" sz="1000" dirty="0"/>
              <a:t>This “old brain in a new situation” has significant implications for Financial Advisors working with clients. We are hard-wired to react to changes in the environment with built-in mental shortcuts that cause us – all of us – to behave ineffectively but in ways that are actually predictable.  </a:t>
            </a:r>
          </a:p>
          <a:p>
            <a:pPr>
              <a:buFont typeface="Webdings" pitchFamily="18" charset="2"/>
              <a:buNone/>
            </a:pPr>
            <a:r>
              <a:rPr lang="en-US" sz="1000" dirty="0"/>
              <a:t>Dan Ariely sums this up in the title of his book about Heuristics: we are </a:t>
            </a:r>
            <a:r>
              <a:rPr lang="en-US" sz="1000" b="1" u="sng" dirty="0"/>
              <a:t>Predictably</a:t>
            </a:r>
            <a:r>
              <a:rPr lang="en-US" sz="1000" dirty="0"/>
              <a:t> </a:t>
            </a:r>
            <a:r>
              <a:rPr lang="en-US" sz="1000" b="1" u="sng" dirty="0"/>
              <a:t>Irrational </a:t>
            </a:r>
            <a:r>
              <a:rPr lang="en-US" sz="1000" dirty="0"/>
              <a:t>in many situations and contexts (see Dr. Daniel Ariely, </a:t>
            </a:r>
            <a:r>
              <a:rPr lang="en-US" sz="1000" u="sng" dirty="0"/>
              <a:t>Predictably Irrational</a:t>
            </a:r>
            <a:r>
              <a:rPr lang="en-US" sz="1000" dirty="0"/>
              <a:t>, Harper Collins, 2008).</a:t>
            </a:r>
          </a:p>
          <a:p>
            <a:pPr>
              <a:buFont typeface="Webdings" pitchFamily="18" charset="2"/>
              <a:buNone/>
            </a:pPr>
            <a:r>
              <a:rPr lang="en-US" sz="1000" dirty="0"/>
              <a:t>This is because we live in a modern world operating with pre-historic brains and nervous systems. When things change abruptly in this world – as they do with greater frequency each year – our brains reacts like they did 50,000 years ago.  </a:t>
            </a:r>
          </a:p>
          <a:p>
            <a:pPr>
              <a:buFont typeface="Webdings" pitchFamily="18" charset="2"/>
              <a:buNone/>
            </a:pPr>
            <a:r>
              <a:rPr lang="en-US" sz="1000" dirty="0"/>
              <a:t>When a leading economic indicator drops, it “feels like” the howl of a wolf in the distance.  An asset manager unexpectedly leaving his firm feels like the snarl of a saber-toothed tiger at night. A few basis-points drop in a bond fund’s valuation looks like the movement of a crocodile on the edge of the river-bank.</a:t>
            </a:r>
          </a:p>
          <a:p>
            <a:pPr>
              <a:buFont typeface="Webdings" pitchFamily="18" charset="2"/>
              <a:buNone/>
            </a:pPr>
            <a:r>
              <a:rPr lang="en-US" sz="1000" dirty="0"/>
              <a:t>The problem is not so much that changes stimulate a reaction. In many cases we </a:t>
            </a:r>
            <a:r>
              <a:rPr lang="en-US" sz="1000" b="1" i="1" dirty="0"/>
              <a:t>should</a:t>
            </a:r>
            <a:r>
              <a:rPr lang="en-US" sz="1000" dirty="0"/>
              <a:t> react to changes in our environment. </a:t>
            </a:r>
            <a:r>
              <a:rPr lang="en-US" sz="1000" b="1" i="1" dirty="0"/>
              <a:t>The real problem is the way we react</a:t>
            </a:r>
            <a:r>
              <a:rPr lang="en-US" sz="1000" dirty="0"/>
              <a:t>;  our brains automatically respond to changes we experience today the way they did 50,000 years ago, using mental shortcuts that don’t “fit” the current situation.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8BD12F92-FD78-46C3-AAB2-194E445062E8}" type="datetime2">
              <a:rPr lang="en-US" altLang="en-US">
                <a:solidFill>
                  <a:schemeClr val="folHlink"/>
                </a:solidFill>
              </a:rPr>
              <a:pPr/>
              <a:t>Friday, October 28, 2022</a:t>
            </a:fld>
            <a:endParaRPr lang="en-GB" altLang="en-US">
              <a:solidFill>
                <a:schemeClr val="folHlink"/>
              </a:solidFill>
            </a:endParaRPr>
          </a:p>
        </p:txBody>
      </p:sp>
      <p:sp>
        <p:nvSpPr>
          <p:cNvPr id="24579" name="Rectangle 7"/>
          <p:cNvSpPr>
            <a:spLocks noGrp="1" noChangeArrowheads="1"/>
          </p:cNvSpPr>
          <p:nvPr>
            <p:ph type="sldNum" sz="quarter" idx="5"/>
          </p:nvPr>
        </p:nvSpPr>
        <p:spPr>
          <a:xfrm>
            <a:off x="6765526" y="9036661"/>
            <a:ext cx="82302" cy="178548"/>
          </a:xfrm>
          <a:noFill/>
        </p:spPr>
        <p:txBody>
          <a:bodyPr/>
          <a:lstStyle>
            <a:lvl1pPr defTabSz="899621">
              <a:defRPr sz="1200">
                <a:solidFill>
                  <a:schemeClr val="tx1"/>
                </a:solidFill>
                <a:latin typeface="Arial" charset="0"/>
              </a:defRPr>
            </a:lvl1pPr>
            <a:lvl2pPr marL="717244" indent="-275863" defTabSz="899621">
              <a:defRPr sz="1200">
                <a:solidFill>
                  <a:schemeClr val="tx1"/>
                </a:solidFill>
                <a:latin typeface="Arial" charset="0"/>
              </a:defRPr>
            </a:lvl2pPr>
            <a:lvl3pPr marL="1103452" indent="-220690" defTabSz="899621">
              <a:defRPr sz="1200">
                <a:solidFill>
                  <a:schemeClr val="tx1"/>
                </a:solidFill>
                <a:latin typeface="Arial" charset="0"/>
              </a:defRPr>
            </a:lvl3pPr>
            <a:lvl4pPr marL="1544833" indent="-220690" defTabSz="899621">
              <a:defRPr sz="1200">
                <a:solidFill>
                  <a:schemeClr val="tx1"/>
                </a:solidFill>
                <a:latin typeface="Arial" charset="0"/>
              </a:defRPr>
            </a:lvl4pPr>
            <a:lvl5pPr marL="1986214" indent="-220690" defTabSz="899621">
              <a:defRPr sz="1200">
                <a:solidFill>
                  <a:schemeClr val="tx1"/>
                </a:solidFill>
                <a:latin typeface="Arial" charset="0"/>
              </a:defRPr>
            </a:lvl5pPr>
            <a:lvl6pPr marL="2427595" indent="-220690" algn="ctr" defTabSz="899621" eaLnBrk="0" fontAlgn="base" hangingPunct="0">
              <a:lnSpc>
                <a:spcPct val="95000"/>
              </a:lnSpc>
              <a:spcBef>
                <a:spcPct val="0"/>
              </a:spcBef>
              <a:spcAft>
                <a:spcPct val="0"/>
              </a:spcAft>
              <a:defRPr sz="1200">
                <a:solidFill>
                  <a:schemeClr val="tx1"/>
                </a:solidFill>
                <a:latin typeface="Arial" charset="0"/>
              </a:defRPr>
            </a:lvl6pPr>
            <a:lvl7pPr marL="2868976" indent="-220690" algn="ctr" defTabSz="899621" eaLnBrk="0" fontAlgn="base" hangingPunct="0">
              <a:lnSpc>
                <a:spcPct val="95000"/>
              </a:lnSpc>
              <a:spcBef>
                <a:spcPct val="0"/>
              </a:spcBef>
              <a:spcAft>
                <a:spcPct val="0"/>
              </a:spcAft>
              <a:defRPr sz="1200">
                <a:solidFill>
                  <a:schemeClr val="tx1"/>
                </a:solidFill>
                <a:latin typeface="Arial" charset="0"/>
              </a:defRPr>
            </a:lvl7pPr>
            <a:lvl8pPr marL="3310357" indent="-220690" algn="ctr" defTabSz="899621" eaLnBrk="0" fontAlgn="base" hangingPunct="0">
              <a:lnSpc>
                <a:spcPct val="95000"/>
              </a:lnSpc>
              <a:spcBef>
                <a:spcPct val="0"/>
              </a:spcBef>
              <a:spcAft>
                <a:spcPct val="0"/>
              </a:spcAft>
              <a:defRPr sz="1200">
                <a:solidFill>
                  <a:schemeClr val="tx1"/>
                </a:solidFill>
                <a:latin typeface="Arial" charset="0"/>
              </a:defRPr>
            </a:lvl8pPr>
            <a:lvl9pPr marL="3751737" indent="-220690" algn="ctr" defTabSz="899621" eaLnBrk="0" fontAlgn="base" hangingPunct="0">
              <a:lnSpc>
                <a:spcPct val="95000"/>
              </a:lnSpc>
              <a:spcBef>
                <a:spcPct val="0"/>
              </a:spcBef>
              <a:spcAft>
                <a:spcPct val="0"/>
              </a:spcAft>
              <a:defRPr sz="1200">
                <a:solidFill>
                  <a:schemeClr val="tx1"/>
                </a:solidFill>
                <a:latin typeface="Arial" charset="0"/>
              </a:defRPr>
            </a:lvl9pPr>
          </a:lstStyle>
          <a:p>
            <a:fld id="{E78C0BD8-DB3D-4CF3-BC9F-1B7F4D8474E5}" type="slidenum">
              <a:rPr lang="en-GB" altLang="en-US">
                <a:solidFill>
                  <a:schemeClr val="folHlink"/>
                </a:solidFill>
              </a:rPr>
              <a:pPr/>
              <a:t>8</a:t>
            </a:fld>
            <a:endParaRPr lang="en-GB" altLang="en-US">
              <a:solidFill>
                <a:schemeClr val="folHlink"/>
              </a:solidFill>
            </a:endParaRPr>
          </a:p>
        </p:txBody>
      </p:sp>
      <p:sp>
        <p:nvSpPr>
          <p:cNvPr id="24580" name="Rectangle 2"/>
          <p:cNvSpPr>
            <a:spLocks noGrp="1" noRot="1" noChangeAspect="1" noChangeArrowheads="1" noTextEdit="1"/>
          </p:cNvSpPr>
          <p:nvPr>
            <p:ph type="sldImg"/>
          </p:nvPr>
        </p:nvSpPr>
        <p:spPr>
          <a:xfrm>
            <a:off x="992188" y="696913"/>
            <a:ext cx="5041900" cy="3492500"/>
          </a:xfrm>
          <a:ln/>
        </p:spPr>
      </p:sp>
      <p:sp>
        <p:nvSpPr>
          <p:cNvPr id="24581" name="Rectangle 3"/>
          <p:cNvSpPr>
            <a:spLocks noGrp="1" noChangeArrowheads="1"/>
          </p:cNvSpPr>
          <p:nvPr>
            <p:ph type="body" idx="1"/>
          </p:nvPr>
        </p:nvSpPr>
        <p:spPr>
          <a:xfrm>
            <a:off x="1024202" y="4323622"/>
            <a:ext cx="4860388" cy="3016838"/>
          </a:xfrm>
          <a:noFill/>
        </p:spPr>
        <p:txBody>
          <a:bodyPr/>
          <a:lstStyle/>
          <a:p>
            <a:r>
              <a:rPr lang="en-US" sz="1000" dirty="0"/>
              <a:t>The biological human being evolved in an environment full of attractive stimulus.</a:t>
            </a:r>
          </a:p>
          <a:p>
            <a:endParaRPr lang="en-US" sz="1000" dirty="0"/>
          </a:p>
          <a:p>
            <a:r>
              <a:rPr lang="en-US" sz="1000" dirty="0"/>
              <a:t>There was food to be found, other resources to be gathered and needs to be met through the various resources in the environment and so the human brain evolved with the ability to perceive these resources through the various senses, perceive and understand them and then decide based on motivations and emotions what to do about them.</a:t>
            </a:r>
          </a:p>
          <a:p>
            <a:endParaRPr lang="en-US" sz="1000" dirty="0"/>
          </a:p>
          <a:p>
            <a:r>
              <a:rPr lang="en-US" sz="1000" dirty="0"/>
              <a:t>This is the most basic understanding of how the human central nervous systems functions to help the human being navigate in the world. An important awareness needs to be made about the nature of the information that the environment provides for the human being.</a:t>
            </a:r>
          </a:p>
          <a:p>
            <a:endParaRPr lang="en-US" sz="1000" dirty="0"/>
          </a:p>
          <a:p>
            <a:r>
              <a:rPr lang="en-US" sz="1000" dirty="0"/>
              <a:t>Information provides insights into not only attractive resources in the environment but also to threats in the environment and so the human being had to evolve various mechanisms within their brain for interpreting both attractive and distressing information and reacting appropriately to it.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Standard">
    <p:spTree>
      <p:nvGrpSpPr>
        <p:cNvPr id="1" name=""/>
        <p:cNvGrpSpPr/>
        <p:nvPr/>
      </p:nvGrpSpPr>
      <p:grpSpPr>
        <a:xfrm>
          <a:off x="0" y="0"/>
          <a:ext cx="0" cy="0"/>
          <a:chOff x="0" y="0"/>
          <a:chExt cx="0" cy="0"/>
        </a:xfrm>
      </p:grpSpPr>
      <p:sp>
        <p:nvSpPr>
          <p:cNvPr id="8" name="Cover Page Background"/>
          <p:cNvSpPr/>
          <p:nvPr>
            <p:custDataLst>
              <p:tags r:id="rId1"/>
            </p:custDataLst>
          </p:nvPr>
        </p:nvSpPr>
        <p:spPr bwMode="gray">
          <a:xfrm>
            <a:off x="415926" y="2641600"/>
            <a:ext cx="9088438" cy="31103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Freeform 46">
            <a:extLst>
              <a:ext uri="{FF2B5EF4-FFF2-40B4-BE49-F238E27FC236}">
                <a16:creationId xmlns:a16="http://schemas.microsoft.com/office/drawing/2014/main" id="{BE3870F6-DD99-42E6-97B2-E7AFE73CB797}"/>
              </a:ext>
            </a:extLst>
          </p:cNvPr>
          <p:cNvSpPr/>
          <p:nvPr userDrawn="1"/>
        </p:nvSpPr>
        <p:spPr>
          <a:xfrm>
            <a:off x="5583250" y="820670"/>
            <a:ext cx="3657600" cy="3657600"/>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dirty="0"/>
          </a:p>
        </p:txBody>
      </p:sp>
      <p:sp>
        <p:nvSpPr>
          <p:cNvPr id="47" name="Freeform 47">
            <a:extLst>
              <a:ext uri="{FF2B5EF4-FFF2-40B4-BE49-F238E27FC236}">
                <a16:creationId xmlns:a16="http://schemas.microsoft.com/office/drawing/2014/main" id="{848497DD-05A2-422F-A927-56141812A450}"/>
              </a:ext>
            </a:extLst>
          </p:cNvPr>
          <p:cNvSpPr/>
          <p:nvPr userDrawn="1"/>
        </p:nvSpPr>
        <p:spPr>
          <a:xfrm>
            <a:off x="8987600" y="515468"/>
            <a:ext cx="516764" cy="3657595"/>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tx2"/>
          </a:solidFill>
          <a:ln w="6350" cap="flat">
            <a:solidFill>
              <a:schemeClr val="tx2"/>
            </a:solidFill>
            <a:prstDash val="solid"/>
            <a:miter/>
          </a:ln>
        </p:spPr>
        <p:txBody>
          <a:bodyPr rtlCol="0" anchor="ctr"/>
          <a:lstStyle/>
          <a:p>
            <a:endParaRPr lang="en-US" dirty="0"/>
          </a:p>
        </p:txBody>
      </p:sp>
      <p:sp>
        <p:nvSpPr>
          <p:cNvPr id="7" name="Text Placeholder 6">
            <a:extLst>
              <a:ext uri="{FF2B5EF4-FFF2-40B4-BE49-F238E27FC236}">
                <a16:creationId xmlns:a16="http://schemas.microsoft.com/office/drawing/2014/main" id="{B7D6A1EA-0F37-48A6-BA0C-75601ABCF5AE}"/>
              </a:ext>
            </a:extLst>
          </p:cNvPr>
          <p:cNvSpPr>
            <a:spLocks noGrp="1"/>
          </p:cNvSpPr>
          <p:nvPr>
            <p:ph type="body" sz="quarter" idx="11" hasCustomPrompt="1"/>
          </p:nvPr>
        </p:nvSpPr>
        <p:spPr>
          <a:xfrm>
            <a:off x="922338" y="4581525"/>
            <a:ext cx="3657600" cy="274638"/>
          </a:xfrm>
        </p:spPr>
        <p:txBody>
          <a:bodyPr anchor="ctr" anchorCtr="0"/>
          <a:lstStyle>
            <a:lvl1pPr marL="0" indent="0">
              <a:buNone/>
              <a:defRPr sz="1800">
                <a:solidFill>
                  <a:schemeClr val="bg1"/>
                </a:solidFill>
              </a:defRPr>
            </a:lvl1pPr>
          </a:lstStyle>
          <a:p>
            <a:pPr lvl="0"/>
            <a:r>
              <a:rPr lang="en-US" dirty="0"/>
              <a:t>Click to add date</a:t>
            </a:r>
          </a:p>
        </p:txBody>
      </p:sp>
      <p:sp>
        <p:nvSpPr>
          <p:cNvPr id="44" name="Cover Page Title">
            <a:extLst>
              <a:ext uri="{FF2B5EF4-FFF2-40B4-BE49-F238E27FC236}">
                <a16:creationId xmlns:a16="http://schemas.microsoft.com/office/drawing/2014/main" id="{D06F078A-5305-4839-8D84-1CD3C74636CC}"/>
              </a:ext>
            </a:extLst>
          </p:cNvPr>
          <p:cNvSpPr>
            <a:spLocks noGrp="1"/>
          </p:cNvSpPr>
          <p:nvPr>
            <p:ph type="ctrTitle" hasCustomPrompt="1"/>
            <p:custDataLst>
              <p:tags r:id="rId2"/>
            </p:custDataLst>
          </p:nvPr>
        </p:nvSpPr>
        <p:spPr bwMode="gray">
          <a:xfrm>
            <a:off x="5964469" y="1188720"/>
            <a:ext cx="2926080" cy="1281461"/>
          </a:xfrm>
          <a:prstGeom prst="rect">
            <a:avLst/>
          </a:prstGeom>
        </p:spPr>
        <p:txBody>
          <a:bodyPr bIns="0" anchor="b">
            <a:normAutofit/>
          </a:bodyPr>
          <a:lstStyle>
            <a:lvl1pPr>
              <a:lnSpc>
                <a:spcPct val="100000"/>
              </a:lnSpc>
              <a:defRPr sz="2800">
                <a:solidFill>
                  <a:schemeClr val="bg1"/>
                </a:solidFill>
                <a:latin typeface="+mn-lt"/>
              </a:defRPr>
            </a:lvl1pPr>
          </a:lstStyle>
          <a:p>
            <a:r>
              <a:rPr lang="en-US" dirty="0"/>
              <a:t>Click to add a title</a:t>
            </a:r>
          </a:p>
        </p:txBody>
      </p:sp>
      <p:cxnSp>
        <p:nvCxnSpPr>
          <p:cNvPr id="46" name="Straight Connector 45">
            <a:extLst>
              <a:ext uri="{FF2B5EF4-FFF2-40B4-BE49-F238E27FC236}">
                <a16:creationId xmlns:a16="http://schemas.microsoft.com/office/drawing/2014/main" id="{DAC1EEEC-A7E5-4EE8-8788-1CEF55A5F3DC}"/>
              </a:ext>
            </a:extLst>
          </p:cNvPr>
          <p:cNvCxnSpPr>
            <a:cxnSpLocks/>
          </p:cNvCxnSpPr>
          <p:nvPr userDrawn="1"/>
        </p:nvCxnSpPr>
        <p:spPr>
          <a:xfrm>
            <a:off x="5964469" y="2651760"/>
            <a:ext cx="292608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Cover Page Subtitle">
            <a:extLst>
              <a:ext uri="{FF2B5EF4-FFF2-40B4-BE49-F238E27FC236}">
                <a16:creationId xmlns:a16="http://schemas.microsoft.com/office/drawing/2014/main" id="{40131FAE-9992-4928-97DB-586C6888E419}"/>
              </a:ext>
            </a:extLst>
          </p:cNvPr>
          <p:cNvSpPr>
            <a:spLocks noGrp="1"/>
          </p:cNvSpPr>
          <p:nvPr>
            <p:ph type="subTitle" idx="1" hasCustomPrompt="1"/>
            <p:custDataLst>
              <p:tags r:id="rId3"/>
            </p:custDataLst>
          </p:nvPr>
        </p:nvSpPr>
        <p:spPr bwMode="gray">
          <a:xfrm>
            <a:off x="5964469" y="2843499"/>
            <a:ext cx="2926080" cy="1084417"/>
          </a:xfrm>
          <a:prstGeom prst="rect">
            <a:avLst/>
          </a:prstGeom>
        </p:spPr>
        <p:txBody>
          <a:bodyPr/>
          <a:lstStyle>
            <a:lvl1pPr marL="0" indent="0" algn="l">
              <a:lnSpc>
                <a:spcPts val="2000"/>
              </a:lnSpc>
              <a:spcBef>
                <a:spcPts val="0"/>
              </a:spcBef>
              <a:spcAft>
                <a:spcPts val="0"/>
              </a:spcAft>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subtitle</a:t>
            </a:r>
          </a:p>
        </p:txBody>
      </p:sp>
      <p:pic>
        <p:nvPicPr>
          <p:cNvPr id="42" name="Graphic 41">
            <a:extLst>
              <a:ext uri="{FF2B5EF4-FFF2-40B4-BE49-F238E27FC236}">
                <a16:creationId xmlns:a16="http://schemas.microsoft.com/office/drawing/2014/main" id="{6409A1EB-29A6-4EB3-B416-CEFE95F1DA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5926" y="544727"/>
            <a:ext cx="1866771" cy="502920"/>
          </a:xfrm>
          <a:prstGeom prst="rect">
            <a:avLst/>
          </a:prstGeom>
        </p:spPr>
      </p:pic>
    </p:spTree>
    <p:extLst>
      <p:ext uri="{BB962C8B-B14F-4D97-AF65-F5344CB8AC3E}">
        <p14:creationId xmlns:p14="http://schemas.microsoft.com/office/powerpoint/2010/main" val="112324234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Quote">
    <p:bg>
      <p:bgPr>
        <a:solidFill>
          <a:schemeClr val="bg1"/>
        </a:solidFill>
        <a:effectLst/>
      </p:bgPr>
    </p:bg>
    <p:spTree>
      <p:nvGrpSpPr>
        <p:cNvPr id="1" name=""/>
        <p:cNvGrpSpPr/>
        <p:nvPr/>
      </p:nvGrpSpPr>
      <p:grpSpPr>
        <a:xfrm>
          <a:off x="0" y="0"/>
          <a:ext cx="0" cy="0"/>
          <a:chOff x="0" y="0"/>
          <a:chExt cx="0" cy="0"/>
        </a:xfrm>
      </p:grpSpPr>
      <p:sp>
        <p:nvSpPr>
          <p:cNvPr id="20" name="Content Placeholder 16">
            <a:extLst>
              <a:ext uri="{FF2B5EF4-FFF2-40B4-BE49-F238E27FC236}">
                <a16:creationId xmlns:a16="http://schemas.microsoft.com/office/drawing/2014/main" id="{DCC113CC-9C2B-3046-940F-8BB182CC598B}"/>
              </a:ext>
            </a:extLst>
          </p:cNvPr>
          <p:cNvSpPr txBox="1">
            <a:spLocks/>
          </p:cNvSpPr>
          <p:nvPr/>
        </p:nvSpPr>
        <p:spPr bwMode="gray">
          <a:xfrm>
            <a:off x="1750687" y="1838998"/>
            <a:ext cx="6404626" cy="3383203"/>
          </a:xfrm>
          <a:prstGeom prst="rect">
            <a:avLst/>
          </a:prstGeom>
          <a:noFill/>
          <a:ln w="12700">
            <a:solidFill>
              <a:schemeClr val="accent1"/>
            </a:solidFill>
          </a:ln>
        </p:spPr>
        <p:txBody>
          <a:bodyPr lIns="91440" tIns="73152" rIns="91440" bIns="73152"/>
          <a:lstStyle>
            <a:lvl1pPr marL="0" indent="0" algn="l" defTabSz="457200" rtl="0" eaLnBrk="1" latinLnBrk="0" hangingPunct="1">
              <a:lnSpc>
                <a:spcPct val="120000"/>
              </a:lnSpc>
              <a:spcBef>
                <a:spcPts val="0"/>
              </a:spcBef>
              <a:spcAft>
                <a:spcPts val="400"/>
              </a:spcAft>
              <a:buFont typeface="Arial"/>
              <a:buNone/>
              <a:defRPr sz="1200" kern="1200">
                <a:solidFill>
                  <a:schemeClr val="tx1">
                    <a:lumMod val="75000"/>
                    <a:lumOff val="25000"/>
                  </a:schemeClr>
                </a:solidFill>
                <a:latin typeface="+mn-lt"/>
                <a:ea typeface="+mn-ea"/>
                <a:cs typeface="+mn-cs"/>
              </a:defRPr>
            </a:lvl1pPr>
            <a:lvl2pPr marL="346075" indent="-346075" algn="l" defTabSz="457200" rtl="0" eaLnBrk="1" latinLnBrk="0" hangingPunct="1">
              <a:lnSpc>
                <a:spcPct val="120000"/>
              </a:lnSpc>
              <a:spcBef>
                <a:spcPts val="0"/>
              </a:spcBef>
              <a:spcAft>
                <a:spcPts val="400"/>
              </a:spcAft>
              <a:buFont typeface="Lucida Grande"/>
              <a:buChar char="&gt;"/>
              <a:defRPr sz="1200" kern="1200">
                <a:solidFill>
                  <a:schemeClr val="tx1">
                    <a:lumMod val="75000"/>
                    <a:lumOff val="25000"/>
                  </a:schemeClr>
                </a:solidFill>
                <a:latin typeface="+mn-lt"/>
                <a:ea typeface="+mn-ea"/>
                <a:cs typeface="+mn-cs"/>
              </a:defRPr>
            </a:lvl2pPr>
            <a:lvl3pPr marL="563563" indent="-228600" algn="l" defTabSz="457200" rtl="0" eaLnBrk="1" latinLnBrk="0" hangingPunct="1">
              <a:lnSpc>
                <a:spcPct val="120000"/>
              </a:lnSpc>
              <a:spcBef>
                <a:spcPts val="0"/>
              </a:spcBef>
              <a:spcAft>
                <a:spcPts val="400"/>
              </a:spcAft>
              <a:buFont typeface="Lucida Grande"/>
              <a:buChar char="-"/>
              <a:defRPr sz="1100" kern="1200">
                <a:solidFill>
                  <a:schemeClr val="tx1">
                    <a:lumMod val="75000"/>
                    <a:lumOff val="25000"/>
                  </a:schemeClr>
                </a:solidFill>
                <a:latin typeface="+mn-lt"/>
                <a:ea typeface="+mn-ea"/>
                <a:cs typeface="+mn-cs"/>
              </a:defRPr>
            </a:lvl3pPr>
            <a:lvl4pPr marL="796925" indent="-228600" algn="l" defTabSz="457200" rtl="0" eaLnBrk="1" latinLnBrk="0" hangingPunct="1">
              <a:lnSpc>
                <a:spcPct val="120000"/>
              </a:lnSpc>
              <a:spcBef>
                <a:spcPts val="0"/>
              </a:spcBef>
              <a:spcAft>
                <a:spcPts val="400"/>
              </a:spcAft>
              <a:buFont typeface="Lucida Grande"/>
              <a:buChar char="+"/>
              <a:defRPr sz="1000" kern="1200">
                <a:solidFill>
                  <a:schemeClr val="tx1">
                    <a:lumMod val="75000"/>
                    <a:lumOff val="25000"/>
                  </a:schemeClr>
                </a:solidFill>
                <a:latin typeface="+mn-lt"/>
                <a:ea typeface="+mn-ea"/>
                <a:cs typeface="+mn-cs"/>
              </a:defRPr>
            </a:lvl4pPr>
            <a:lvl5pPr marL="1022350" indent="-228600" algn="l" defTabSz="457200" rtl="0" eaLnBrk="1" latinLnBrk="0" hangingPunct="1">
              <a:lnSpc>
                <a:spcPct val="120000"/>
              </a:lnSpc>
              <a:spcBef>
                <a:spcPts val="0"/>
              </a:spcBef>
              <a:spcAft>
                <a:spcPts val="400"/>
              </a:spcAft>
              <a:buFont typeface="Lucida Grande"/>
              <a:buChar char="-"/>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GB" b="1" dirty="0">
              <a:solidFill>
                <a:schemeClr val="tx1"/>
              </a:solidFill>
            </a:endParaRPr>
          </a:p>
        </p:txBody>
      </p:sp>
      <p:grpSp>
        <p:nvGrpSpPr>
          <p:cNvPr id="24" name="Group 23">
            <a:extLst>
              <a:ext uri="{FF2B5EF4-FFF2-40B4-BE49-F238E27FC236}">
                <a16:creationId xmlns:a16="http://schemas.microsoft.com/office/drawing/2014/main" id="{218B75EE-2B88-E84B-9982-7BF651F4AC2C}"/>
              </a:ext>
            </a:extLst>
          </p:cNvPr>
          <p:cNvGrpSpPr/>
          <p:nvPr/>
        </p:nvGrpSpPr>
        <p:grpSpPr>
          <a:xfrm>
            <a:off x="4521200" y="1392646"/>
            <a:ext cx="924560" cy="1037046"/>
            <a:chOff x="3509917" y="2326640"/>
            <a:chExt cx="924560" cy="1037046"/>
          </a:xfrm>
        </p:grpSpPr>
        <p:sp>
          <p:nvSpPr>
            <p:cNvPr id="23" name="Rectangle 22">
              <a:extLst>
                <a:ext uri="{FF2B5EF4-FFF2-40B4-BE49-F238E27FC236}">
                  <a16:creationId xmlns:a16="http://schemas.microsoft.com/office/drawing/2014/main" id="{0CF99449-696B-7540-83C6-27A3C119607E}"/>
                </a:ext>
              </a:extLst>
            </p:cNvPr>
            <p:cNvSpPr/>
            <p:nvPr/>
          </p:nvSpPr>
          <p:spPr>
            <a:xfrm>
              <a:off x="3509917" y="2326640"/>
              <a:ext cx="924560" cy="10370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1" name="Freeform 20">
              <a:extLst>
                <a:ext uri="{FF2B5EF4-FFF2-40B4-BE49-F238E27FC236}">
                  <a16:creationId xmlns:a16="http://schemas.microsoft.com/office/drawing/2014/main" id="{D893AADD-BA93-FB44-98B1-7345404C3C03}"/>
                </a:ext>
              </a:extLst>
            </p:cNvPr>
            <p:cNvSpPr/>
            <p:nvPr/>
          </p:nvSpPr>
          <p:spPr>
            <a:xfrm>
              <a:off x="3637262" y="2410015"/>
              <a:ext cx="669871" cy="573398"/>
            </a:xfrm>
            <a:custGeom>
              <a:avLst/>
              <a:gdLst>
                <a:gd name="connsiteX0" fmla="*/ 374142 w 1564830"/>
                <a:gd name="connsiteY0" fmla="*/ 0 h 1339468"/>
                <a:gd name="connsiteX1" fmla="*/ 650558 w 1564830"/>
                <a:gd name="connsiteY1" fmla="*/ 157353 h 1339468"/>
                <a:gd name="connsiteX2" fmla="*/ 408242 w 1564830"/>
                <a:gd name="connsiteY2" fmla="*/ 633603 h 1339468"/>
                <a:gd name="connsiteX3" fmla="*/ 612267 w 1564830"/>
                <a:gd name="connsiteY3" fmla="*/ 633603 h 1339468"/>
                <a:gd name="connsiteX4" fmla="*/ 612267 w 1564830"/>
                <a:gd name="connsiteY4" fmla="*/ 1339469 h 1339468"/>
                <a:gd name="connsiteX5" fmla="*/ 0 w 1564830"/>
                <a:gd name="connsiteY5" fmla="*/ 1339469 h 1339468"/>
                <a:gd name="connsiteX6" fmla="*/ 0 w 1564830"/>
                <a:gd name="connsiteY6" fmla="*/ 590995 h 1339468"/>
                <a:gd name="connsiteX7" fmla="*/ 374142 w 1564830"/>
                <a:gd name="connsiteY7" fmla="*/ 0 h 1339468"/>
                <a:gd name="connsiteX8" fmla="*/ 1288415 w 1564830"/>
                <a:gd name="connsiteY8" fmla="*/ 0 h 1339468"/>
                <a:gd name="connsiteX9" fmla="*/ 1564831 w 1564830"/>
                <a:gd name="connsiteY9" fmla="*/ 157353 h 1339468"/>
                <a:gd name="connsiteX10" fmla="*/ 1322451 w 1564830"/>
                <a:gd name="connsiteY10" fmla="*/ 633603 h 1339468"/>
                <a:gd name="connsiteX11" fmla="*/ 1526604 w 1564830"/>
                <a:gd name="connsiteY11" fmla="*/ 633603 h 1339468"/>
                <a:gd name="connsiteX12" fmla="*/ 1526604 w 1564830"/>
                <a:gd name="connsiteY12" fmla="*/ 1339469 h 1339468"/>
                <a:gd name="connsiteX13" fmla="*/ 914210 w 1564830"/>
                <a:gd name="connsiteY13" fmla="*/ 1339469 h 1339468"/>
                <a:gd name="connsiteX14" fmla="*/ 914210 w 1564830"/>
                <a:gd name="connsiteY14" fmla="*/ 590995 h 1339468"/>
                <a:gd name="connsiteX15" fmla="*/ 1288415 w 1564830"/>
                <a:gd name="connsiteY15" fmla="*/ 0 h 133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4830" h="1339468">
                  <a:moveTo>
                    <a:pt x="374142" y="0"/>
                  </a:moveTo>
                  <a:lnTo>
                    <a:pt x="650558" y="157353"/>
                  </a:lnTo>
                  <a:lnTo>
                    <a:pt x="408242" y="633603"/>
                  </a:lnTo>
                  <a:lnTo>
                    <a:pt x="612267" y="633603"/>
                  </a:lnTo>
                  <a:lnTo>
                    <a:pt x="612267" y="1339469"/>
                  </a:lnTo>
                  <a:lnTo>
                    <a:pt x="0" y="1339469"/>
                  </a:lnTo>
                  <a:lnTo>
                    <a:pt x="0" y="590995"/>
                  </a:lnTo>
                  <a:lnTo>
                    <a:pt x="374142" y="0"/>
                  </a:lnTo>
                  <a:close/>
                  <a:moveTo>
                    <a:pt x="1288415" y="0"/>
                  </a:moveTo>
                  <a:lnTo>
                    <a:pt x="1564831" y="157353"/>
                  </a:lnTo>
                  <a:lnTo>
                    <a:pt x="1322451" y="633603"/>
                  </a:lnTo>
                  <a:lnTo>
                    <a:pt x="1526604" y="633603"/>
                  </a:lnTo>
                  <a:lnTo>
                    <a:pt x="1526604" y="1339469"/>
                  </a:lnTo>
                  <a:lnTo>
                    <a:pt x="914210" y="1339469"/>
                  </a:lnTo>
                  <a:lnTo>
                    <a:pt x="914210" y="590995"/>
                  </a:lnTo>
                  <a:lnTo>
                    <a:pt x="1288415" y="0"/>
                  </a:lnTo>
                  <a:close/>
                </a:path>
              </a:pathLst>
            </a:custGeom>
            <a:solidFill>
              <a:schemeClr val="tx1"/>
            </a:solidFill>
            <a:ln w="6350" cap="flat">
              <a:noFill/>
              <a:prstDash val="solid"/>
              <a:miter/>
            </a:ln>
          </p:spPr>
          <p:txBody>
            <a:bodyPr rtlCol="0" anchor="ctr"/>
            <a:lstStyle/>
            <a:p>
              <a:endParaRPr lang="en-US">
                <a:solidFill>
                  <a:schemeClr val="tx1"/>
                </a:solidFill>
              </a:endParaRPr>
            </a:p>
          </p:txBody>
        </p:sp>
      </p:grpSp>
      <p:sp>
        <p:nvSpPr>
          <p:cNvPr id="2" name="Cover Page Title"/>
          <p:cNvSpPr>
            <a:spLocks noGrp="1"/>
          </p:cNvSpPr>
          <p:nvPr>
            <p:ph type="ctrTitle" hasCustomPrompt="1"/>
            <p:custDataLst>
              <p:tags r:id="rId1"/>
            </p:custDataLst>
          </p:nvPr>
        </p:nvSpPr>
        <p:spPr bwMode="gray">
          <a:xfrm>
            <a:off x="2307055" y="2326640"/>
            <a:ext cx="5291891" cy="2214880"/>
          </a:xfrm>
          <a:prstGeom prst="rect">
            <a:avLst/>
          </a:prstGeom>
        </p:spPr>
        <p:txBody>
          <a:bodyPr bIns="0" anchor="ctr">
            <a:noAutofit/>
          </a:bodyPr>
          <a:lstStyle>
            <a:lvl1pPr algn="ctr">
              <a:lnSpc>
                <a:spcPct val="100000"/>
              </a:lnSpc>
              <a:defRPr sz="3200" b="0">
                <a:solidFill>
                  <a:schemeClr val="tx1"/>
                </a:solidFill>
                <a:latin typeface="+mn-lt"/>
              </a:defRPr>
            </a:lvl1pPr>
          </a:lstStyle>
          <a:p>
            <a:r>
              <a:rPr lang="en-US" dirty="0"/>
              <a:t>Insert quote here</a:t>
            </a:r>
          </a:p>
        </p:txBody>
      </p:sp>
      <p:sp>
        <p:nvSpPr>
          <p:cNvPr id="55" name="TextBox 54">
            <a:extLst>
              <a:ext uri="{FF2B5EF4-FFF2-40B4-BE49-F238E27FC236}">
                <a16:creationId xmlns:a16="http://schemas.microsoft.com/office/drawing/2014/main" id="{FB1D6586-74E8-C04F-A2CE-A8AD378D452B}"/>
              </a:ext>
            </a:extLst>
          </p:cNvPr>
          <p:cNvSpPr txBox="1"/>
          <p:nvPr/>
        </p:nvSpPr>
        <p:spPr>
          <a:xfrm>
            <a:off x="3312160" y="2346960"/>
            <a:ext cx="0" cy="0"/>
          </a:xfrm>
          <a:prstGeom prst="rect">
            <a:avLst/>
          </a:prstGeom>
          <a:noFill/>
        </p:spPr>
        <p:txBody>
          <a:bodyPr wrap="none" lIns="45720" tIns="45720" rIns="45720" bIns="45720" rtlCol="0">
            <a:noAutofit/>
          </a:bodyPr>
          <a:lstStyle/>
          <a:p>
            <a:pPr algn="l"/>
            <a:endParaRPr lang="en-US" sz="900" dirty="0"/>
          </a:p>
        </p:txBody>
      </p:sp>
      <p:sp>
        <p:nvSpPr>
          <p:cNvPr id="7" name="TextBox 6">
            <a:extLst>
              <a:ext uri="{FF2B5EF4-FFF2-40B4-BE49-F238E27FC236}">
                <a16:creationId xmlns:a16="http://schemas.microsoft.com/office/drawing/2014/main" id="{2A368744-6382-984C-8567-97CBFA4BFBB2}"/>
              </a:ext>
            </a:extLst>
          </p:cNvPr>
          <p:cNvSpPr txBox="1"/>
          <p:nvPr/>
        </p:nvSpPr>
        <p:spPr>
          <a:xfrm>
            <a:off x="1920240" y="2418080"/>
            <a:ext cx="0" cy="0"/>
          </a:xfrm>
          <a:prstGeom prst="rect">
            <a:avLst/>
          </a:prstGeom>
          <a:noFill/>
        </p:spPr>
        <p:txBody>
          <a:bodyPr wrap="none" lIns="45720" tIns="45720" rIns="45720" bIns="45720" rtlCol="0">
            <a:noAutofit/>
          </a:bodyPr>
          <a:lstStyle/>
          <a:p>
            <a:pPr algn="l"/>
            <a:endParaRPr lang="en-US" sz="900" dirty="0"/>
          </a:p>
        </p:txBody>
      </p:sp>
      <p:sp>
        <p:nvSpPr>
          <p:cNvPr id="8" name="Text Placeholder 7">
            <a:extLst>
              <a:ext uri="{FF2B5EF4-FFF2-40B4-BE49-F238E27FC236}">
                <a16:creationId xmlns:a16="http://schemas.microsoft.com/office/drawing/2014/main" id="{A470C025-F70E-B34D-B75F-C7064CC26598}"/>
              </a:ext>
            </a:extLst>
          </p:cNvPr>
          <p:cNvSpPr>
            <a:spLocks noGrp="1"/>
          </p:cNvSpPr>
          <p:nvPr>
            <p:ph type="body" sz="quarter" idx="13" hasCustomPrompt="1"/>
          </p:nvPr>
        </p:nvSpPr>
        <p:spPr>
          <a:xfrm>
            <a:off x="413278" y="411480"/>
            <a:ext cx="9079992" cy="301752"/>
          </a:xfrm>
        </p:spPr>
        <p:txBody>
          <a:bodyPr/>
          <a:lstStyle>
            <a:lvl1pPr marL="9525" indent="-9525">
              <a:buNone/>
              <a:tabLst/>
              <a:defRPr sz="2000" b="1"/>
            </a:lvl1pPr>
          </a:lstStyle>
          <a:p>
            <a:r>
              <a:rPr lang="en-US" dirty="0"/>
              <a:t>Click to Add a Heading (20-pt Arial Bold, One Line Only)</a:t>
            </a:r>
          </a:p>
        </p:txBody>
      </p:sp>
      <p:sp>
        <p:nvSpPr>
          <p:cNvPr id="9" name="Text Placeholder 8">
            <a:extLst>
              <a:ext uri="{FF2B5EF4-FFF2-40B4-BE49-F238E27FC236}">
                <a16:creationId xmlns:a16="http://schemas.microsoft.com/office/drawing/2014/main" id="{DB3D3895-F6CF-5B44-A4E8-4DC6F17F993A}"/>
              </a:ext>
            </a:extLst>
          </p:cNvPr>
          <p:cNvSpPr>
            <a:spLocks noGrp="1"/>
          </p:cNvSpPr>
          <p:nvPr>
            <p:ph type="body" sz="quarter" idx="14" hasCustomPrompt="1"/>
          </p:nvPr>
        </p:nvSpPr>
        <p:spPr>
          <a:xfrm>
            <a:off x="2306638" y="4638972"/>
            <a:ext cx="5292725" cy="242888"/>
          </a:xfrm>
        </p:spPr>
        <p:txBody>
          <a:bodyPr/>
          <a:lstStyle>
            <a:lvl1pPr algn="ctr">
              <a:buNone/>
              <a:defRPr/>
            </a:lvl1pPr>
          </a:lstStyle>
          <a:p>
            <a:r>
              <a:rPr lang="en-US" sz="1600" b="1" dirty="0"/>
              <a:t>Insert Name Here</a:t>
            </a:r>
          </a:p>
        </p:txBody>
      </p:sp>
      <p:grpSp>
        <p:nvGrpSpPr>
          <p:cNvPr id="26" name="Group 25">
            <a:extLst>
              <a:ext uri="{FF2B5EF4-FFF2-40B4-BE49-F238E27FC236}">
                <a16:creationId xmlns:a16="http://schemas.microsoft.com/office/drawing/2014/main" id="{59FF9095-1606-2948-8AAE-8AA9FF5D2A6C}"/>
              </a:ext>
            </a:extLst>
          </p:cNvPr>
          <p:cNvGrpSpPr/>
          <p:nvPr userDrawn="1"/>
        </p:nvGrpSpPr>
        <p:grpSpPr>
          <a:xfrm>
            <a:off x="4521200" y="1392646"/>
            <a:ext cx="924560" cy="1037046"/>
            <a:chOff x="3509917" y="2326640"/>
            <a:chExt cx="924560" cy="1037046"/>
          </a:xfrm>
        </p:grpSpPr>
        <p:sp>
          <p:nvSpPr>
            <p:cNvPr id="27" name="Rectangle 26">
              <a:extLst>
                <a:ext uri="{FF2B5EF4-FFF2-40B4-BE49-F238E27FC236}">
                  <a16:creationId xmlns:a16="http://schemas.microsoft.com/office/drawing/2014/main" id="{D17F7067-A168-424D-9B02-FA2830D6F541}"/>
                </a:ext>
              </a:extLst>
            </p:cNvPr>
            <p:cNvSpPr/>
            <p:nvPr userDrawn="1"/>
          </p:nvSpPr>
          <p:spPr>
            <a:xfrm>
              <a:off x="3509917" y="2326640"/>
              <a:ext cx="924560" cy="10370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8" name="Freeform 27">
              <a:extLst>
                <a:ext uri="{FF2B5EF4-FFF2-40B4-BE49-F238E27FC236}">
                  <a16:creationId xmlns:a16="http://schemas.microsoft.com/office/drawing/2014/main" id="{BF9C0BF4-7156-A74B-BDD3-65488CF57E32}"/>
                </a:ext>
              </a:extLst>
            </p:cNvPr>
            <p:cNvSpPr/>
            <p:nvPr/>
          </p:nvSpPr>
          <p:spPr>
            <a:xfrm>
              <a:off x="3637262" y="2410015"/>
              <a:ext cx="669871" cy="573398"/>
            </a:xfrm>
            <a:custGeom>
              <a:avLst/>
              <a:gdLst>
                <a:gd name="connsiteX0" fmla="*/ 374142 w 1564830"/>
                <a:gd name="connsiteY0" fmla="*/ 0 h 1339468"/>
                <a:gd name="connsiteX1" fmla="*/ 650558 w 1564830"/>
                <a:gd name="connsiteY1" fmla="*/ 157353 h 1339468"/>
                <a:gd name="connsiteX2" fmla="*/ 408242 w 1564830"/>
                <a:gd name="connsiteY2" fmla="*/ 633603 h 1339468"/>
                <a:gd name="connsiteX3" fmla="*/ 612267 w 1564830"/>
                <a:gd name="connsiteY3" fmla="*/ 633603 h 1339468"/>
                <a:gd name="connsiteX4" fmla="*/ 612267 w 1564830"/>
                <a:gd name="connsiteY4" fmla="*/ 1339469 h 1339468"/>
                <a:gd name="connsiteX5" fmla="*/ 0 w 1564830"/>
                <a:gd name="connsiteY5" fmla="*/ 1339469 h 1339468"/>
                <a:gd name="connsiteX6" fmla="*/ 0 w 1564830"/>
                <a:gd name="connsiteY6" fmla="*/ 590995 h 1339468"/>
                <a:gd name="connsiteX7" fmla="*/ 374142 w 1564830"/>
                <a:gd name="connsiteY7" fmla="*/ 0 h 1339468"/>
                <a:gd name="connsiteX8" fmla="*/ 1288415 w 1564830"/>
                <a:gd name="connsiteY8" fmla="*/ 0 h 1339468"/>
                <a:gd name="connsiteX9" fmla="*/ 1564831 w 1564830"/>
                <a:gd name="connsiteY9" fmla="*/ 157353 h 1339468"/>
                <a:gd name="connsiteX10" fmla="*/ 1322451 w 1564830"/>
                <a:gd name="connsiteY10" fmla="*/ 633603 h 1339468"/>
                <a:gd name="connsiteX11" fmla="*/ 1526604 w 1564830"/>
                <a:gd name="connsiteY11" fmla="*/ 633603 h 1339468"/>
                <a:gd name="connsiteX12" fmla="*/ 1526604 w 1564830"/>
                <a:gd name="connsiteY12" fmla="*/ 1339469 h 1339468"/>
                <a:gd name="connsiteX13" fmla="*/ 914210 w 1564830"/>
                <a:gd name="connsiteY13" fmla="*/ 1339469 h 1339468"/>
                <a:gd name="connsiteX14" fmla="*/ 914210 w 1564830"/>
                <a:gd name="connsiteY14" fmla="*/ 590995 h 1339468"/>
                <a:gd name="connsiteX15" fmla="*/ 1288415 w 1564830"/>
                <a:gd name="connsiteY15" fmla="*/ 0 h 133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4830" h="1339468">
                  <a:moveTo>
                    <a:pt x="374142" y="0"/>
                  </a:moveTo>
                  <a:lnTo>
                    <a:pt x="650558" y="157353"/>
                  </a:lnTo>
                  <a:lnTo>
                    <a:pt x="408242" y="633603"/>
                  </a:lnTo>
                  <a:lnTo>
                    <a:pt x="612267" y="633603"/>
                  </a:lnTo>
                  <a:lnTo>
                    <a:pt x="612267" y="1339469"/>
                  </a:lnTo>
                  <a:lnTo>
                    <a:pt x="0" y="1339469"/>
                  </a:lnTo>
                  <a:lnTo>
                    <a:pt x="0" y="590995"/>
                  </a:lnTo>
                  <a:lnTo>
                    <a:pt x="374142" y="0"/>
                  </a:lnTo>
                  <a:close/>
                  <a:moveTo>
                    <a:pt x="1288415" y="0"/>
                  </a:moveTo>
                  <a:lnTo>
                    <a:pt x="1564831" y="157353"/>
                  </a:lnTo>
                  <a:lnTo>
                    <a:pt x="1322451" y="633603"/>
                  </a:lnTo>
                  <a:lnTo>
                    <a:pt x="1526604" y="633603"/>
                  </a:lnTo>
                  <a:lnTo>
                    <a:pt x="1526604" y="1339469"/>
                  </a:lnTo>
                  <a:lnTo>
                    <a:pt x="914210" y="1339469"/>
                  </a:lnTo>
                  <a:lnTo>
                    <a:pt x="914210" y="590995"/>
                  </a:lnTo>
                  <a:lnTo>
                    <a:pt x="1288415" y="0"/>
                  </a:lnTo>
                  <a:close/>
                </a:path>
              </a:pathLst>
            </a:custGeom>
            <a:solidFill>
              <a:schemeClr val="tx1"/>
            </a:solidFill>
            <a:ln w="6350" cap="flat">
              <a:noFill/>
              <a:prstDash val="solid"/>
              <a:miter/>
            </a:ln>
          </p:spPr>
          <p:txBody>
            <a:bodyPr rtlCol="0" anchor="ctr"/>
            <a:lstStyle/>
            <a:p>
              <a:endParaRPr lang="en-US">
                <a:solidFill>
                  <a:schemeClr val="tx1"/>
                </a:solidFill>
              </a:endParaRPr>
            </a:p>
          </p:txBody>
        </p:sp>
      </p:grpSp>
      <p:sp>
        <p:nvSpPr>
          <p:cNvPr id="29" name="TextBox 28">
            <a:extLst>
              <a:ext uri="{FF2B5EF4-FFF2-40B4-BE49-F238E27FC236}">
                <a16:creationId xmlns:a16="http://schemas.microsoft.com/office/drawing/2014/main" id="{94E876A4-2001-044B-83E0-A4283BABD19F}"/>
              </a:ext>
            </a:extLst>
          </p:cNvPr>
          <p:cNvSpPr txBox="1"/>
          <p:nvPr userDrawn="1"/>
        </p:nvSpPr>
        <p:spPr>
          <a:xfrm>
            <a:off x="3312160" y="2346960"/>
            <a:ext cx="0" cy="0"/>
          </a:xfrm>
          <a:prstGeom prst="rect">
            <a:avLst/>
          </a:prstGeom>
          <a:noFill/>
        </p:spPr>
        <p:txBody>
          <a:bodyPr wrap="none" lIns="45720" tIns="45720" rIns="45720" bIns="45720" rtlCol="0">
            <a:noAutofit/>
          </a:bodyPr>
          <a:lstStyle/>
          <a:p>
            <a:pPr algn="l"/>
            <a:endParaRPr lang="en-US" sz="900" dirty="0"/>
          </a:p>
        </p:txBody>
      </p:sp>
      <p:sp>
        <p:nvSpPr>
          <p:cNvPr id="30" name="TextBox 29">
            <a:extLst>
              <a:ext uri="{FF2B5EF4-FFF2-40B4-BE49-F238E27FC236}">
                <a16:creationId xmlns:a16="http://schemas.microsoft.com/office/drawing/2014/main" id="{BF04A441-8DDC-9049-BF98-04E37106759A}"/>
              </a:ext>
            </a:extLst>
          </p:cNvPr>
          <p:cNvSpPr txBox="1"/>
          <p:nvPr userDrawn="1"/>
        </p:nvSpPr>
        <p:spPr>
          <a:xfrm>
            <a:off x="1920240" y="2418080"/>
            <a:ext cx="0" cy="0"/>
          </a:xfrm>
          <a:prstGeom prst="rect">
            <a:avLst/>
          </a:prstGeom>
          <a:noFill/>
        </p:spPr>
        <p:txBody>
          <a:bodyPr wrap="none" lIns="45720" tIns="45720" rIns="45720" bIns="45720" rtlCol="0">
            <a:noAutofit/>
          </a:bodyPr>
          <a:lstStyle/>
          <a:p>
            <a:pPr algn="l"/>
            <a:endParaRPr lang="en-US" sz="900" dirty="0"/>
          </a:p>
        </p:txBody>
      </p:sp>
    </p:spTree>
    <p:extLst>
      <p:ext uri="{BB962C8B-B14F-4D97-AF65-F5344CB8AC3E}">
        <p14:creationId xmlns:p14="http://schemas.microsoft.com/office/powerpoint/2010/main" val="356957245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Agenda">
    <p:bg>
      <p:bgPr>
        <a:solidFill>
          <a:schemeClr val="tx1"/>
        </a:solidFill>
        <a:effectLst/>
      </p:bgPr>
    </p:bg>
    <p:spTree>
      <p:nvGrpSpPr>
        <p:cNvPr id="1" name=""/>
        <p:cNvGrpSpPr/>
        <p:nvPr/>
      </p:nvGrpSpPr>
      <p:grpSpPr>
        <a:xfrm>
          <a:off x="0" y="0"/>
          <a:ext cx="0" cy="0"/>
          <a:chOff x="0" y="0"/>
          <a:chExt cx="0" cy="0"/>
        </a:xfrm>
      </p:grpSpPr>
      <p:sp>
        <p:nvSpPr>
          <p:cNvPr id="8" name="Freeform 47">
            <a:extLst>
              <a:ext uri="{FF2B5EF4-FFF2-40B4-BE49-F238E27FC236}">
                <a16:creationId xmlns:a16="http://schemas.microsoft.com/office/drawing/2014/main" id="{C2A73740-CF75-4B72-B7DA-CA5D8253DED3}"/>
              </a:ext>
            </a:extLst>
          </p:cNvPr>
          <p:cNvSpPr/>
          <p:nvPr userDrawn="1"/>
        </p:nvSpPr>
        <p:spPr>
          <a:xfrm>
            <a:off x="8937066" y="1"/>
            <a:ext cx="968934" cy="6858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C22FC619-B122-F14E-8006-1969E1E0BADA}"/>
              </a:ext>
            </a:extLst>
          </p:cNvPr>
          <p:cNvCxnSpPr>
            <a:cxnSpLocks/>
          </p:cNvCxnSpPr>
          <p:nvPr/>
        </p:nvCxnSpPr>
        <p:spPr>
          <a:xfrm>
            <a:off x="899567" y="2567555"/>
            <a:ext cx="7751935"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Text Placeholder 9">
            <a:extLst>
              <a:ext uri="{FF2B5EF4-FFF2-40B4-BE49-F238E27FC236}">
                <a16:creationId xmlns:a16="http://schemas.microsoft.com/office/drawing/2014/main" id="{3CF24C99-5B2D-E74C-BE86-7A3C639C150F}"/>
              </a:ext>
            </a:extLst>
          </p:cNvPr>
          <p:cNvSpPr>
            <a:spLocks noGrp="1"/>
          </p:cNvSpPr>
          <p:nvPr>
            <p:ph type="body" sz="quarter" idx="13"/>
          </p:nvPr>
        </p:nvSpPr>
        <p:spPr>
          <a:xfrm>
            <a:off x="899567" y="2843499"/>
            <a:ext cx="5295014" cy="3171211"/>
          </a:xfrm>
        </p:spPr>
        <p:txBody>
          <a:bodyPr/>
          <a:lstStyle>
            <a:lvl1pPr marL="9525" indent="-9525">
              <a:spcAft>
                <a:spcPts val="600"/>
              </a:spcAft>
              <a:buClrTx/>
              <a:buFontTx/>
              <a:buNone/>
              <a:tabLst/>
              <a:defRPr>
                <a:solidFill>
                  <a:schemeClr val="bg1"/>
                </a:solidFill>
              </a:defRPr>
            </a:lvl1pPr>
            <a:lvl2pPr>
              <a:buClrTx/>
              <a:buFont typeface="Arial" panose="020B0604020202020204" pitchFamily="34" charset="0"/>
              <a:buChar char="•"/>
              <a:defRPr>
                <a:solidFill>
                  <a:schemeClr val="bg1"/>
                </a:solidFill>
              </a:defRPr>
            </a:lvl2pPr>
            <a:lvl3pPr>
              <a:buClrTx/>
              <a:buFont typeface="Arial" panose="020B0604020202020204" pitchFamily="34" charset="0"/>
              <a:buChar char="•"/>
              <a:defRPr>
                <a:solidFill>
                  <a:schemeClr val="bg1"/>
                </a:solidFill>
              </a:defRPr>
            </a:lvl3pPr>
            <a:lvl4pPr>
              <a:buClrTx/>
              <a:buFont typeface="Arial" panose="020B0604020202020204" pitchFamily="34" charset="0"/>
              <a:buChar char="•"/>
              <a:defRPr>
                <a:solidFill>
                  <a:schemeClr val="bg1"/>
                </a:solidFill>
              </a:defRPr>
            </a:lvl4pPr>
            <a:lvl5pPr>
              <a:buClrTx/>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ver Page Title">
            <a:extLst>
              <a:ext uri="{FF2B5EF4-FFF2-40B4-BE49-F238E27FC236}">
                <a16:creationId xmlns:a16="http://schemas.microsoft.com/office/drawing/2014/main" id="{68C2B0A3-4054-324C-9A97-2650EB4AFA9F}"/>
              </a:ext>
            </a:extLst>
          </p:cNvPr>
          <p:cNvSpPr>
            <a:spLocks noGrp="1"/>
          </p:cNvSpPr>
          <p:nvPr>
            <p:ph type="ctrTitle" hasCustomPrompt="1"/>
            <p:custDataLst>
              <p:tags r:id="rId1"/>
            </p:custDataLst>
          </p:nvPr>
        </p:nvSpPr>
        <p:spPr bwMode="gray">
          <a:xfrm>
            <a:off x="899566" y="590309"/>
            <a:ext cx="7751935" cy="1725061"/>
          </a:xfrm>
          <a:prstGeom prst="rect">
            <a:avLst/>
          </a:prstGeom>
        </p:spPr>
        <p:txBody>
          <a:bodyPr bIns="0" anchor="b">
            <a:noAutofit/>
          </a:bodyPr>
          <a:lstStyle>
            <a:lvl1pPr>
              <a:lnSpc>
                <a:spcPts val="3000"/>
              </a:lnSpc>
              <a:defRPr sz="3200">
                <a:solidFill>
                  <a:schemeClr val="bg1"/>
                </a:solidFill>
                <a:latin typeface="+mn-lt"/>
              </a:defRPr>
            </a:lvl1pPr>
          </a:lstStyle>
          <a:p>
            <a:r>
              <a:rPr lang="en-US" dirty="0"/>
              <a:t>Agenda Slide</a:t>
            </a:r>
          </a:p>
        </p:txBody>
      </p:sp>
      <p:sp>
        <p:nvSpPr>
          <p:cNvPr id="20" name="Freeform 19">
            <a:extLst>
              <a:ext uri="{FF2B5EF4-FFF2-40B4-BE49-F238E27FC236}">
                <a16:creationId xmlns:a16="http://schemas.microsoft.com/office/drawing/2014/main" id="{78953AA0-297E-9346-ABF0-ED5E98DD9341}"/>
              </a:ext>
            </a:extLst>
          </p:cNvPr>
          <p:cNvSpPr/>
          <p:nvPr/>
        </p:nvSpPr>
        <p:spPr>
          <a:xfrm>
            <a:off x="411480" y="6435137"/>
            <a:ext cx="276134" cy="275943"/>
          </a:xfrm>
          <a:custGeom>
            <a:avLst/>
            <a:gdLst>
              <a:gd name="connsiteX0" fmla="*/ 0 w 791019"/>
              <a:gd name="connsiteY0" fmla="*/ 0 h 791019"/>
              <a:gd name="connsiteX1" fmla="*/ 0 w 791019"/>
              <a:gd name="connsiteY1" fmla="*/ 791019 h 791019"/>
              <a:gd name="connsiteX2" fmla="*/ 791020 w 791019"/>
              <a:gd name="connsiteY2" fmla="*/ 791019 h 791019"/>
              <a:gd name="connsiteX3" fmla="*/ 791020 w 791019"/>
              <a:gd name="connsiteY3" fmla="*/ 0 h 791019"/>
              <a:gd name="connsiteX4" fmla="*/ 0 w 791019"/>
              <a:gd name="connsiteY4" fmla="*/ 0 h 791019"/>
              <a:gd name="connsiteX5" fmla="*/ 780034 w 791019"/>
              <a:gd name="connsiteY5" fmla="*/ 780034 h 791019"/>
              <a:gd name="connsiteX6" fmla="*/ 10986 w 791019"/>
              <a:gd name="connsiteY6" fmla="*/ 780034 h 791019"/>
              <a:gd name="connsiteX7" fmla="*/ 10986 w 791019"/>
              <a:gd name="connsiteY7" fmla="*/ 10985 h 791019"/>
              <a:gd name="connsiteX8" fmla="*/ 780034 w 791019"/>
              <a:gd name="connsiteY8" fmla="*/ 10985 h 791019"/>
              <a:gd name="connsiteX9" fmla="*/ 780034 w 791019"/>
              <a:gd name="connsiteY9" fmla="*/ 780034 h 791019"/>
              <a:gd name="connsiteX10" fmla="*/ 203264 w 791019"/>
              <a:gd name="connsiteY10" fmla="*/ 385889 h 791019"/>
              <a:gd name="connsiteX11" fmla="*/ 587820 w 791019"/>
              <a:gd name="connsiteY11" fmla="*/ 385889 h 791019"/>
              <a:gd name="connsiteX12" fmla="*/ 587820 w 791019"/>
              <a:gd name="connsiteY12" fmla="*/ 405130 h 791019"/>
              <a:gd name="connsiteX13" fmla="*/ 203264 w 791019"/>
              <a:gd name="connsiteY13" fmla="*/ 405130 h 791019"/>
              <a:gd name="connsiteX14" fmla="*/ 203264 w 791019"/>
              <a:gd name="connsiteY14" fmla="*/ 385889 h 791019"/>
              <a:gd name="connsiteX15" fmla="*/ 348044 w 791019"/>
              <a:gd name="connsiteY15" fmla="*/ 328105 h 791019"/>
              <a:gd name="connsiteX16" fmla="*/ 289433 w 791019"/>
              <a:gd name="connsiteY16" fmla="*/ 328105 h 791019"/>
              <a:gd name="connsiteX17" fmla="*/ 359537 w 791019"/>
              <a:gd name="connsiteY17" fmla="*/ 99377 h 791019"/>
              <a:gd name="connsiteX18" fmla="*/ 431165 w 791019"/>
              <a:gd name="connsiteY18" fmla="*/ 99377 h 791019"/>
              <a:gd name="connsiteX19" fmla="*/ 431800 w 791019"/>
              <a:gd name="connsiteY19" fmla="*/ 100774 h 791019"/>
              <a:gd name="connsiteX20" fmla="*/ 501587 w 791019"/>
              <a:gd name="connsiteY20" fmla="*/ 328105 h 791019"/>
              <a:gd name="connsiteX21" fmla="*/ 442976 w 791019"/>
              <a:gd name="connsiteY21" fmla="*/ 328105 h 791019"/>
              <a:gd name="connsiteX22" fmla="*/ 430848 w 791019"/>
              <a:gd name="connsiteY22" fmla="*/ 284289 h 791019"/>
              <a:gd name="connsiteX23" fmla="*/ 360172 w 791019"/>
              <a:gd name="connsiteY23" fmla="*/ 284289 h 791019"/>
              <a:gd name="connsiteX24" fmla="*/ 348044 w 791019"/>
              <a:gd name="connsiteY24" fmla="*/ 328105 h 791019"/>
              <a:gd name="connsiteX25" fmla="*/ 373190 w 791019"/>
              <a:gd name="connsiteY25" fmla="*/ 237299 h 791019"/>
              <a:gd name="connsiteX26" fmla="*/ 417132 w 791019"/>
              <a:gd name="connsiteY26" fmla="*/ 237299 h 791019"/>
              <a:gd name="connsiteX27" fmla="*/ 395288 w 791019"/>
              <a:gd name="connsiteY27" fmla="*/ 157163 h 791019"/>
              <a:gd name="connsiteX28" fmla="*/ 373190 w 791019"/>
              <a:gd name="connsiteY28" fmla="*/ 237299 h 791019"/>
              <a:gd name="connsiteX29" fmla="*/ 606616 w 791019"/>
              <a:gd name="connsiteY29" fmla="*/ 99377 h 791019"/>
              <a:gd name="connsiteX30" fmla="*/ 606616 w 791019"/>
              <a:gd name="connsiteY30" fmla="*/ 147447 h 791019"/>
              <a:gd name="connsiteX31" fmla="*/ 643382 w 791019"/>
              <a:gd name="connsiteY31" fmla="*/ 147447 h 791019"/>
              <a:gd name="connsiteX32" fmla="*/ 643382 w 791019"/>
              <a:gd name="connsiteY32" fmla="*/ 643509 h 791019"/>
              <a:gd name="connsiteX33" fmla="*/ 606616 w 791019"/>
              <a:gd name="connsiteY33" fmla="*/ 643509 h 791019"/>
              <a:gd name="connsiteX34" fmla="*/ 606616 w 791019"/>
              <a:gd name="connsiteY34" fmla="*/ 691579 h 791019"/>
              <a:gd name="connsiteX35" fmla="*/ 691452 w 791019"/>
              <a:gd name="connsiteY35" fmla="*/ 691579 h 791019"/>
              <a:gd name="connsiteX36" fmla="*/ 691452 w 791019"/>
              <a:gd name="connsiteY36" fmla="*/ 99441 h 791019"/>
              <a:gd name="connsiteX37" fmla="*/ 606616 w 791019"/>
              <a:gd name="connsiteY37" fmla="*/ 99441 h 791019"/>
              <a:gd name="connsiteX38" fmla="*/ 99568 w 791019"/>
              <a:gd name="connsiteY38" fmla="*/ 99377 h 791019"/>
              <a:gd name="connsiteX39" fmla="*/ 99568 w 791019"/>
              <a:gd name="connsiteY39" fmla="*/ 691515 h 791019"/>
              <a:gd name="connsiteX40" fmla="*/ 184404 w 791019"/>
              <a:gd name="connsiteY40" fmla="*/ 691515 h 791019"/>
              <a:gd name="connsiteX41" fmla="*/ 184404 w 791019"/>
              <a:gd name="connsiteY41" fmla="*/ 643445 h 791019"/>
              <a:gd name="connsiteX42" fmla="*/ 147638 w 791019"/>
              <a:gd name="connsiteY42" fmla="*/ 643445 h 791019"/>
              <a:gd name="connsiteX43" fmla="*/ 147638 w 791019"/>
              <a:gd name="connsiteY43" fmla="*/ 147383 h 791019"/>
              <a:gd name="connsiteX44" fmla="*/ 184404 w 791019"/>
              <a:gd name="connsiteY44" fmla="*/ 147383 h 791019"/>
              <a:gd name="connsiteX45" fmla="*/ 184404 w 791019"/>
              <a:gd name="connsiteY45" fmla="*/ 99314 h 791019"/>
              <a:gd name="connsiteX46" fmla="*/ 99568 w 791019"/>
              <a:gd name="connsiteY46" fmla="*/ 99314 h 791019"/>
              <a:gd name="connsiteX47" fmla="*/ 483489 w 791019"/>
              <a:gd name="connsiteY47" fmla="*/ 511874 h 791019"/>
              <a:gd name="connsiteX48" fmla="*/ 483489 w 791019"/>
              <a:gd name="connsiteY48" fmla="*/ 531305 h 791019"/>
              <a:gd name="connsiteX49" fmla="*/ 454152 w 791019"/>
              <a:gd name="connsiteY49" fmla="*/ 571944 h 791019"/>
              <a:gd name="connsiteX50" fmla="*/ 483489 w 791019"/>
              <a:gd name="connsiteY50" fmla="*/ 612711 h 791019"/>
              <a:gd name="connsiteX51" fmla="*/ 483489 w 791019"/>
              <a:gd name="connsiteY51" fmla="*/ 634873 h 791019"/>
              <a:gd name="connsiteX52" fmla="*/ 419164 w 791019"/>
              <a:gd name="connsiteY52" fmla="*/ 691515 h 791019"/>
              <a:gd name="connsiteX53" fmla="*/ 311595 w 791019"/>
              <a:gd name="connsiteY53" fmla="*/ 691515 h 791019"/>
              <a:gd name="connsiteX54" fmla="*/ 311595 w 791019"/>
              <a:gd name="connsiteY54" fmla="*/ 462851 h 791019"/>
              <a:gd name="connsiteX55" fmla="*/ 426657 w 791019"/>
              <a:gd name="connsiteY55" fmla="*/ 462851 h 791019"/>
              <a:gd name="connsiteX56" fmla="*/ 483489 w 791019"/>
              <a:gd name="connsiteY56" fmla="*/ 511874 h 791019"/>
              <a:gd name="connsiteX57" fmla="*/ 362649 w 791019"/>
              <a:gd name="connsiteY57" fmla="*/ 555371 h 791019"/>
              <a:gd name="connsiteX58" fmla="*/ 412306 w 791019"/>
              <a:gd name="connsiteY58" fmla="*/ 555371 h 791019"/>
              <a:gd name="connsiteX59" fmla="*/ 433197 w 791019"/>
              <a:gd name="connsiteY59" fmla="*/ 535051 h 791019"/>
              <a:gd name="connsiteX60" fmla="*/ 433197 w 791019"/>
              <a:gd name="connsiteY60" fmla="*/ 521906 h 791019"/>
              <a:gd name="connsiteX61" fmla="*/ 405130 w 791019"/>
              <a:gd name="connsiteY61" fmla="*/ 503428 h 791019"/>
              <a:gd name="connsiteX62" fmla="*/ 362649 w 791019"/>
              <a:gd name="connsiteY62" fmla="*/ 503428 h 791019"/>
              <a:gd name="connsiteX63" fmla="*/ 362649 w 791019"/>
              <a:gd name="connsiteY63" fmla="*/ 555371 h 791019"/>
              <a:gd name="connsiteX64" fmla="*/ 433197 w 791019"/>
              <a:gd name="connsiteY64" fmla="*/ 619506 h 791019"/>
              <a:gd name="connsiteX65" fmla="*/ 412306 w 791019"/>
              <a:gd name="connsiteY65" fmla="*/ 599186 h 791019"/>
              <a:gd name="connsiteX66" fmla="*/ 362649 w 791019"/>
              <a:gd name="connsiteY66" fmla="*/ 599186 h 791019"/>
              <a:gd name="connsiteX67" fmla="*/ 362649 w 791019"/>
              <a:gd name="connsiteY67" fmla="*/ 651129 h 791019"/>
              <a:gd name="connsiteX68" fmla="*/ 405130 w 791019"/>
              <a:gd name="connsiteY68" fmla="*/ 651129 h 791019"/>
              <a:gd name="connsiteX69" fmla="*/ 433197 w 791019"/>
              <a:gd name="connsiteY69" fmla="*/ 632650 h 791019"/>
              <a:gd name="connsiteX70" fmla="*/ 433197 w 791019"/>
              <a:gd name="connsiteY70" fmla="*/ 619506 h 79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1019" h="791019">
                <a:moveTo>
                  <a:pt x="0" y="0"/>
                </a:moveTo>
                <a:lnTo>
                  <a:pt x="0" y="791019"/>
                </a:lnTo>
                <a:lnTo>
                  <a:pt x="791020" y="791019"/>
                </a:lnTo>
                <a:lnTo>
                  <a:pt x="791020" y="0"/>
                </a:lnTo>
                <a:lnTo>
                  <a:pt x="0" y="0"/>
                </a:lnTo>
                <a:close/>
                <a:moveTo>
                  <a:pt x="780034" y="780034"/>
                </a:moveTo>
                <a:lnTo>
                  <a:pt x="10986" y="780034"/>
                </a:lnTo>
                <a:lnTo>
                  <a:pt x="10986" y="10985"/>
                </a:lnTo>
                <a:lnTo>
                  <a:pt x="780034" y="10985"/>
                </a:lnTo>
                <a:lnTo>
                  <a:pt x="780034" y="780034"/>
                </a:lnTo>
                <a:close/>
                <a:moveTo>
                  <a:pt x="203264" y="385889"/>
                </a:moveTo>
                <a:lnTo>
                  <a:pt x="587820" y="385889"/>
                </a:lnTo>
                <a:lnTo>
                  <a:pt x="587820" y="405130"/>
                </a:lnTo>
                <a:lnTo>
                  <a:pt x="203264" y="405130"/>
                </a:lnTo>
                <a:lnTo>
                  <a:pt x="203264" y="385889"/>
                </a:lnTo>
                <a:close/>
                <a:moveTo>
                  <a:pt x="348044" y="328105"/>
                </a:moveTo>
                <a:lnTo>
                  <a:pt x="289433" y="328105"/>
                </a:lnTo>
                <a:lnTo>
                  <a:pt x="359537" y="99377"/>
                </a:lnTo>
                <a:lnTo>
                  <a:pt x="431165" y="99377"/>
                </a:lnTo>
                <a:lnTo>
                  <a:pt x="431800" y="100774"/>
                </a:lnTo>
                <a:lnTo>
                  <a:pt x="501587" y="328105"/>
                </a:lnTo>
                <a:lnTo>
                  <a:pt x="442976" y="328105"/>
                </a:lnTo>
                <a:lnTo>
                  <a:pt x="430848" y="284289"/>
                </a:lnTo>
                <a:lnTo>
                  <a:pt x="360172" y="284289"/>
                </a:lnTo>
                <a:lnTo>
                  <a:pt x="348044" y="328105"/>
                </a:lnTo>
                <a:close/>
                <a:moveTo>
                  <a:pt x="373190" y="237299"/>
                </a:moveTo>
                <a:lnTo>
                  <a:pt x="417132" y="237299"/>
                </a:lnTo>
                <a:lnTo>
                  <a:pt x="395288" y="157163"/>
                </a:lnTo>
                <a:lnTo>
                  <a:pt x="373190" y="237299"/>
                </a:lnTo>
                <a:close/>
                <a:moveTo>
                  <a:pt x="606616" y="99377"/>
                </a:moveTo>
                <a:lnTo>
                  <a:pt x="606616" y="147447"/>
                </a:lnTo>
                <a:lnTo>
                  <a:pt x="643382" y="147447"/>
                </a:lnTo>
                <a:lnTo>
                  <a:pt x="643382" y="643509"/>
                </a:lnTo>
                <a:lnTo>
                  <a:pt x="606616" y="643509"/>
                </a:lnTo>
                <a:lnTo>
                  <a:pt x="606616" y="691579"/>
                </a:lnTo>
                <a:lnTo>
                  <a:pt x="691452" y="691579"/>
                </a:lnTo>
                <a:lnTo>
                  <a:pt x="691452" y="99441"/>
                </a:lnTo>
                <a:lnTo>
                  <a:pt x="606616" y="99441"/>
                </a:lnTo>
                <a:close/>
                <a:moveTo>
                  <a:pt x="99568" y="99377"/>
                </a:moveTo>
                <a:lnTo>
                  <a:pt x="99568" y="691515"/>
                </a:lnTo>
                <a:lnTo>
                  <a:pt x="184404" y="691515"/>
                </a:lnTo>
                <a:lnTo>
                  <a:pt x="184404" y="643445"/>
                </a:lnTo>
                <a:lnTo>
                  <a:pt x="147638" y="643445"/>
                </a:lnTo>
                <a:lnTo>
                  <a:pt x="147638" y="147383"/>
                </a:lnTo>
                <a:lnTo>
                  <a:pt x="184404" y="147383"/>
                </a:lnTo>
                <a:lnTo>
                  <a:pt x="184404" y="99314"/>
                </a:lnTo>
                <a:lnTo>
                  <a:pt x="99568" y="99314"/>
                </a:lnTo>
                <a:close/>
                <a:moveTo>
                  <a:pt x="483489" y="511874"/>
                </a:moveTo>
                <a:lnTo>
                  <a:pt x="483489" y="531305"/>
                </a:lnTo>
                <a:cubicBezTo>
                  <a:pt x="483489" y="550799"/>
                  <a:pt x="470980" y="566293"/>
                  <a:pt x="454152" y="571944"/>
                </a:cubicBezTo>
                <a:cubicBezTo>
                  <a:pt x="470980" y="577596"/>
                  <a:pt x="483489" y="593090"/>
                  <a:pt x="483489" y="612711"/>
                </a:cubicBezTo>
                <a:lnTo>
                  <a:pt x="483489" y="634873"/>
                </a:lnTo>
                <a:cubicBezTo>
                  <a:pt x="483489" y="666941"/>
                  <a:pt x="464503" y="691515"/>
                  <a:pt x="419164" y="691515"/>
                </a:cubicBezTo>
                <a:lnTo>
                  <a:pt x="311595" y="691515"/>
                </a:lnTo>
                <a:lnTo>
                  <a:pt x="311595" y="462851"/>
                </a:lnTo>
                <a:lnTo>
                  <a:pt x="426657" y="462851"/>
                </a:lnTo>
                <a:cubicBezTo>
                  <a:pt x="462788" y="462915"/>
                  <a:pt x="483489" y="481838"/>
                  <a:pt x="483489" y="511874"/>
                </a:cubicBezTo>
                <a:close/>
                <a:moveTo>
                  <a:pt x="362649" y="555371"/>
                </a:moveTo>
                <a:lnTo>
                  <a:pt x="412306" y="555371"/>
                </a:lnTo>
                <a:cubicBezTo>
                  <a:pt x="425958" y="555371"/>
                  <a:pt x="433197" y="546862"/>
                  <a:pt x="433197" y="535051"/>
                </a:cubicBezTo>
                <a:lnTo>
                  <a:pt x="433197" y="521906"/>
                </a:lnTo>
                <a:cubicBezTo>
                  <a:pt x="433197" y="506539"/>
                  <a:pt x="421196" y="503428"/>
                  <a:pt x="405130" y="503428"/>
                </a:cubicBezTo>
                <a:lnTo>
                  <a:pt x="362649" y="503428"/>
                </a:lnTo>
                <a:lnTo>
                  <a:pt x="362649" y="555371"/>
                </a:lnTo>
                <a:close/>
                <a:moveTo>
                  <a:pt x="433197" y="619506"/>
                </a:moveTo>
                <a:cubicBezTo>
                  <a:pt x="433197" y="607695"/>
                  <a:pt x="425958" y="599186"/>
                  <a:pt x="412306" y="599186"/>
                </a:cubicBezTo>
                <a:lnTo>
                  <a:pt x="362649" y="599186"/>
                </a:lnTo>
                <a:lnTo>
                  <a:pt x="362649" y="651129"/>
                </a:lnTo>
                <a:lnTo>
                  <a:pt x="405130" y="651129"/>
                </a:lnTo>
                <a:cubicBezTo>
                  <a:pt x="421132" y="651129"/>
                  <a:pt x="433197" y="648018"/>
                  <a:pt x="433197" y="632650"/>
                </a:cubicBezTo>
                <a:lnTo>
                  <a:pt x="433197" y="619506"/>
                </a:lnTo>
                <a:close/>
              </a:path>
            </a:pathLst>
          </a:custGeom>
          <a:solidFill>
            <a:srgbClr val="FFFFFF"/>
          </a:solidFill>
          <a:ln w="6350"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BDA1A632-B24F-4F08-A1AB-D251A81B3F8A}"/>
              </a:ext>
            </a:extLst>
          </p:cNvPr>
          <p:cNvSpPr txBox="1"/>
          <p:nvPr userDrawn="1"/>
        </p:nvSpPr>
        <p:spPr>
          <a:xfrm>
            <a:off x="9201151" y="6574536"/>
            <a:ext cx="292120" cy="137160"/>
          </a:xfrm>
          <a:prstGeom prst="rect">
            <a:avLst/>
          </a:prstGeom>
          <a:noFill/>
        </p:spPr>
        <p:txBody>
          <a:bodyPr vert="horz" wrap="square" lIns="0" tIns="0" rIns="0" bIns="0" rtlCol="0" anchor="ctr">
            <a:noAutofit/>
          </a:bodyPr>
          <a:lstStyle/>
          <a:p>
            <a:pPr algn="r"/>
            <a:fld id="{233B0435-86D7-4A12-92BD-5A0D19916037}" type="slidenum">
              <a:rPr lang="en-US" sz="800" smtClean="0">
                <a:solidFill>
                  <a:schemeClr val="bg1"/>
                </a:solidFill>
                <a:latin typeface="Arial" panose="020B0604020202020204" pitchFamily="34" charset="0"/>
              </a:rPr>
              <a:pPr algn="r"/>
              <a:t>‹#›</a:t>
            </a:fld>
            <a:endParaRPr lang="en-US" sz="800" dirty="0">
              <a:solidFill>
                <a:schemeClr val="bg1"/>
              </a:solidFill>
              <a:latin typeface="Arial" panose="020B0604020202020204" pitchFamily="34" charset="0"/>
            </a:endParaRPr>
          </a:p>
        </p:txBody>
      </p:sp>
      <p:sp>
        <p:nvSpPr>
          <p:cNvPr id="9" name="Footnote">
            <a:extLst>
              <a:ext uri="{FF2B5EF4-FFF2-40B4-BE49-F238E27FC236}">
                <a16:creationId xmlns:a16="http://schemas.microsoft.com/office/drawing/2014/main" id="{56B0BA94-36E0-436A-8F1A-35A0ED3760A1}"/>
              </a:ext>
            </a:extLst>
          </p:cNvPr>
          <p:cNvSpPr txBox="1"/>
          <p:nvPr userDrawn="1"/>
        </p:nvSpPr>
        <p:spPr bwMode="gray">
          <a:xfrm>
            <a:off x="812292" y="6461031"/>
            <a:ext cx="3758208" cy="246221"/>
          </a:xfrm>
          <a:prstGeom prst="rect">
            <a:avLst/>
          </a:prstGeom>
          <a:noFill/>
        </p:spPr>
        <p:txBody>
          <a:bodyPr vert="horz" wrap="square" lIns="0" tIns="0" rIns="0" bIns="0" rtlCol="0" anchor="b" anchorCtr="0">
            <a:spAutoFit/>
          </a:bodyPr>
          <a:lstStyle/>
          <a:p>
            <a:r>
              <a:rPr lang="en-US" sz="800" b="1" dirty="0">
                <a:solidFill>
                  <a:schemeClr val="bg1"/>
                </a:solidFill>
                <a:latin typeface="Arial"/>
              </a:rPr>
              <a:t>For Investment Professional use only.</a:t>
            </a:r>
          </a:p>
          <a:p>
            <a:r>
              <a:rPr lang="en-US" sz="800" b="1" dirty="0">
                <a:solidFill>
                  <a:schemeClr val="bg1"/>
                </a:solidFill>
                <a:latin typeface="Arial"/>
              </a:rPr>
              <a:t>Not for inspection by, distribution or quotation to, the general public.</a:t>
            </a:r>
          </a:p>
        </p:txBody>
      </p:sp>
      <p:sp>
        <p:nvSpPr>
          <p:cNvPr id="10" name="Footer Presentation Title">
            <a:extLst>
              <a:ext uri="{FF2B5EF4-FFF2-40B4-BE49-F238E27FC236}">
                <a16:creationId xmlns:a16="http://schemas.microsoft.com/office/drawing/2014/main" id="{CE525749-6F52-4AA6-B658-2D6E470A4F1F}"/>
              </a:ext>
            </a:extLst>
          </p:cNvPr>
          <p:cNvSpPr txBox="1"/>
          <p:nvPr userDrawn="1">
            <p:custDataLst>
              <p:tags r:id="rId2"/>
            </p:custDataLst>
          </p:nvPr>
        </p:nvSpPr>
        <p:spPr bwMode="gray">
          <a:xfrm>
            <a:off x="6316580" y="6574536"/>
            <a:ext cx="2538540" cy="137160"/>
          </a:xfrm>
          <a:prstGeom prst="rect">
            <a:avLst/>
          </a:prstGeom>
          <a:noFill/>
        </p:spPr>
        <p:txBody>
          <a:bodyPr wrap="square" lIns="0" tIns="0" rIns="0" bIns="0" rtlCol="0" anchor="ctr" anchorCtr="0">
            <a:noAutofit/>
          </a:bodyPr>
          <a:lstStyle/>
          <a:p>
            <a:pPr marL="0" algn="r" defTabSz="457200" rtl="0" eaLnBrk="1" latinLnBrk="0" hangingPunct="1"/>
            <a:r>
              <a:rPr lang="en-US" sz="800" kern="1200" dirty="0">
                <a:solidFill>
                  <a:schemeClr val="bg1"/>
                </a:solidFill>
                <a:latin typeface="+mn-lt"/>
                <a:ea typeface="+mn-ea"/>
                <a:cs typeface="+mn-cs"/>
              </a:rPr>
              <a:t>Downshift: Strategies for Managing Client Experiences</a:t>
            </a:r>
          </a:p>
        </p:txBody>
      </p:sp>
    </p:spTree>
    <p:extLst>
      <p:ext uri="{BB962C8B-B14F-4D97-AF65-F5344CB8AC3E}">
        <p14:creationId xmlns:p14="http://schemas.microsoft.com/office/powerpoint/2010/main" val="252232145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spTree>
    <p:extLst>
      <p:ext uri="{BB962C8B-B14F-4D97-AF65-F5344CB8AC3E}">
        <p14:creationId xmlns:p14="http://schemas.microsoft.com/office/powerpoint/2010/main" val="24631911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sp>
        <p:nvSpPr>
          <p:cNvPr id="27" name="Content Placeholder 11">
            <a:extLst>
              <a:ext uri="{FF2B5EF4-FFF2-40B4-BE49-F238E27FC236}">
                <a16:creationId xmlns:a16="http://schemas.microsoft.com/office/drawing/2014/main" id="{3553B7E7-A784-F14C-A06E-679A8ED15CEE}"/>
              </a:ext>
            </a:extLst>
          </p:cNvPr>
          <p:cNvSpPr>
            <a:spLocks noGrp="1"/>
          </p:cNvSpPr>
          <p:nvPr>
            <p:ph sz="quarter" idx="14"/>
          </p:nvPr>
        </p:nvSpPr>
        <p:spPr>
          <a:xfrm>
            <a:off x="411162" y="1249112"/>
            <a:ext cx="9079992" cy="4170247"/>
          </a:xfrm>
        </p:spPr>
        <p:txBody>
          <a:bodyPr lIns="0" tIns="0" rIns="0" bIns="0"/>
          <a:lstStyle>
            <a:lvl1pPr>
              <a:buClrTx/>
              <a:buFont typeface="Arial" panose="020B0604020202020204" pitchFamily="34" charset="0"/>
              <a:buChar char="•"/>
              <a:defRPr/>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705298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Up">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sp>
        <p:nvSpPr>
          <p:cNvPr id="27" name="Content Placeholder 11">
            <a:extLst>
              <a:ext uri="{FF2B5EF4-FFF2-40B4-BE49-F238E27FC236}">
                <a16:creationId xmlns:a16="http://schemas.microsoft.com/office/drawing/2014/main" id="{3553B7E7-A784-F14C-A06E-679A8ED15CEE}"/>
              </a:ext>
            </a:extLst>
          </p:cNvPr>
          <p:cNvSpPr>
            <a:spLocks noGrp="1"/>
          </p:cNvSpPr>
          <p:nvPr>
            <p:ph sz="quarter" idx="14" hasCustomPrompt="1"/>
          </p:nvPr>
        </p:nvSpPr>
        <p:spPr>
          <a:xfrm>
            <a:off x="411162" y="1919388"/>
            <a:ext cx="9079992" cy="3499971"/>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Tree>
    <p:extLst>
      <p:ext uri="{BB962C8B-B14F-4D97-AF65-F5344CB8AC3E}">
        <p14:creationId xmlns:p14="http://schemas.microsoft.com/office/powerpoint/2010/main" val="133426866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Up_with 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3" name="Straight Connector 22">
            <a:extLst>
              <a:ext uri="{FF2B5EF4-FFF2-40B4-BE49-F238E27FC236}">
                <a16:creationId xmlns:a16="http://schemas.microsoft.com/office/drawing/2014/main" id="{D3990735-8767-9A4C-9A53-170C44A4DB01}"/>
              </a:ext>
            </a:extLst>
          </p:cNvPr>
          <p:cNvCxnSpPr>
            <a:cxnSpLocks/>
          </p:cNvCxnSpPr>
          <p:nvPr/>
        </p:nvCxnSpPr>
        <p:spPr>
          <a:xfrm>
            <a:off x="411163"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11">
            <a:extLst>
              <a:ext uri="{FF2B5EF4-FFF2-40B4-BE49-F238E27FC236}">
                <a16:creationId xmlns:a16="http://schemas.microsoft.com/office/drawing/2014/main" id="{3553B7E7-A784-F14C-A06E-679A8ED15CEE}"/>
              </a:ext>
            </a:extLst>
          </p:cNvPr>
          <p:cNvSpPr>
            <a:spLocks noGrp="1"/>
          </p:cNvSpPr>
          <p:nvPr>
            <p:ph sz="quarter" idx="14" hasCustomPrompt="1"/>
          </p:nvPr>
        </p:nvSpPr>
        <p:spPr>
          <a:xfrm>
            <a:off x="411162" y="1919389"/>
            <a:ext cx="9079992" cy="2928191"/>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
        <p:nvSpPr>
          <p:cNvPr id="28" name="Text Placeholder 4">
            <a:extLst>
              <a:ext uri="{FF2B5EF4-FFF2-40B4-BE49-F238E27FC236}">
                <a16:creationId xmlns:a16="http://schemas.microsoft.com/office/drawing/2014/main" id="{AE95A3F0-2780-2742-91B7-E7D9C6973519}"/>
              </a:ext>
            </a:extLst>
          </p:cNvPr>
          <p:cNvSpPr>
            <a:spLocks noGrp="1"/>
          </p:cNvSpPr>
          <p:nvPr>
            <p:ph type="body" sz="quarter" idx="17"/>
          </p:nvPr>
        </p:nvSpPr>
        <p:spPr>
          <a:xfrm>
            <a:off x="411163"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2" name="Text Placeholder 4">
            <a:extLst>
              <a:ext uri="{FF2B5EF4-FFF2-40B4-BE49-F238E27FC236}">
                <a16:creationId xmlns:a16="http://schemas.microsoft.com/office/drawing/2014/main" id="{36B23873-0C5D-4F7D-BB2A-D7391BC736C2}"/>
              </a:ext>
            </a:extLst>
          </p:cNvPr>
          <p:cNvSpPr>
            <a:spLocks noGrp="1"/>
          </p:cNvSpPr>
          <p:nvPr>
            <p:ph type="body" sz="quarter" idx="19" hasCustomPrompt="1"/>
          </p:nvPr>
        </p:nvSpPr>
        <p:spPr>
          <a:xfrm>
            <a:off x="411163" y="4926165"/>
            <a:ext cx="9074198"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Tree>
    <p:extLst>
      <p:ext uri="{BB962C8B-B14F-4D97-AF65-F5344CB8AC3E}">
        <p14:creationId xmlns:p14="http://schemas.microsoft.com/office/powerpoint/2010/main" val="981515546"/>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411163"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47" name="Text Placeholder 4">
            <a:extLst>
              <a:ext uri="{FF2B5EF4-FFF2-40B4-BE49-F238E27FC236}">
                <a16:creationId xmlns:a16="http://schemas.microsoft.com/office/drawing/2014/main" id="{38C80C59-DBA4-A74D-9915-E40557DDAB8D}"/>
              </a:ext>
            </a:extLst>
          </p:cNvPr>
          <p:cNvSpPr>
            <a:spLocks noGrp="1"/>
          </p:cNvSpPr>
          <p:nvPr>
            <p:ph type="body" sz="quarter" idx="23"/>
          </p:nvPr>
        </p:nvSpPr>
        <p:spPr>
          <a:xfrm>
            <a:off x="5047819"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411163"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A7186B-F662-C14A-8178-B834CBFFFBBF}"/>
              </a:ext>
            </a:extLst>
          </p:cNvPr>
          <p:cNvCxnSpPr>
            <a:cxnSpLocks/>
          </p:cNvCxnSpPr>
          <p:nvPr/>
        </p:nvCxnSpPr>
        <p:spPr>
          <a:xfrm>
            <a:off x="5049659"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11">
            <a:extLst>
              <a:ext uri="{FF2B5EF4-FFF2-40B4-BE49-F238E27FC236}">
                <a16:creationId xmlns:a16="http://schemas.microsoft.com/office/drawing/2014/main" id="{BB716727-2623-9A4E-92F8-011061EAD09F}"/>
              </a:ext>
            </a:extLst>
          </p:cNvPr>
          <p:cNvSpPr>
            <a:spLocks noGrp="1"/>
          </p:cNvSpPr>
          <p:nvPr>
            <p:ph sz="quarter" idx="14" hasCustomPrompt="1"/>
          </p:nvPr>
        </p:nvSpPr>
        <p:spPr>
          <a:xfrm>
            <a:off x="411162" y="1919389"/>
            <a:ext cx="4441490" cy="3502095"/>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974725" indent="0">
              <a:buClrTx/>
              <a:buFont typeface="Arial" panose="020B0604020202020204" pitchFamily="34" charset="0"/>
              <a:buNone/>
              <a:defRPr/>
            </a:lvl5pPr>
          </a:lstStyle>
          <a:p>
            <a:pPr lvl="0"/>
            <a:r>
              <a:rPr lang="en-US" dirty="0"/>
              <a:t>Insert table or chart here</a:t>
            </a:r>
          </a:p>
        </p:txBody>
      </p:sp>
      <p:sp>
        <p:nvSpPr>
          <p:cNvPr id="46" name="Content Placeholder 11">
            <a:extLst>
              <a:ext uri="{FF2B5EF4-FFF2-40B4-BE49-F238E27FC236}">
                <a16:creationId xmlns:a16="http://schemas.microsoft.com/office/drawing/2014/main" id="{3C182F20-2907-D44D-9777-39F114E42E5C}"/>
              </a:ext>
            </a:extLst>
          </p:cNvPr>
          <p:cNvSpPr>
            <a:spLocks noGrp="1"/>
          </p:cNvSpPr>
          <p:nvPr>
            <p:ph sz="quarter" idx="22" hasCustomPrompt="1"/>
          </p:nvPr>
        </p:nvSpPr>
        <p:spPr>
          <a:xfrm>
            <a:off x="5047818" y="1919389"/>
            <a:ext cx="4441490" cy="3502095"/>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Tree>
    <p:extLst>
      <p:ext uri="{BB962C8B-B14F-4D97-AF65-F5344CB8AC3E}">
        <p14:creationId xmlns:p14="http://schemas.microsoft.com/office/powerpoint/2010/main" val="99307976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Up_with 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411163"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A7186B-F662-C14A-8178-B834CBFFFBBF}"/>
              </a:ext>
            </a:extLst>
          </p:cNvPr>
          <p:cNvCxnSpPr>
            <a:cxnSpLocks/>
          </p:cNvCxnSpPr>
          <p:nvPr/>
        </p:nvCxnSpPr>
        <p:spPr>
          <a:xfrm>
            <a:off x="5049659"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411163"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45" name="Text Placeholder 4">
            <a:extLst>
              <a:ext uri="{FF2B5EF4-FFF2-40B4-BE49-F238E27FC236}">
                <a16:creationId xmlns:a16="http://schemas.microsoft.com/office/drawing/2014/main" id="{F0A69E0A-A687-5148-98DC-7395FD14BA46}"/>
              </a:ext>
            </a:extLst>
          </p:cNvPr>
          <p:cNvSpPr>
            <a:spLocks noGrp="1"/>
          </p:cNvSpPr>
          <p:nvPr>
            <p:ph type="body" sz="quarter" idx="19" hasCustomPrompt="1"/>
          </p:nvPr>
        </p:nvSpPr>
        <p:spPr>
          <a:xfrm>
            <a:off x="411163" y="4926165"/>
            <a:ext cx="4441484"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47" name="Text Placeholder 4">
            <a:extLst>
              <a:ext uri="{FF2B5EF4-FFF2-40B4-BE49-F238E27FC236}">
                <a16:creationId xmlns:a16="http://schemas.microsoft.com/office/drawing/2014/main" id="{38C80C59-DBA4-A74D-9915-E40557DDAB8D}"/>
              </a:ext>
            </a:extLst>
          </p:cNvPr>
          <p:cNvSpPr>
            <a:spLocks noGrp="1"/>
          </p:cNvSpPr>
          <p:nvPr>
            <p:ph type="body" sz="quarter" idx="23"/>
          </p:nvPr>
        </p:nvSpPr>
        <p:spPr>
          <a:xfrm>
            <a:off x="5047819"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48" name="Text Placeholder 4">
            <a:extLst>
              <a:ext uri="{FF2B5EF4-FFF2-40B4-BE49-F238E27FC236}">
                <a16:creationId xmlns:a16="http://schemas.microsoft.com/office/drawing/2014/main" id="{6642D505-35A3-1145-8356-E2B8C272CA82}"/>
              </a:ext>
            </a:extLst>
          </p:cNvPr>
          <p:cNvSpPr>
            <a:spLocks noGrp="1"/>
          </p:cNvSpPr>
          <p:nvPr>
            <p:ph type="body" sz="quarter" idx="24" hasCustomPrompt="1"/>
          </p:nvPr>
        </p:nvSpPr>
        <p:spPr>
          <a:xfrm>
            <a:off x="5047819" y="4926165"/>
            <a:ext cx="4441484"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36" name="Content Placeholder 11">
            <a:extLst>
              <a:ext uri="{FF2B5EF4-FFF2-40B4-BE49-F238E27FC236}">
                <a16:creationId xmlns:a16="http://schemas.microsoft.com/office/drawing/2014/main" id="{0EAEE3C0-B4D7-457C-9E17-A21A7ABBE0FA}"/>
              </a:ext>
            </a:extLst>
          </p:cNvPr>
          <p:cNvSpPr>
            <a:spLocks noGrp="1"/>
          </p:cNvSpPr>
          <p:nvPr>
            <p:ph sz="quarter" idx="14" hasCustomPrompt="1"/>
          </p:nvPr>
        </p:nvSpPr>
        <p:spPr>
          <a:xfrm>
            <a:off x="411162" y="1919389"/>
            <a:ext cx="4441490" cy="2928187"/>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974725" indent="0">
              <a:buClrTx/>
              <a:buFont typeface="Arial" panose="020B0604020202020204" pitchFamily="34" charset="0"/>
              <a:buNone/>
              <a:defRPr/>
            </a:lvl5pPr>
          </a:lstStyle>
          <a:p>
            <a:pPr lvl="0"/>
            <a:r>
              <a:rPr lang="en-US" dirty="0"/>
              <a:t>Insert table or chart here</a:t>
            </a:r>
          </a:p>
        </p:txBody>
      </p:sp>
      <p:sp>
        <p:nvSpPr>
          <p:cNvPr id="37" name="Content Placeholder 11">
            <a:extLst>
              <a:ext uri="{FF2B5EF4-FFF2-40B4-BE49-F238E27FC236}">
                <a16:creationId xmlns:a16="http://schemas.microsoft.com/office/drawing/2014/main" id="{671529F0-4B2E-4BB0-BB03-CBB09EA7F0BD}"/>
              </a:ext>
            </a:extLst>
          </p:cNvPr>
          <p:cNvSpPr>
            <a:spLocks noGrp="1"/>
          </p:cNvSpPr>
          <p:nvPr>
            <p:ph sz="quarter" idx="22" hasCustomPrompt="1"/>
          </p:nvPr>
        </p:nvSpPr>
        <p:spPr>
          <a:xfrm>
            <a:off x="5047818" y="1919389"/>
            <a:ext cx="4441490" cy="2928187"/>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Tree>
    <p:extLst>
      <p:ext uri="{BB962C8B-B14F-4D97-AF65-F5344CB8AC3E}">
        <p14:creationId xmlns:p14="http://schemas.microsoft.com/office/powerpoint/2010/main" val="15060583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Page_Left Display">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411163"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11">
            <a:extLst>
              <a:ext uri="{FF2B5EF4-FFF2-40B4-BE49-F238E27FC236}">
                <a16:creationId xmlns:a16="http://schemas.microsoft.com/office/drawing/2014/main" id="{BB716727-2623-9A4E-92F8-011061EAD09F}"/>
              </a:ext>
            </a:extLst>
          </p:cNvPr>
          <p:cNvSpPr>
            <a:spLocks noGrp="1"/>
          </p:cNvSpPr>
          <p:nvPr>
            <p:ph sz="quarter" idx="14" hasCustomPrompt="1"/>
          </p:nvPr>
        </p:nvSpPr>
        <p:spPr>
          <a:xfrm>
            <a:off x="411162" y="1919389"/>
            <a:ext cx="4441490" cy="3502095"/>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974725" indent="0">
              <a:buClrTx/>
              <a:buFont typeface="Arial" panose="020B0604020202020204" pitchFamily="34" charset="0"/>
              <a:buNone/>
              <a:defRPr/>
            </a:lvl5pPr>
          </a:lstStyle>
          <a:p>
            <a:pPr lvl="0"/>
            <a:r>
              <a:rPr lang="en-US" dirty="0"/>
              <a:t>Insert table or chart here</a:t>
            </a:r>
          </a:p>
        </p:txBody>
      </p:sp>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411163"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0" name="Text Placeholder 3">
            <a:extLst>
              <a:ext uri="{FF2B5EF4-FFF2-40B4-BE49-F238E27FC236}">
                <a16:creationId xmlns:a16="http://schemas.microsoft.com/office/drawing/2014/main" id="{1A45C30D-F83B-4D22-8CF6-986A2AE432EF}"/>
              </a:ext>
            </a:extLst>
          </p:cNvPr>
          <p:cNvSpPr>
            <a:spLocks noGrp="1"/>
          </p:cNvSpPr>
          <p:nvPr>
            <p:ph type="body" sz="quarter" idx="18"/>
          </p:nvPr>
        </p:nvSpPr>
        <p:spPr>
          <a:xfrm>
            <a:off x="5051445" y="1919389"/>
            <a:ext cx="4441825" cy="3502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516173"/>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Page_Right Display">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5051776"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11">
            <a:extLst>
              <a:ext uri="{FF2B5EF4-FFF2-40B4-BE49-F238E27FC236}">
                <a16:creationId xmlns:a16="http://schemas.microsoft.com/office/drawing/2014/main" id="{BB716727-2623-9A4E-92F8-011061EAD09F}"/>
              </a:ext>
            </a:extLst>
          </p:cNvPr>
          <p:cNvSpPr>
            <a:spLocks noGrp="1"/>
          </p:cNvSpPr>
          <p:nvPr>
            <p:ph sz="quarter" idx="14" hasCustomPrompt="1"/>
          </p:nvPr>
        </p:nvSpPr>
        <p:spPr>
          <a:xfrm>
            <a:off x="5051780" y="1919389"/>
            <a:ext cx="4441490" cy="3502095"/>
          </a:xfrm>
        </p:spPr>
        <p:txBody>
          <a:bodyPr lIns="0" tIns="0" rIns="0" bIns="0"/>
          <a:lstStyle>
            <a:lvl1pPr marL="228600" indent="-228600">
              <a:buClrTx/>
              <a:buFont typeface="Arial" panose="020B0604020202020204" pitchFamily="34" charset="0"/>
              <a:buChar char="•"/>
              <a:defRPr sz="12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974725" indent="0">
              <a:buClrTx/>
              <a:buFont typeface="Arial" panose="020B0604020202020204" pitchFamily="34" charset="0"/>
              <a:buNone/>
              <a:defRPr/>
            </a:lvl5pPr>
          </a:lstStyle>
          <a:p>
            <a:pPr lvl="0"/>
            <a:r>
              <a:rPr lang="en-US" dirty="0"/>
              <a:t>Insert table or chart here</a:t>
            </a:r>
          </a:p>
        </p:txBody>
      </p:sp>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5051776"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7" name="Text Placeholder 3">
            <a:extLst>
              <a:ext uri="{FF2B5EF4-FFF2-40B4-BE49-F238E27FC236}">
                <a16:creationId xmlns:a16="http://schemas.microsoft.com/office/drawing/2014/main" id="{E11E05A6-C876-4AC4-B610-1BEA0F7F19AC}"/>
              </a:ext>
            </a:extLst>
          </p:cNvPr>
          <p:cNvSpPr>
            <a:spLocks noGrp="1"/>
          </p:cNvSpPr>
          <p:nvPr>
            <p:ph type="body" sz="quarter" idx="18"/>
          </p:nvPr>
        </p:nvSpPr>
        <p:spPr>
          <a:xfrm>
            <a:off x="413278" y="1919389"/>
            <a:ext cx="4441825" cy="3502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Title">
            <a:extLst>
              <a:ext uri="{FF2B5EF4-FFF2-40B4-BE49-F238E27FC236}">
                <a16:creationId xmlns:a16="http://schemas.microsoft.com/office/drawing/2014/main" id="{1EE85B57-F4F8-42F2-AB3C-D6C89E87622B}"/>
              </a:ext>
            </a:extLst>
          </p:cNvPr>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spTree>
    <p:extLst>
      <p:ext uri="{BB962C8B-B14F-4D97-AF65-F5344CB8AC3E}">
        <p14:creationId xmlns:p14="http://schemas.microsoft.com/office/powerpoint/2010/main" val="68797394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Standard - Presenter Nam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22911A9-CE6B-44F8-8A7E-4A05563158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5926" y="544727"/>
            <a:ext cx="1866771" cy="502920"/>
          </a:xfrm>
          <a:prstGeom prst="rect">
            <a:avLst/>
          </a:prstGeom>
        </p:spPr>
      </p:pic>
      <p:sp>
        <p:nvSpPr>
          <p:cNvPr id="8" name="Cover Page Background"/>
          <p:cNvSpPr/>
          <p:nvPr>
            <p:custDataLst>
              <p:tags r:id="rId1"/>
            </p:custDataLst>
          </p:nvPr>
        </p:nvSpPr>
        <p:spPr bwMode="gray">
          <a:xfrm>
            <a:off x="415926" y="2641600"/>
            <a:ext cx="9088438" cy="31103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Freeform 46">
            <a:extLst>
              <a:ext uri="{FF2B5EF4-FFF2-40B4-BE49-F238E27FC236}">
                <a16:creationId xmlns:a16="http://schemas.microsoft.com/office/drawing/2014/main" id="{C710AA21-48EC-4370-BA75-942A0F7A15DC}"/>
              </a:ext>
            </a:extLst>
          </p:cNvPr>
          <p:cNvSpPr/>
          <p:nvPr userDrawn="1"/>
        </p:nvSpPr>
        <p:spPr>
          <a:xfrm>
            <a:off x="5583250" y="820670"/>
            <a:ext cx="3657600" cy="3657600"/>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dirty="0"/>
          </a:p>
        </p:txBody>
      </p:sp>
      <p:sp>
        <p:nvSpPr>
          <p:cNvPr id="44" name="Freeform 47">
            <a:extLst>
              <a:ext uri="{FF2B5EF4-FFF2-40B4-BE49-F238E27FC236}">
                <a16:creationId xmlns:a16="http://schemas.microsoft.com/office/drawing/2014/main" id="{F361AAC7-D988-4F58-970D-5431BF266C3F}"/>
              </a:ext>
            </a:extLst>
          </p:cNvPr>
          <p:cNvSpPr/>
          <p:nvPr userDrawn="1"/>
        </p:nvSpPr>
        <p:spPr>
          <a:xfrm>
            <a:off x="8987600" y="515468"/>
            <a:ext cx="516764" cy="3657595"/>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tx2"/>
          </a:solidFill>
          <a:ln w="6350" cap="flat">
            <a:solidFill>
              <a:schemeClr val="tx2"/>
            </a:solidFill>
            <a:prstDash val="solid"/>
            <a:miter/>
          </a:ln>
        </p:spPr>
        <p:txBody>
          <a:bodyPr rtlCol="0" anchor="ctr"/>
          <a:lstStyle/>
          <a:p>
            <a:endParaRPr lang="en-US" dirty="0"/>
          </a:p>
        </p:txBody>
      </p:sp>
      <p:sp>
        <p:nvSpPr>
          <p:cNvPr id="45" name="Text Placeholder 6">
            <a:extLst>
              <a:ext uri="{FF2B5EF4-FFF2-40B4-BE49-F238E27FC236}">
                <a16:creationId xmlns:a16="http://schemas.microsoft.com/office/drawing/2014/main" id="{6A5DEBF7-70F4-4160-877D-2A97B2742183}"/>
              </a:ext>
            </a:extLst>
          </p:cNvPr>
          <p:cNvSpPr>
            <a:spLocks noGrp="1"/>
          </p:cNvSpPr>
          <p:nvPr>
            <p:ph type="body" sz="quarter" idx="12" hasCustomPrompt="1"/>
          </p:nvPr>
        </p:nvSpPr>
        <p:spPr>
          <a:xfrm>
            <a:off x="922338" y="4219880"/>
            <a:ext cx="3657600" cy="274638"/>
          </a:xfrm>
        </p:spPr>
        <p:txBody>
          <a:bodyPr anchor="ctr" anchorCtr="0"/>
          <a:lstStyle>
            <a:lvl1pPr marL="0" indent="0">
              <a:buNone/>
              <a:defRPr sz="1800">
                <a:solidFill>
                  <a:schemeClr val="bg1"/>
                </a:solidFill>
              </a:defRPr>
            </a:lvl1pPr>
          </a:lstStyle>
          <a:p>
            <a:pPr lvl="0"/>
            <a:r>
              <a:rPr lang="en-US" dirty="0"/>
              <a:t>Click to add date</a:t>
            </a:r>
          </a:p>
        </p:txBody>
      </p:sp>
      <p:sp>
        <p:nvSpPr>
          <p:cNvPr id="6" name="Text Placeholder 5">
            <a:extLst>
              <a:ext uri="{FF2B5EF4-FFF2-40B4-BE49-F238E27FC236}">
                <a16:creationId xmlns:a16="http://schemas.microsoft.com/office/drawing/2014/main" id="{94789490-F29C-014B-97B6-8F2ABD591B42}"/>
              </a:ext>
            </a:extLst>
          </p:cNvPr>
          <p:cNvSpPr>
            <a:spLocks noGrp="1"/>
          </p:cNvSpPr>
          <p:nvPr>
            <p:ph type="body" sz="quarter" idx="11" hasCustomPrompt="1"/>
          </p:nvPr>
        </p:nvSpPr>
        <p:spPr>
          <a:xfrm>
            <a:off x="922503" y="4745736"/>
            <a:ext cx="7944244" cy="646331"/>
          </a:xfrm>
        </p:spPr>
        <p:txBody>
          <a:bodyPr lIns="0" tIns="0" rIns="0" bIns="0" anchor="ctr" anchorCtr="0">
            <a:noAutofit/>
          </a:bodyPr>
          <a:lstStyle>
            <a:lvl1pPr>
              <a:spcBef>
                <a:spcPts val="0"/>
              </a:spcBef>
              <a:spcAft>
                <a:spcPts val="0"/>
              </a:spcAft>
              <a:buNone/>
              <a:defRPr sz="1400">
                <a:solidFill>
                  <a:schemeClr val="bg1"/>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r>
              <a:rPr lang="en-US" dirty="0"/>
              <a:t>First Name Last Name, Position—Department/Product Area</a:t>
            </a:r>
          </a:p>
          <a:p>
            <a:r>
              <a:rPr lang="en-US" dirty="0"/>
              <a:t>First Name Last Name, Position—Department/Product Area</a:t>
            </a:r>
          </a:p>
          <a:p>
            <a:r>
              <a:rPr lang="en-US" dirty="0"/>
              <a:t>First Name Last Name, Position—Department/Product Area</a:t>
            </a:r>
          </a:p>
        </p:txBody>
      </p:sp>
      <p:sp>
        <p:nvSpPr>
          <p:cNvPr id="46" name="Cover Page Title">
            <a:extLst>
              <a:ext uri="{FF2B5EF4-FFF2-40B4-BE49-F238E27FC236}">
                <a16:creationId xmlns:a16="http://schemas.microsoft.com/office/drawing/2014/main" id="{4DFF3949-8AA0-4438-87DC-1D2792060C56}"/>
              </a:ext>
            </a:extLst>
          </p:cNvPr>
          <p:cNvSpPr>
            <a:spLocks noGrp="1"/>
          </p:cNvSpPr>
          <p:nvPr>
            <p:ph type="ctrTitle" hasCustomPrompt="1"/>
            <p:custDataLst>
              <p:tags r:id="rId2"/>
            </p:custDataLst>
          </p:nvPr>
        </p:nvSpPr>
        <p:spPr bwMode="gray">
          <a:xfrm>
            <a:off x="5964469" y="1188720"/>
            <a:ext cx="2926080" cy="1281461"/>
          </a:xfrm>
          <a:prstGeom prst="rect">
            <a:avLst/>
          </a:prstGeom>
        </p:spPr>
        <p:txBody>
          <a:bodyPr bIns="0" anchor="b">
            <a:normAutofit/>
          </a:bodyPr>
          <a:lstStyle>
            <a:lvl1pPr>
              <a:lnSpc>
                <a:spcPct val="100000"/>
              </a:lnSpc>
              <a:defRPr sz="2800">
                <a:solidFill>
                  <a:schemeClr val="bg1"/>
                </a:solidFill>
                <a:latin typeface="+mn-lt"/>
              </a:defRPr>
            </a:lvl1pPr>
          </a:lstStyle>
          <a:p>
            <a:r>
              <a:rPr lang="en-US" dirty="0"/>
              <a:t>Click to add a title</a:t>
            </a:r>
          </a:p>
        </p:txBody>
      </p:sp>
      <p:sp>
        <p:nvSpPr>
          <p:cNvPr id="14" name="TextBox 13">
            <a:extLst>
              <a:ext uri="{FF2B5EF4-FFF2-40B4-BE49-F238E27FC236}">
                <a16:creationId xmlns:a16="http://schemas.microsoft.com/office/drawing/2014/main" id="{4F193B48-EEC2-4F41-B9B3-23757B9E9999}"/>
              </a:ext>
            </a:extLst>
          </p:cNvPr>
          <p:cNvSpPr txBox="1"/>
          <p:nvPr userDrawn="1"/>
        </p:nvSpPr>
        <p:spPr bwMode="gray">
          <a:xfrm>
            <a:off x="415925" y="6043357"/>
            <a:ext cx="9139555" cy="553998"/>
          </a:xfrm>
          <a:prstGeom prst="rect">
            <a:avLst/>
          </a:prstGeom>
          <a:noFill/>
        </p:spPr>
        <p:txBody>
          <a:bodyPr wrap="square" lIns="0" tIns="0" rIns="0" bIns="0" rtlCol="0" anchor="b" anchorCtr="0">
            <a:spAutoFit/>
          </a:bodyPr>
          <a:lstStyle/>
          <a:p>
            <a:r>
              <a:rPr lang="en-US" sz="900" dirty="0"/>
              <a:t>This presentation is provided by AllianceBernstein L.P. </a:t>
            </a:r>
            <a:r>
              <a:rPr lang="en-US" sz="900" dirty="0">
                <a:cs typeface="Arial"/>
              </a:rPr>
              <a:t>This presentation booklet has been provided to you for use in a private and confidential meeting to discuss a potential or existing investment </a:t>
            </a:r>
            <a:r>
              <a:rPr lang="en-US" sz="900" dirty="0"/>
              <a:t>advisory relationship</a:t>
            </a:r>
            <a:r>
              <a:rPr lang="en-US" sz="900" dirty="0">
                <a:cs typeface="Arial"/>
              </a:rPr>
              <a:t>. This presentation is not an advertisement and is not intended for public use or distribution beyond our private meeting.</a:t>
            </a:r>
          </a:p>
          <a:p>
            <a:endParaRPr lang="en-US" sz="900" dirty="0">
              <a:cs typeface="Arial"/>
            </a:endParaRPr>
          </a:p>
          <a:p>
            <a:r>
              <a:rPr lang="en-US" sz="900" b="1" dirty="0"/>
              <a:t>For Investment Professional use only. Not for inspection by, distribution or quotation to, the general public.</a:t>
            </a:r>
          </a:p>
        </p:txBody>
      </p:sp>
    </p:spTree>
    <p:extLst>
      <p:ext uri="{BB962C8B-B14F-4D97-AF65-F5344CB8AC3E}">
        <p14:creationId xmlns:p14="http://schemas.microsoft.com/office/powerpoint/2010/main" val="2940020056"/>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Up">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sp>
        <p:nvSpPr>
          <p:cNvPr id="10" name="Content Placeholder 11">
            <a:extLst>
              <a:ext uri="{FF2B5EF4-FFF2-40B4-BE49-F238E27FC236}">
                <a16:creationId xmlns:a16="http://schemas.microsoft.com/office/drawing/2014/main" id="{05997042-826F-804D-99A2-BF5B1E7DD180}"/>
              </a:ext>
            </a:extLst>
          </p:cNvPr>
          <p:cNvSpPr>
            <a:spLocks noGrp="1"/>
          </p:cNvSpPr>
          <p:nvPr>
            <p:ph sz="quarter" idx="14" hasCustomPrompt="1"/>
          </p:nvPr>
        </p:nvSpPr>
        <p:spPr>
          <a:xfrm>
            <a:off x="411163" y="1938528"/>
            <a:ext cx="2933921" cy="3502090"/>
          </a:xfrm>
        </p:spPr>
        <p:txBody>
          <a:bodyPr lIns="0" tIns="0" rIns="0" bIns="0"/>
          <a:lstStyle>
            <a:lvl1pPr marL="228600" indent="-228600">
              <a:defRPr sz="1200"/>
            </a:lvl1pPr>
            <a:lvl5pPr marL="974725" indent="0">
              <a:buNone/>
              <a:defRPr/>
            </a:lvl5pPr>
          </a:lstStyle>
          <a:p>
            <a:pPr lvl="0"/>
            <a:r>
              <a:rPr lang="en-US" dirty="0"/>
              <a:t>Insert table or chart here</a:t>
            </a:r>
          </a:p>
        </p:txBody>
      </p:sp>
      <p:sp>
        <p:nvSpPr>
          <p:cNvPr id="11" name="Content Placeholder 11">
            <a:extLst>
              <a:ext uri="{FF2B5EF4-FFF2-40B4-BE49-F238E27FC236}">
                <a16:creationId xmlns:a16="http://schemas.microsoft.com/office/drawing/2014/main" id="{070865E3-3EE0-BC4F-9C50-B2301026BCC1}"/>
              </a:ext>
            </a:extLst>
          </p:cNvPr>
          <p:cNvSpPr>
            <a:spLocks noGrp="1"/>
          </p:cNvSpPr>
          <p:nvPr>
            <p:ph sz="quarter" idx="16" hasCustomPrompt="1"/>
          </p:nvPr>
        </p:nvSpPr>
        <p:spPr>
          <a:xfrm>
            <a:off x="3484198" y="1938528"/>
            <a:ext cx="2933921" cy="3502089"/>
          </a:xfrm>
          <a:noFill/>
        </p:spPr>
        <p:txBody>
          <a:bodyPr lIns="0" tIns="0" rIns="0" bIns="0"/>
          <a:lstStyle>
            <a:lvl1pPr marL="228600" indent="-228600">
              <a:defRPr sz="1200"/>
            </a:lvl1pPr>
            <a:lvl5pPr marL="974725" indent="0">
              <a:buNone/>
              <a:defRPr sz="1200"/>
            </a:lvl5pPr>
          </a:lstStyle>
          <a:p>
            <a:pPr lvl="0"/>
            <a:r>
              <a:rPr lang="en-US" dirty="0"/>
              <a:t>Insert table or chart here</a:t>
            </a:r>
          </a:p>
        </p:txBody>
      </p:sp>
      <p:sp>
        <p:nvSpPr>
          <p:cNvPr id="17" name="Content Placeholder 11">
            <a:extLst>
              <a:ext uri="{FF2B5EF4-FFF2-40B4-BE49-F238E27FC236}">
                <a16:creationId xmlns:a16="http://schemas.microsoft.com/office/drawing/2014/main" id="{96403C69-EE5B-2249-9B62-C317D55284FB}"/>
              </a:ext>
            </a:extLst>
          </p:cNvPr>
          <p:cNvSpPr>
            <a:spLocks noGrp="1"/>
          </p:cNvSpPr>
          <p:nvPr>
            <p:ph sz="quarter" idx="21" hasCustomPrompt="1"/>
          </p:nvPr>
        </p:nvSpPr>
        <p:spPr>
          <a:xfrm>
            <a:off x="6559349" y="1938528"/>
            <a:ext cx="2933921" cy="3502090"/>
          </a:xfrm>
        </p:spPr>
        <p:txBody>
          <a:bodyPr lIns="0" tIns="0" rIns="0" bIns="0"/>
          <a:lstStyle>
            <a:lvl1pPr marL="228600" indent="-228600">
              <a:defRPr sz="1200"/>
            </a:lvl1pPr>
            <a:lvl5pPr marL="974725" indent="0">
              <a:buNone/>
              <a:defRPr sz="1200"/>
            </a:lvl5pPr>
          </a:lstStyle>
          <a:p>
            <a:pPr lvl="0"/>
            <a:r>
              <a:rPr lang="en-US" dirty="0"/>
              <a:t>Insert table or chart here</a:t>
            </a:r>
          </a:p>
        </p:txBody>
      </p:sp>
      <p:sp>
        <p:nvSpPr>
          <p:cNvPr id="31" name="Text Placeholder 4">
            <a:extLst>
              <a:ext uri="{FF2B5EF4-FFF2-40B4-BE49-F238E27FC236}">
                <a16:creationId xmlns:a16="http://schemas.microsoft.com/office/drawing/2014/main" id="{1A99B93C-C956-E24E-99DC-527DFAB35595}"/>
              </a:ext>
            </a:extLst>
          </p:cNvPr>
          <p:cNvSpPr>
            <a:spLocks noGrp="1"/>
          </p:cNvSpPr>
          <p:nvPr>
            <p:ph type="body" sz="quarter" idx="17"/>
          </p:nvPr>
        </p:nvSpPr>
        <p:spPr>
          <a:xfrm>
            <a:off x="411163" y="1305141"/>
            <a:ext cx="2933917"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2" name="Text Placeholder 4">
            <a:extLst>
              <a:ext uri="{FF2B5EF4-FFF2-40B4-BE49-F238E27FC236}">
                <a16:creationId xmlns:a16="http://schemas.microsoft.com/office/drawing/2014/main" id="{00A71E93-6D59-1047-8DCA-CF2D9E90C592}"/>
              </a:ext>
            </a:extLst>
          </p:cNvPr>
          <p:cNvSpPr>
            <a:spLocks noGrp="1"/>
          </p:cNvSpPr>
          <p:nvPr>
            <p:ph type="body" sz="quarter" idx="26"/>
          </p:nvPr>
        </p:nvSpPr>
        <p:spPr>
          <a:xfrm>
            <a:off x="3484198" y="1305141"/>
            <a:ext cx="2933917"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3" name="Text Placeholder 4">
            <a:extLst>
              <a:ext uri="{FF2B5EF4-FFF2-40B4-BE49-F238E27FC236}">
                <a16:creationId xmlns:a16="http://schemas.microsoft.com/office/drawing/2014/main" id="{F0269BDE-992C-9E49-BFBB-F29DCCEC096E}"/>
              </a:ext>
            </a:extLst>
          </p:cNvPr>
          <p:cNvSpPr>
            <a:spLocks noGrp="1"/>
          </p:cNvSpPr>
          <p:nvPr>
            <p:ph type="body" sz="quarter" idx="27"/>
          </p:nvPr>
        </p:nvSpPr>
        <p:spPr>
          <a:xfrm>
            <a:off x="6559353" y="1305141"/>
            <a:ext cx="2933917" cy="495317"/>
          </a:xfrm>
          <a:noFill/>
        </p:spPr>
        <p:txBody>
          <a:bodyPr lIns="0" tIns="45720" rIns="45720" bIns="45720" anchor="t"/>
          <a:lstStyle>
            <a:lvl1pPr marL="0" indent="0">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12" name="Straight Connector 11">
            <a:extLst>
              <a:ext uri="{FF2B5EF4-FFF2-40B4-BE49-F238E27FC236}">
                <a16:creationId xmlns:a16="http://schemas.microsoft.com/office/drawing/2014/main" id="{4881EA2D-7E61-794D-97F6-DE093E35E104}"/>
              </a:ext>
            </a:extLst>
          </p:cNvPr>
          <p:cNvCxnSpPr>
            <a:cxnSpLocks/>
          </p:cNvCxnSpPr>
          <p:nvPr/>
        </p:nvCxnSpPr>
        <p:spPr>
          <a:xfrm>
            <a:off x="411163" y="1286853"/>
            <a:ext cx="2933917"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EF1086-CD4A-C64F-BEC9-3A3D8068F4B8}"/>
              </a:ext>
            </a:extLst>
          </p:cNvPr>
          <p:cNvCxnSpPr>
            <a:cxnSpLocks/>
          </p:cNvCxnSpPr>
          <p:nvPr/>
        </p:nvCxnSpPr>
        <p:spPr>
          <a:xfrm>
            <a:off x="3484198" y="1286853"/>
            <a:ext cx="2933917"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FA2FD21-DC1A-034A-B573-EBB0E8504502}"/>
              </a:ext>
            </a:extLst>
          </p:cNvPr>
          <p:cNvCxnSpPr>
            <a:cxnSpLocks/>
          </p:cNvCxnSpPr>
          <p:nvPr/>
        </p:nvCxnSpPr>
        <p:spPr>
          <a:xfrm>
            <a:off x="6559353" y="1286853"/>
            <a:ext cx="2933917"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31241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Up_with 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sp>
        <p:nvSpPr>
          <p:cNvPr id="10" name="Content Placeholder 11">
            <a:extLst>
              <a:ext uri="{FF2B5EF4-FFF2-40B4-BE49-F238E27FC236}">
                <a16:creationId xmlns:a16="http://schemas.microsoft.com/office/drawing/2014/main" id="{05997042-826F-804D-99A2-BF5B1E7DD180}"/>
              </a:ext>
            </a:extLst>
          </p:cNvPr>
          <p:cNvSpPr>
            <a:spLocks noGrp="1"/>
          </p:cNvSpPr>
          <p:nvPr>
            <p:ph sz="quarter" idx="14" hasCustomPrompt="1"/>
          </p:nvPr>
        </p:nvSpPr>
        <p:spPr>
          <a:xfrm>
            <a:off x="411163" y="1938528"/>
            <a:ext cx="2933921" cy="2926080"/>
          </a:xfrm>
        </p:spPr>
        <p:txBody>
          <a:bodyPr lIns="0" tIns="0" rIns="0" bIns="0"/>
          <a:lstStyle>
            <a:lvl1pPr marL="228600" indent="-228600">
              <a:defRPr sz="1200"/>
            </a:lvl1pPr>
            <a:lvl5pPr marL="974725" indent="0">
              <a:buNone/>
              <a:defRPr/>
            </a:lvl5pPr>
          </a:lstStyle>
          <a:p>
            <a:pPr lvl="0"/>
            <a:r>
              <a:rPr lang="en-US" dirty="0"/>
              <a:t>Insert table or chart here</a:t>
            </a:r>
          </a:p>
        </p:txBody>
      </p:sp>
      <p:sp>
        <p:nvSpPr>
          <p:cNvPr id="11" name="Content Placeholder 11">
            <a:extLst>
              <a:ext uri="{FF2B5EF4-FFF2-40B4-BE49-F238E27FC236}">
                <a16:creationId xmlns:a16="http://schemas.microsoft.com/office/drawing/2014/main" id="{070865E3-3EE0-BC4F-9C50-B2301026BCC1}"/>
              </a:ext>
            </a:extLst>
          </p:cNvPr>
          <p:cNvSpPr>
            <a:spLocks noGrp="1"/>
          </p:cNvSpPr>
          <p:nvPr>
            <p:ph sz="quarter" idx="16" hasCustomPrompt="1"/>
          </p:nvPr>
        </p:nvSpPr>
        <p:spPr>
          <a:xfrm>
            <a:off x="3485256" y="1938528"/>
            <a:ext cx="2933921" cy="2926080"/>
          </a:xfrm>
          <a:noFill/>
        </p:spPr>
        <p:txBody>
          <a:bodyPr lIns="0" tIns="0" rIns="0" bIns="0"/>
          <a:lstStyle>
            <a:lvl1pPr marL="228600" indent="-228600">
              <a:defRPr sz="1200"/>
            </a:lvl1pPr>
            <a:lvl5pPr marL="974725" indent="0">
              <a:buNone/>
              <a:defRPr sz="1200"/>
            </a:lvl5pPr>
          </a:lstStyle>
          <a:p>
            <a:pPr lvl="0"/>
            <a:r>
              <a:rPr lang="en-US" dirty="0"/>
              <a:t>Insert table or chart here</a:t>
            </a:r>
          </a:p>
        </p:txBody>
      </p:sp>
      <p:sp>
        <p:nvSpPr>
          <p:cNvPr id="16" name="Text Placeholder 4">
            <a:extLst>
              <a:ext uri="{FF2B5EF4-FFF2-40B4-BE49-F238E27FC236}">
                <a16:creationId xmlns:a16="http://schemas.microsoft.com/office/drawing/2014/main" id="{FA064479-18F9-1449-B742-4E68E37AC17F}"/>
              </a:ext>
            </a:extLst>
          </p:cNvPr>
          <p:cNvSpPr>
            <a:spLocks noGrp="1"/>
          </p:cNvSpPr>
          <p:nvPr>
            <p:ph type="body" sz="quarter" idx="19" hasCustomPrompt="1"/>
          </p:nvPr>
        </p:nvSpPr>
        <p:spPr>
          <a:xfrm>
            <a:off x="411163" y="4926165"/>
            <a:ext cx="2933921"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18" name="Text Placeholder 4">
            <a:extLst>
              <a:ext uri="{FF2B5EF4-FFF2-40B4-BE49-F238E27FC236}">
                <a16:creationId xmlns:a16="http://schemas.microsoft.com/office/drawing/2014/main" id="{C59975DB-221B-A44A-84E5-3E95E78388DE}"/>
              </a:ext>
            </a:extLst>
          </p:cNvPr>
          <p:cNvSpPr>
            <a:spLocks noGrp="1"/>
          </p:cNvSpPr>
          <p:nvPr>
            <p:ph type="body" sz="quarter" idx="20" hasCustomPrompt="1"/>
          </p:nvPr>
        </p:nvSpPr>
        <p:spPr>
          <a:xfrm>
            <a:off x="3485257" y="4926165"/>
            <a:ext cx="2933920"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17" name="Content Placeholder 11">
            <a:extLst>
              <a:ext uri="{FF2B5EF4-FFF2-40B4-BE49-F238E27FC236}">
                <a16:creationId xmlns:a16="http://schemas.microsoft.com/office/drawing/2014/main" id="{96403C69-EE5B-2249-9B62-C317D55284FB}"/>
              </a:ext>
            </a:extLst>
          </p:cNvPr>
          <p:cNvSpPr>
            <a:spLocks noGrp="1"/>
          </p:cNvSpPr>
          <p:nvPr>
            <p:ph sz="quarter" idx="21" hasCustomPrompt="1"/>
          </p:nvPr>
        </p:nvSpPr>
        <p:spPr>
          <a:xfrm>
            <a:off x="6559349" y="1938528"/>
            <a:ext cx="2933921" cy="2926080"/>
          </a:xfrm>
        </p:spPr>
        <p:txBody>
          <a:bodyPr lIns="0" tIns="0" rIns="0" bIns="0"/>
          <a:lstStyle>
            <a:lvl1pPr marL="228600" indent="-228600">
              <a:defRPr sz="1200"/>
            </a:lvl1pPr>
            <a:lvl5pPr marL="974725" indent="0">
              <a:buNone/>
              <a:defRPr sz="1200"/>
            </a:lvl5pPr>
          </a:lstStyle>
          <a:p>
            <a:pPr lvl="0"/>
            <a:r>
              <a:rPr lang="en-US" dirty="0"/>
              <a:t>Insert table or chart here</a:t>
            </a:r>
          </a:p>
        </p:txBody>
      </p:sp>
      <p:sp>
        <p:nvSpPr>
          <p:cNvPr id="20" name="Text Placeholder 4">
            <a:extLst>
              <a:ext uri="{FF2B5EF4-FFF2-40B4-BE49-F238E27FC236}">
                <a16:creationId xmlns:a16="http://schemas.microsoft.com/office/drawing/2014/main" id="{7CD99398-484C-824B-ADD6-F0EB2D9655A0}"/>
              </a:ext>
            </a:extLst>
          </p:cNvPr>
          <p:cNvSpPr>
            <a:spLocks noGrp="1"/>
          </p:cNvSpPr>
          <p:nvPr>
            <p:ph type="body" sz="quarter" idx="23" hasCustomPrompt="1"/>
          </p:nvPr>
        </p:nvSpPr>
        <p:spPr>
          <a:xfrm>
            <a:off x="6559349" y="4926165"/>
            <a:ext cx="2933921"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31" name="Text Placeholder 4">
            <a:extLst>
              <a:ext uri="{FF2B5EF4-FFF2-40B4-BE49-F238E27FC236}">
                <a16:creationId xmlns:a16="http://schemas.microsoft.com/office/drawing/2014/main" id="{1A99B93C-C956-E24E-99DC-527DFAB35595}"/>
              </a:ext>
            </a:extLst>
          </p:cNvPr>
          <p:cNvSpPr>
            <a:spLocks noGrp="1"/>
          </p:cNvSpPr>
          <p:nvPr>
            <p:ph type="body" sz="quarter" idx="17"/>
          </p:nvPr>
        </p:nvSpPr>
        <p:spPr>
          <a:xfrm>
            <a:off x="411163" y="1305141"/>
            <a:ext cx="2933917"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2" name="Text Placeholder 4">
            <a:extLst>
              <a:ext uri="{FF2B5EF4-FFF2-40B4-BE49-F238E27FC236}">
                <a16:creationId xmlns:a16="http://schemas.microsoft.com/office/drawing/2014/main" id="{00A71E93-6D59-1047-8DCA-CF2D9E90C592}"/>
              </a:ext>
            </a:extLst>
          </p:cNvPr>
          <p:cNvSpPr>
            <a:spLocks noGrp="1"/>
          </p:cNvSpPr>
          <p:nvPr>
            <p:ph type="body" sz="quarter" idx="26"/>
          </p:nvPr>
        </p:nvSpPr>
        <p:spPr>
          <a:xfrm>
            <a:off x="3485258" y="1305141"/>
            <a:ext cx="2933917"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3" name="Text Placeholder 4">
            <a:extLst>
              <a:ext uri="{FF2B5EF4-FFF2-40B4-BE49-F238E27FC236}">
                <a16:creationId xmlns:a16="http://schemas.microsoft.com/office/drawing/2014/main" id="{F0269BDE-992C-9E49-BFBB-F29DCCEC096E}"/>
              </a:ext>
            </a:extLst>
          </p:cNvPr>
          <p:cNvSpPr>
            <a:spLocks noGrp="1"/>
          </p:cNvSpPr>
          <p:nvPr>
            <p:ph type="body" sz="quarter" idx="27"/>
          </p:nvPr>
        </p:nvSpPr>
        <p:spPr>
          <a:xfrm>
            <a:off x="6559353" y="1305141"/>
            <a:ext cx="2933917"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12" name="Straight Connector 11">
            <a:extLst>
              <a:ext uri="{FF2B5EF4-FFF2-40B4-BE49-F238E27FC236}">
                <a16:creationId xmlns:a16="http://schemas.microsoft.com/office/drawing/2014/main" id="{4881EA2D-7E61-794D-97F6-DE093E35E104}"/>
              </a:ext>
            </a:extLst>
          </p:cNvPr>
          <p:cNvCxnSpPr>
            <a:cxnSpLocks/>
          </p:cNvCxnSpPr>
          <p:nvPr/>
        </p:nvCxnSpPr>
        <p:spPr>
          <a:xfrm>
            <a:off x="411163" y="1286853"/>
            <a:ext cx="2933917"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EF1086-CD4A-C64F-BEC9-3A3D8068F4B8}"/>
              </a:ext>
            </a:extLst>
          </p:cNvPr>
          <p:cNvCxnSpPr>
            <a:cxnSpLocks/>
          </p:cNvCxnSpPr>
          <p:nvPr/>
        </p:nvCxnSpPr>
        <p:spPr>
          <a:xfrm>
            <a:off x="3485258" y="1286853"/>
            <a:ext cx="2933917"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FA2FD21-DC1A-034A-B573-EBB0E8504502}"/>
              </a:ext>
            </a:extLst>
          </p:cNvPr>
          <p:cNvCxnSpPr>
            <a:cxnSpLocks/>
          </p:cNvCxnSpPr>
          <p:nvPr/>
        </p:nvCxnSpPr>
        <p:spPr>
          <a:xfrm>
            <a:off x="6559353" y="1286853"/>
            <a:ext cx="2933917"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7B44A2A-9886-3341-AFDF-7729C9786B67}"/>
              </a:ext>
            </a:extLst>
          </p:cNvPr>
          <p:cNvSpPr txBox="1"/>
          <p:nvPr/>
        </p:nvSpPr>
        <p:spPr>
          <a:xfrm>
            <a:off x="111760" y="5262880"/>
            <a:ext cx="0" cy="0"/>
          </a:xfrm>
          <a:prstGeom prst="rect">
            <a:avLst/>
          </a:prstGeom>
          <a:noFill/>
        </p:spPr>
        <p:txBody>
          <a:bodyPr wrap="none" lIns="45720" tIns="45720" rIns="45720" bIns="45720" rtlCol="0">
            <a:noAutofit/>
          </a:bodyPr>
          <a:lstStyle/>
          <a:p>
            <a:pPr algn="l"/>
            <a:endParaRPr lang="en-US" sz="900" dirty="0"/>
          </a:p>
        </p:txBody>
      </p:sp>
      <p:sp>
        <p:nvSpPr>
          <p:cNvPr id="44" name="TextBox 43">
            <a:extLst>
              <a:ext uri="{FF2B5EF4-FFF2-40B4-BE49-F238E27FC236}">
                <a16:creationId xmlns:a16="http://schemas.microsoft.com/office/drawing/2014/main" id="{FC1CAAE6-D019-144D-9B30-836CEBB4065C}"/>
              </a:ext>
            </a:extLst>
          </p:cNvPr>
          <p:cNvSpPr txBox="1"/>
          <p:nvPr userDrawn="1"/>
        </p:nvSpPr>
        <p:spPr>
          <a:xfrm>
            <a:off x="111760" y="5262880"/>
            <a:ext cx="0" cy="0"/>
          </a:xfrm>
          <a:prstGeom prst="rect">
            <a:avLst/>
          </a:prstGeom>
          <a:noFill/>
        </p:spPr>
        <p:txBody>
          <a:bodyPr wrap="none" lIns="45720" tIns="45720" rIns="45720" bIns="45720" rtlCol="0">
            <a:noAutofit/>
          </a:bodyPr>
          <a:lstStyle/>
          <a:p>
            <a:pPr algn="l"/>
            <a:endParaRPr lang="en-US" sz="900" dirty="0"/>
          </a:p>
        </p:txBody>
      </p:sp>
    </p:spTree>
    <p:extLst>
      <p:ext uri="{BB962C8B-B14F-4D97-AF65-F5344CB8AC3E}">
        <p14:creationId xmlns:p14="http://schemas.microsoft.com/office/powerpoint/2010/main" val="110945739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Up w/ Icon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411162" y="411480"/>
            <a:ext cx="9079992" cy="307777"/>
          </a:xfrm>
        </p:spPr>
        <p:txBody>
          <a:bodyPr/>
          <a:lstStyle>
            <a:lvl1pPr>
              <a:defRPr/>
            </a:lvl1pPr>
          </a:lstStyle>
          <a:p>
            <a:r>
              <a:rPr lang="en-US" dirty="0"/>
              <a:t>Click to Add a Heading (20-pt Arial Bold, One Line Only)</a:t>
            </a:r>
          </a:p>
        </p:txBody>
      </p:sp>
      <p:sp>
        <p:nvSpPr>
          <p:cNvPr id="10" name="Content Placeholder 11">
            <a:extLst>
              <a:ext uri="{FF2B5EF4-FFF2-40B4-BE49-F238E27FC236}">
                <a16:creationId xmlns:a16="http://schemas.microsoft.com/office/drawing/2014/main" id="{05997042-826F-804D-99A2-BF5B1E7DD180}"/>
              </a:ext>
            </a:extLst>
          </p:cNvPr>
          <p:cNvSpPr>
            <a:spLocks noGrp="1"/>
          </p:cNvSpPr>
          <p:nvPr>
            <p:ph sz="quarter" idx="14"/>
          </p:nvPr>
        </p:nvSpPr>
        <p:spPr>
          <a:xfrm>
            <a:off x="411162" y="2505474"/>
            <a:ext cx="2933921" cy="2801835"/>
          </a:xfrm>
          <a:ln>
            <a:noFill/>
          </a:ln>
        </p:spPr>
        <p:txBody>
          <a:bodyPr lIns="0" tIns="91440" rIns="0" bIns="9144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070865E3-3EE0-BC4F-9C50-B2301026BCC1}"/>
              </a:ext>
            </a:extLst>
          </p:cNvPr>
          <p:cNvSpPr>
            <a:spLocks noGrp="1"/>
          </p:cNvSpPr>
          <p:nvPr>
            <p:ph sz="quarter" idx="16"/>
          </p:nvPr>
        </p:nvSpPr>
        <p:spPr>
          <a:xfrm>
            <a:off x="3485256" y="2505474"/>
            <a:ext cx="2933921" cy="2801832"/>
          </a:xfrm>
          <a:noFill/>
          <a:ln>
            <a:noFill/>
          </a:ln>
        </p:spPr>
        <p:txBody>
          <a:bodyPr lIns="0" tIns="91440" rIns="0" bIns="9144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62F12D7-2DE9-4A4A-B39A-2653A633B9C5}"/>
              </a:ext>
            </a:extLst>
          </p:cNvPr>
          <p:cNvSpPr>
            <a:spLocks noGrp="1"/>
          </p:cNvSpPr>
          <p:nvPr>
            <p:ph type="body" sz="quarter" idx="17"/>
          </p:nvPr>
        </p:nvSpPr>
        <p:spPr>
          <a:xfrm>
            <a:off x="411162" y="1942628"/>
            <a:ext cx="2935224" cy="493776"/>
          </a:xfrm>
        </p:spPr>
        <p:txBody>
          <a:bodyPr lIns="0" tIns="91440" rIns="0" bIns="91440" anchor="b"/>
          <a:lstStyle>
            <a:lvl1pPr marL="7938" indent="-7938" algn="l">
              <a:spcBef>
                <a:spcPts val="0"/>
              </a:spcBef>
              <a:spcAft>
                <a:spcPts val="0"/>
              </a:spcAft>
              <a:buNone/>
              <a:tabLst/>
              <a:defRPr sz="1200" b="1"/>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4">
            <a:extLst>
              <a:ext uri="{FF2B5EF4-FFF2-40B4-BE49-F238E27FC236}">
                <a16:creationId xmlns:a16="http://schemas.microsoft.com/office/drawing/2014/main" id="{7B3F4B69-F4FA-4B42-82E5-6D18D97256B6}"/>
              </a:ext>
            </a:extLst>
          </p:cNvPr>
          <p:cNvSpPr>
            <a:spLocks noGrp="1"/>
          </p:cNvSpPr>
          <p:nvPr>
            <p:ph type="body" sz="quarter" idx="18"/>
          </p:nvPr>
        </p:nvSpPr>
        <p:spPr>
          <a:xfrm>
            <a:off x="3485255" y="1942628"/>
            <a:ext cx="2935224" cy="493776"/>
          </a:xfrm>
        </p:spPr>
        <p:txBody>
          <a:bodyPr lIns="0" tIns="91440" rIns="0" bIns="91440" anchor="b"/>
          <a:lstStyle>
            <a:lvl1pPr marL="7938" indent="-7938" algn="l">
              <a:spcBef>
                <a:spcPts val="0"/>
              </a:spcBef>
              <a:spcAft>
                <a:spcPts val="0"/>
              </a:spcAft>
              <a:buNone/>
              <a:tabLst/>
              <a:defRPr sz="1200" b="1"/>
            </a:lvl1pPr>
            <a:lvl2pPr>
              <a:defRPr sz="1200"/>
            </a:lvl2pPr>
            <a:lvl3pPr>
              <a:defRPr sz="1200"/>
            </a:lvl3pPr>
            <a:lvl4pPr>
              <a:defRPr sz="1200"/>
            </a:lvl4pPr>
            <a:lvl5pPr>
              <a:defRPr sz="1200"/>
            </a:lvl5pPr>
          </a:lstStyle>
          <a:p>
            <a:pPr lvl="0"/>
            <a:r>
              <a:rPr lang="en-US"/>
              <a:t>Click to edit Master text styles</a:t>
            </a:r>
          </a:p>
        </p:txBody>
      </p:sp>
      <p:sp>
        <p:nvSpPr>
          <p:cNvPr id="17" name="Content Placeholder 11">
            <a:extLst>
              <a:ext uri="{FF2B5EF4-FFF2-40B4-BE49-F238E27FC236}">
                <a16:creationId xmlns:a16="http://schemas.microsoft.com/office/drawing/2014/main" id="{96403C69-EE5B-2249-9B62-C317D55284FB}"/>
              </a:ext>
            </a:extLst>
          </p:cNvPr>
          <p:cNvSpPr>
            <a:spLocks noGrp="1"/>
          </p:cNvSpPr>
          <p:nvPr>
            <p:ph sz="quarter" idx="21"/>
          </p:nvPr>
        </p:nvSpPr>
        <p:spPr>
          <a:xfrm>
            <a:off x="6559349" y="2505474"/>
            <a:ext cx="2933921" cy="2801835"/>
          </a:xfrm>
        </p:spPr>
        <p:txBody>
          <a:bodyPr lIns="0" tIns="91440" rIns="0" bIns="9144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5D1264FE-7550-9543-9158-906BFD8D5B37}"/>
              </a:ext>
            </a:extLst>
          </p:cNvPr>
          <p:cNvSpPr>
            <a:spLocks noGrp="1"/>
          </p:cNvSpPr>
          <p:nvPr>
            <p:ph type="body" sz="quarter" idx="22"/>
          </p:nvPr>
        </p:nvSpPr>
        <p:spPr>
          <a:xfrm>
            <a:off x="6559348" y="1942628"/>
            <a:ext cx="2935224" cy="493776"/>
          </a:xfrm>
        </p:spPr>
        <p:txBody>
          <a:bodyPr lIns="0" tIns="91440" rIns="0" bIns="91440" anchor="b"/>
          <a:lstStyle>
            <a:lvl1pPr marL="7938" indent="-7938" algn="l">
              <a:spcBef>
                <a:spcPts val="0"/>
              </a:spcBef>
              <a:spcAft>
                <a:spcPts val="0"/>
              </a:spcAft>
              <a:buNone/>
              <a:tabLst/>
              <a:defRPr sz="1200" b="1"/>
            </a:lvl1pPr>
            <a:lvl2pPr>
              <a:defRPr sz="1200"/>
            </a:lvl2pPr>
            <a:lvl3pPr>
              <a:defRPr sz="1200"/>
            </a:lvl3pPr>
            <a:lvl4pPr>
              <a:defRPr sz="1200"/>
            </a:lvl4pPr>
            <a:lvl5pPr>
              <a:defRPr sz="1200"/>
            </a:lvl5pPr>
          </a:lstStyle>
          <a:p>
            <a:pPr lvl="0"/>
            <a:r>
              <a:rPr lang="en-US"/>
              <a:t>Click to edit Master text styles</a:t>
            </a:r>
          </a:p>
        </p:txBody>
      </p:sp>
      <p:cxnSp>
        <p:nvCxnSpPr>
          <p:cNvPr id="30" name="Straight Connector 29">
            <a:extLst>
              <a:ext uri="{FF2B5EF4-FFF2-40B4-BE49-F238E27FC236}">
                <a16:creationId xmlns:a16="http://schemas.microsoft.com/office/drawing/2014/main" id="{B30F5E34-B4EA-7E43-A77F-0BA691F48A32}"/>
              </a:ext>
            </a:extLst>
          </p:cNvPr>
          <p:cNvCxnSpPr>
            <a:cxnSpLocks/>
          </p:cNvCxnSpPr>
          <p:nvPr/>
        </p:nvCxnSpPr>
        <p:spPr>
          <a:xfrm>
            <a:off x="411162" y="2488817"/>
            <a:ext cx="2933921"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9A11714-D0F0-0049-AEF9-8C16D6A79B7C}"/>
              </a:ext>
            </a:extLst>
          </p:cNvPr>
          <p:cNvCxnSpPr>
            <a:cxnSpLocks/>
          </p:cNvCxnSpPr>
          <p:nvPr/>
        </p:nvCxnSpPr>
        <p:spPr>
          <a:xfrm>
            <a:off x="3485256" y="2488817"/>
            <a:ext cx="2933921"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6C456E9-FA9D-C64D-A420-8A85F59685AD}"/>
              </a:ext>
            </a:extLst>
          </p:cNvPr>
          <p:cNvCxnSpPr>
            <a:cxnSpLocks/>
          </p:cNvCxnSpPr>
          <p:nvPr/>
        </p:nvCxnSpPr>
        <p:spPr>
          <a:xfrm>
            <a:off x="6559349" y="2488817"/>
            <a:ext cx="2933921"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902749"/>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Up">
    <p:spTree>
      <p:nvGrpSpPr>
        <p:cNvPr id="1" name=""/>
        <p:cNvGrpSpPr/>
        <p:nvPr/>
      </p:nvGrpSpPr>
      <p:grpSpPr>
        <a:xfrm>
          <a:off x="0" y="0"/>
          <a:ext cx="0" cy="0"/>
          <a:chOff x="0" y="0"/>
          <a:chExt cx="0" cy="0"/>
        </a:xfrm>
      </p:grpSpPr>
      <p:sp>
        <p:nvSpPr>
          <p:cNvPr id="22" name="Content 4">
            <a:extLst>
              <a:ext uri="{FF2B5EF4-FFF2-40B4-BE49-F238E27FC236}">
                <a16:creationId xmlns:a16="http://schemas.microsoft.com/office/drawing/2014/main" id="{FE7AD9FC-85E5-E949-B035-8AED62746930}"/>
              </a:ext>
            </a:extLst>
          </p:cNvPr>
          <p:cNvSpPr>
            <a:spLocks noGrp="1"/>
          </p:cNvSpPr>
          <p:nvPr>
            <p:ph sz="quarter" idx="24" hasCustomPrompt="1"/>
          </p:nvPr>
        </p:nvSpPr>
        <p:spPr>
          <a:xfrm>
            <a:off x="7333952" y="1919388"/>
            <a:ext cx="2159318" cy="3500235"/>
          </a:xfrm>
          <a:noFill/>
        </p:spPr>
        <p:txBody>
          <a:bodyPr lIns="0" tIns="0" rIns="0" bIns="0"/>
          <a:lstStyle>
            <a:lvl1pPr marL="228600" indent="-228600">
              <a:defRPr sz="1200"/>
            </a:lvl1pPr>
            <a:lvl5pPr marL="974725" indent="0">
              <a:buNone/>
              <a:defRPr/>
            </a:lvl5pPr>
          </a:lstStyle>
          <a:p>
            <a:pPr lvl="0"/>
            <a:r>
              <a:rPr lang="en-US" dirty="0"/>
              <a:t>Insert table or chart here</a:t>
            </a:r>
          </a:p>
        </p:txBody>
      </p:sp>
      <p:sp>
        <p:nvSpPr>
          <p:cNvPr id="39" name="Title 4">
            <a:extLst>
              <a:ext uri="{FF2B5EF4-FFF2-40B4-BE49-F238E27FC236}">
                <a16:creationId xmlns:a16="http://schemas.microsoft.com/office/drawing/2014/main" id="{8006547A-AF36-1D43-9146-5C9FD751F03F}"/>
              </a:ext>
            </a:extLst>
          </p:cNvPr>
          <p:cNvSpPr>
            <a:spLocks noGrp="1"/>
          </p:cNvSpPr>
          <p:nvPr>
            <p:ph type="body" sz="quarter" idx="31"/>
          </p:nvPr>
        </p:nvSpPr>
        <p:spPr>
          <a:xfrm>
            <a:off x="7335794" y="1305141"/>
            <a:ext cx="2157476" cy="495317"/>
          </a:xfrm>
          <a:noFill/>
        </p:spPr>
        <p:txBody>
          <a:bodyPr lIns="0" tIns="45720" rIns="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7" name="Content 3">
            <a:extLst>
              <a:ext uri="{FF2B5EF4-FFF2-40B4-BE49-F238E27FC236}">
                <a16:creationId xmlns:a16="http://schemas.microsoft.com/office/drawing/2014/main" id="{96403C69-EE5B-2249-9B62-C317D55284FB}"/>
              </a:ext>
            </a:extLst>
          </p:cNvPr>
          <p:cNvSpPr>
            <a:spLocks noGrp="1"/>
          </p:cNvSpPr>
          <p:nvPr>
            <p:ph sz="quarter" idx="21" hasCustomPrompt="1"/>
          </p:nvPr>
        </p:nvSpPr>
        <p:spPr>
          <a:xfrm>
            <a:off x="5026356" y="1919388"/>
            <a:ext cx="2159318" cy="3500238"/>
          </a:xfrm>
        </p:spPr>
        <p:txBody>
          <a:bodyPr lIns="0" tIns="0" rIns="0" bIns="0"/>
          <a:lstStyle>
            <a:lvl1pPr marL="228600" indent="-228600">
              <a:defRPr sz="1200"/>
            </a:lvl1pPr>
          </a:lstStyle>
          <a:p>
            <a:pPr lvl="0"/>
            <a:r>
              <a:rPr lang="en-US" dirty="0"/>
              <a:t>Insert table or chart here</a:t>
            </a:r>
          </a:p>
        </p:txBody>
      </p:sp>
      <p:sp>
        <p:nvSpPr>
          <p:cNvPr id="38" name="Title 3">
            <a:extLst>
              <a:ext uri="{FF2B5EF4-FFF2-40B4-BE49-F238E27FC236}">
                <a16:creationId xmlns:a16="http://schemas.microsoft.com/office/drawing/2014/main" id="{39DD7400-C539-9640-8D65-0149909D39CA}"/>
              </a:ext>
            </a:extLst>
          </p:cNvPr>
          <p:cNvSpPr>
            <a:spLocks noGrp="1"/>
          </p:cNvSpPr>
          <p:nvPr>
            <p:ph type="body" sz="quarter" idx="30"/>
          </p:nvPr>
        </p:nvSpPr>
        <p:spPr>
          <a:xfrm>
            <a:off x="5027583" y="1305141"/>
            <a:ext cx="2157476"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1" name="Content 2">
            <a:extLst>
              <a:ext uri="{FF2B5EF4-FFF2-40B4-BE49-F238E27FC236}">
                <a16:creationId xmlns:a16="http://schemas.microsoft.com/office/drawing/2014/main" id="{070865E3-3EE0-BC4F-9C50-B2301026BCC1}"/>
              </a:ext>
            </a:extLst>
          </p:cNvPr>
          <p:cNvSpPr>
            <a:spLocks noGrp="1"/>
          </p:cNvSpPr>
          <p:nvPr>
            <p:ph sz="quarter" idx="16" hasCustomPrompt="1"/>
          </p:nvPr>
        </p:nvSpPr>
        <p:spPr>
          <a:xfrm>
            <a:off x="2718759" y="1919388"/>
            <a:ext cx="2159318" cy="3500237"/>
          </a:xfrm>
          <a:noFill/>
        </p:spPr>
        <p:txBody>
          <a:bodyPr lIns="0" tIns="0" rIns="0" bIns="0"/>
          <a:lstStyle>
            <a:lvl1pPr marL="228600" indent="-228600">
              <a:defRPr sz="1200"/>
            </a:lvl1pPr>
          </a:lstStyle>
          <a:p>
            <a:pPr lvl="0"/>
            <a:r>
              <a:rPr lang="en-US" dirty="0"/>
              <a:t>Insert table or chart here</a:t>
            </a:r>
          </a:p>
        </p:txBody>
      </p:sp>
      <p:sp>
        <p:nvSpPr>
          <p:cNvPr id="37" name="Title 2">
            <a:extLst>
              <a:ext uri="{FF2B5EF4-FFF2-40B4-BE49-F238E27FC236}">
                <a16:creationId xmlns:a16="http://schemas.microsoft.com/office/drawing/2014/main" id="{A3012206-6320-E14C-8785-A3B5E2AA2566}"/>
              </a:ext>
            </a:extLst>
          </p:cNvPr>
          <p:cNvSpPr>
            <a:spLocks noGrp="1"/>
          </p:cNvSpPr>
          <p:nvPr>
            <p:ph type="body" sz="quarter" idx="29"/>
          </p:nvPr>
        </p:nvSpPr>
        <p:spPr>
          <a:xfrm>
            <a:off x="2719373" y="1305141"/>
            <a:ext cx="2157476"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0" name="Content 1">
            <a:extLst>
              <a:ext uri="{FF2B5EF4-FFF2-40B4-BE49-F238E27FC236}">
                <a16:creationId xmlns:a16="http://schemas.microsoft.com/office/drawing/2014/main" id="{05997042-826F-804D-99A2-BF5B1E7DD180}"/>
              </a:ext>
            </a:extLst>
          </p:cNvPr>
          <p:cNvSpPr>
            <a:spLocks noGrp="1"/>
          </p:cNvSpPr>
          <p:nvPr>
            <p:ph sz="quarter" idx="14" hasCustomPrompt="1"/>
          </p:nvPr>
        </p:nvSpPr>
        <p:spPr>
          <a:xfrm>
            <a:off x="411163" y="1919388"/>
            <a:ext cx="2159317" cy="3500238"/>
          </a:xfrm>
        </p:spPr>
        <p:txBody>
          <a:bodyPr lIns="0" tIns="0" rIns="0" bIns="0"/>
          <a:lstStyle>
            <a:lvl1pPr marL="228600" indent="-228600">
              <a:defRPr sz="1200"/>
            </a:lvl1pPr>
            <a:lvl5pPr marL="974725" indent="0">
              <a:buNone/>
              <a:defRPr sz="600"/>
            </a:lvl5pPr>
          </a:lstStyle>
          <a:p>
            <a:pPr lvl="0"/>
            <a:r>
              <a:rPr lang="en-US" dirty="0"/>
              <a:t>Insert table or chart here</a:t>
            </a:r>
          </a:p>
        </p:txBody>
      </p:sp>
      <p:sp>
        <p:nvSpPr>
          <p:cNvPr id="36" name="Title 1">
            <a:extLst>
              <a:ext uri="{FF2B5EF4-FFF2-40B4-BE49-F238E27FC236}">
                <a16:creationId xmlns:a16="http://schemas.microsoft.com/office/drawing/2014/main" id="{1FA17172-D3B3-A94D-885A-3C92C795F14E}"/>
              </a:ext>
            </a:extLst>
          </p:cNvPr>
          <p:cNvSpPr>
            <a:spLocks noGrp="1"/>
          </p:cNvSpPr>
          <p:nvPr>
            <p:ph type="body" sz="quarter" idx="17"/>
          </p:nvPr>
        </p:nvSpPr>
        <p:spPr>
          <a:xfrm>
            <a:off x="411163" y="1305141"/>
            <a:ext cx="2157476"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40" name="Straight Connector 39">
            <a:extLst>
              <a:ext uri="{FF2B5EF4-FFF2-40B4-BE49-F238E27FC236}">
                <a16:creationId xmlns:a16="http://schemas.microsoft.com/office/drawing/2014/main" id="{BB4E7037-D6A9-9A4C-9F32-5EC72E7FAB75}"/>
              </a:ext>
            </a:extLst>
          </p:cNvPr>
          <p:cNvCxnSpPr>
            <a:cxnSpLocks/>
          </p:cNvCxnSpPr>
          <p:nvPr/>
        </p:nvCxnSpPr>
        <p:spPr>
          <a:xfrm>
            <a:off x="411163"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14FD32-5A3C-B540-9FE7-2C98F4C9AB23}"/>
              </a:ext>
            </a:extLst>
          </p:cNvPr>
          <p:cNvCxnSpPr>
            <a:cxnSpLocks/>
          </p:cNvCxnSpPr>
          <p:nvPr/>
        </p:nvCxnSpPr>
        <p:spPr>
          <a:xfrm>
            <a:off x="2719373"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396C974-4EE3-E147-8F4C-7BE6664EA29C}"/>
              </a:ext>
            </a:extLst>
          </p:cNvPr>
          <p:cNvCxnSpPr>
            <a:cxnSpLocks/>
          </p:cNvCxnSpPr>
          <p:nvPr/>
        </p:nvCxnSpPr>
        <p:spPr>
          <a:xfrm>
            <a:off x="5027583"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847FE2D-AC3F-7D46-889A-79C27CD9F248}"/>
              </a:ext>
            </a:extLst>
          </p:cNvPr>
          <p:cNvCxnSpPr>
            <a:cxnSpLocks/>
          </p:cNvCxnSpPr>
          <p:nvPr/>
        </p:nvCxnSpPr>
        <p:spPr>
          <a:xfrm>
            <a:off x="7335794"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Title"/>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spTree>
    <p:extLst>
      <p:ext uri="{BB962C8B-B14F-4D97-AF65-F5344CB8AC3E}">
        <p14:creationId xmlns:p14="http://schemas.microsoft.com/office/powerpoint/2010/main" val="3543735879"/>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Up_with Bullets">
    <p:spTree>
      <p:nvGrpSpPr>
        <p:cNvPr id="1" name=""/>
        <p:cNvGrpSpPr/>
        <p:nvPr/>
      </p:nvGrpSpPr>
      <p:grpSpPr>
        <a:xfrm>
          <a:off x="0" y="0"/>
          <a:ext cx="0" cy="0"/>
          <a:chOff x="0" y="0"/>
          <a:chExt cx="0" cy="0"/>
        </a:xfrm>
      </p:grpSpPr>
      <p:sp>
        <p:nvSpPr>
          <p:cNvPr id="39" name="Title 4">
            <a:extLst>
              <a:ext uri="{FF2B5EF4-FFF2-40B4-BE49-F238E27FC236}">
                <a16:creationId xmlns:a16="http://schemas.microsoft.com/office/drawing/2014/main" id="{8006547A-AF36-1D43-9146-5C9FD751F03F}"/>
              </a:ext>
            </a:extLst>
          </p:cNvPr>
          <p:cNvSpPr>
            <a:spLocks noGrp="1"/>
          </p:cNvSpPr>
          <p:nvPr>
            <p:ph type="body" sz="quarter" idx="31"/>
          </p:nvPr>
        </p:nvSpPr>
        <p:spPr>
          <a:xfrm>
            <a:off x="7335794" y="1305141"/>
            <a:ext cx="2157476" cy="495317"/>
          </a:xfrm>
          <a:noFill/>
        </p:spPr>
        <p:txBody>
          <a:bodyPr lIns="0" tIns="45720" rIns="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8" name="Title 3">
            <a:extLst>
              <a:ext uri="{FF2B5EF4-FFF2-40B4-BE49-F238E27FC236}">
                <a16:creationId xmlns:a16="http://schemas.microsoft.com/office/drawing/2014/main" id="{39DD7400-C539-9640-8D65-0149909D39CA}"/>
              </a:ext>
            </a:extLst>
          </p:cNvPr>
          <p:cNvSpPr>
            <a:spLocks noGrp="1"/>
          </p:cNvSpPr>
          <p:nvPr>
            <p:ph type="body" sz="quarter" idx="30"/>
          </p:nvPr>
        </p:nvSpPr>
        <p:spPr>
          <a:xfrm>
            <a:off x="5027583" y="1305141"/>
            <a:ext cx="2157476"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itle 2">
            <a:extLst>
              <a:ext uri="{FF2B5EF4-FFF2-40B4-BE49-F238E27FC236}">
                <a16:creationId xmlns:a16="http://schemas.microsoft.com/office/drawing/2014/main" id="{A3012206-6320-E14C-8785-A3B5E2AA2566}"/>
              </a:ext>
            </a:extLst>
          </p:cNvPr>
          <p:cNvSpPr>
            <a:spLocks noGrp="1"/>
          </p:cNvSpPr>
          <p:nvPr>
            <p:ph type="body" sz="quarter" idx="29"/>
          </p:nvPr>
        </p:nvSpPr>
        <p:spPr>
          <a:xfrm>
            <a:off x="2719373" y="1305141"/>
            <a:ext cx="2157476"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itle 1">
            <a:extLst>
              <a:ext uri="{FF2B5EF4-FFF2-40B4-BE49-F238E27FC236}">
                <a16:creationId xmlns:a16="http://schemas.microsoft.com/office/drawing/2014/main" id="{1FA17172-D3B3-A94D-885A-3C92C795F14E}"/>
              </a:ext>
            </a:extLst>
          </p:cNvPr>
          <p:cNvSpPr>
            <a:spLocks noGrp="1"/>
          </p:cNvSpPr>
          <p:nvPr>
            <p:ph type="body" sz="quarter" idx="17"/>
          </p:nvPr>
        </p:nvSpPr>
        <p:spPr>
          <a:xfrm>
            <a:off x="411163" y="1305141"/>
            <a:ext cx="2157476"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40" name="Straight Connector 39">
            <a:extLst>
              <a:ext uri="{FF2B5EF4-FFF2-40B4-BE49-F238E27FC236}">
                <a16:creationId xmlns:a16="http://schemas.microsoft.com/office/drawing/2014/main" id="{BB4E7037-D6A9-9A4C-9F32-5EC72E7FAB75}"/>
              </a:ext>
            </a:extLst>
          </p:cNvPr>
          <p:cNvCxnSpPr>
            <a:cxnSpLocks/>
          </p:cNvCxnSpPr>
          <p:nvPr/>
        </p:nvCxnSpPr>
        <p:spPr>
          <a:xfrm>
            <a:off x="411163"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14FD32-5A3C-B540-9FE7-2C98F4C9AB23}"/>
              </a:ext>
            </a:extLst>
          </p:cNvPr>
          <p:cNvCxnSpPr>
            <a:cxnSpLocks/>
          </p:cNvCxnSpPr>
          <p:nvPr/>
        </p:nvCxnSpPr>
        <p:spPr>
          <a:xfrm>
            <a:off x="2719373"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396C974-4EE3-E147-8F4C-7BE6664EA29C}"/>
              </a:ext>
            </a:extLst>
          </p:cNvPr>
          <p:cNvCxnSpPr>
            <a:cxnSpLocks/>
          </p:cNvCxnSpPr>
          <p:nvPr/>
        </p:nvCxnSpPr>
        <p:spPr>
          <a:xfrm>
            <a:off x="5027583"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847FE2D-AC3F-7D46-889A-79C27CD9F248}"/>
              </a:ext>
            </a:extLst>
          </p:cNvPr>
          <p:cNvCxnSpPr>
            <a:cxnSpLocks/>
          </p:cNvCxnSpPr>
          <p:nvPr/>
        </p:nvCxnSpPr>
        <p:spPr>
          <a:xfrm>
            <a:off x="7335794" y="1286853"/>
            <a:ext cx="21574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Title"/>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sp>
        <p:nvSpPr>
          <p:cNvPr id="44" name="Content 4">
            <a:extLst>
              <a:ext uri="{FF2B5EF4-FFF2-40B4-BE49-F238E27FC236}">
                <a16:creationId xmlns:a16="http://schemas.microsoft.com/office/drawing/2014/main" id="{A85393B8-B06F-4512-AA87-D13B6C77B0DE}"/>
              </a:ext>
            </a:extLst>
          </p:cNvPr>
          <p:cNvSpPr>
            <a:spLocks noGrp="1"/>
          </p:cNvSpPr>
          <p:nvPr>
            <p:ph sz="quarter" idx="24" hasCustomPrompt="1"/>
          </p:nvPr>
        </p:nvSpPr>
        <p:spPr>
          <a:xfrm>
            <a:off x="7333952" y="1919389"/>
            <a:ext cx="2159318" cy="2928189"/>
          </a:xfrm>
          <a:noFill/>
        </p:spPr>
        <p:txBody>
          <a:bodyPr lIns="0" tIns="0" rIns="0" bIns="0"/>
          <a:lstStyle>
            <a:lvl1pPr marL="228600" indent="-228600">
              <a:defRPr sz="1200"/>
            </a:lvl1pPr>
            <a:lvl5pPr marL="974725" indent="0">
              <a:buNone/>
              <a:defRPr/>
            </a:lvl5pPr>
          </a:lstStyle>
          <a:p>
            <a:pPr lvl="0"/>
            <a:r>
              <a:rPr lang="en-US" dirty="0"/>
              <a:t>Insert table or chart here</a:t>
            </a:r>
          </a:p>
        </p:txBody>
      </p:sp>
      <p:sp>
        <p:nvSpPr>
          <p:cNvPr id="45" name="Content 3">
            <a:extLst>
              <a:ext uri="{FF2B5EF4-FFF2-40B4-BE49-F238E27FC236}">
                <a16:creationId xmlns:a16="http://schemas.microsoft.com/office/drawing/2014/main" id="{0AC000FE-935C-4BFD-ADA6-6067F3440FD6}"/>
              </a:ext>
            </a:extLst>
          </p:cNvPr>
          <p:cNvSpPr>
            <a:spLocks noGrp="1"/>
          </p:cNvSpPr>
          <p:nvPr>
            <p:ph sz="quarter" idx="21" hasCustomPrompt="1"/>
          </p:nvPr>
        </p:nvSpPr>
        <p:spPr>
          <a:xfrm>
            <a:off x="5026356" y="1919389"/>
            <a:ext cx="2159318" cy="2928192"/>
          </a:xfrm>
        </p:spPr>
        <p:txBody>
          <a:bodyPr lIns="0" tIns="0" rIns="0" bIns="0"/>
          <a:lstStyle>
            <a:lvl1pPr marL="228600" indent="-228600">
              <a:defRPr sz="1200"/>
            </a:lvl1pPr>
          </a:lstStyle>
          <a:p>
            <a:pPr lvl="0"/>
            <a:r>
              <a:rPr lang="en-US" dirty="0"/>
              <a:t>Insert table or chart here</a:t>
            </a:r>
          </a:p>
        </p:txBody>
      </p:sp>
      <p:sp>
        <p:nvSpPr>
          <p:cNvPr id="46" name="Content 2">
            <a:extLst>
              <a:ext uri="{FF2B5EF4-FFF2-40B4-BE49-F238E27FC236}">
                <a16:creationId xmlns:a16="http://schemas.microsoft.com/office/drawing/2014/main" id="{5677C8A0-D1E5-4864-9737-F867C190E619}"/>
              </a:ext>
            </a:extLst>
          </p:cNvPr>
          <p:cNvSpPr>
            <a:spLocks noGrp="1"/>
          </p:cNvSpPr>
          <p:nvPr>
            <p:ph sz="quarter" idx="16" hasCustomPrompt="1"/>
          </p:nvPr>
        </p:nvSpPr>
        <p:spPr>
          <a:xfrm>
            <a:off x="2718759" y="1919389"/>
            <a:ext cx="2159318" cy="2928191"/>
          </a:xfrm>
          <a:noFill/>
        </p:spPr>
        <p:txBody>
          <a:bodyPr lIns="0" tIns="0" rIns="0" bIns="0"/>
          <a:lstStyle>
            <a:lvl1pPr marL="228600" indent="-228600">
              <a:defRPr sz="1200"/>
            </a:lvl1pPr>
          </a:lstStyle>
          <a:p>
            <a:pPr lvl="0"/>
            <a:r>
              <a:rPr lang="en-US" dirty="0"/>
              <a:t>Insert table or chart here</a:t>
            </a:r>
          </a:p>
        </p:txBody>
      </p:sp>
      <p:sp>
        <p:nvSpPr>
          <p:cNvPr id="47" name="Content 1">
            <a:extLst>
              <a:ext uri="{FF2B5EF4-FFF2-40B4-BE49-F238E27FC236}">
                <a16:creationId xmlns:a16="http://schemas.microsoft.com/office/drawing/2014/main" id="{92106364-0AD3-45A0-A8B9-457F80CC4BE4}"/>
              </a:ext>
            </a:extLst>
          </p:cNvPr>
          <p:cNvSpPr>
            <a:spLocks noGrp="1"/>
          </p:cNvSpPr>
          <p:nvPr>
            <p:ph sz="quarter" idx="14" hasCustomPrompt="1"/>
          </p:nvPr>
        </p:nvSpPr>
        <p:spPr>
          <a:xfrm>
            <a:off x="411163" y="1919389"/>
            <a:ext cx="2159317" cy="2928192"/>
          </a:xfrm>
        </p:spPr>
        <p:txBody>
          <a:bodyPr lIns="0" tIns="0" rIns="0" bIns="0"/>
          <a:lstStyle>
            <a:lvl1pPr marL="228600" indent="-228600">
              <a:defRPr sz="1200"/>
            </a:lvl1pPr>
            <a:lvl5pPr marL="974725" indent="0">
              <a:buNone/>
              <a:defRPr sz="600"/>
            </a:lvl5pPr>
          </a:lstStyle>
          <a:p>
            <a:pPr lvl="0"/>
            <a:r>
              <a:rPr lang="en-US" dirty="0"/>
              <a:t>Insert table or chart here</a:t>
            </a:r>
          </a:p>
        </p:txBody>
      </p:sp>
      <p:sp>
        <p:nvSpPr>
          <p:cNvPr id="48" name="Text Placeholder 4">
            <a:extLst>
              <a:ext uri="{FF2B5EF4-FFF2-40B4-BE49-F238E27FC236}">
                <a16:creationId xmlns:a16="http://schemas.microsoft.com/office/drawing/2014/main" id="{0B6B8904-2368-47A0-AFC8-DC87637951B1}"/>
              </a:ext>
            </a:extLst>
          </p:cNvPr>
          <p:cNvSpPr>
            <a:spLocks noGrp="1"/>
          </p:cNvSpPr>
          <p:nvPr>
            <p:ph type="body" sz="quarter" idx="19" hasCustomPrompt="1"/>
          </p:nvPr>
        </p:nvSpPr>
        <p:spPr>
          <a:xfrm>
            <a:off x="411164" y="4926165"/>
            <a:ext cx="2157476"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49" name="Text Placeholder 4">
            <a:extLst>
              <a:ext uri="{FF2B5EF4-FFF2-40B4-BE49-F238E27FC236}">
                <a16:creationId xmlns:a16="http://schemas.microsoft.com/office/drawing/2014/main" id="{2CF8B5F1-8474-4B78-AD44-734E60191329}"/>
              </a:ext>
            </a:extLst>
          </p:cNvPr>
          <p:cNvSpPr>
            <a:spLocks noGrp="1"/>
          </p:cNvSpPr>
          <p:nvPr>
            <p:ph type="body" sz="quarter" idx="32" hasCustomPrompt="1"/>
          </p:nvPr>
        </p:nvSpPr>
        <p:spPr>
          <a:xfrm>
            <a:off x="2719374" y="4926165"/>
            <a:ext cx="2157476"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50" name="Text Placeholder 4">
            <a:extLst>
              <a:ext uri="{FF2B5EF4-FFF2-40B4-BE49-F238E27FC236}">
                <a16:creationId xmlns:a16="http://schemas.microsoft.com/office/drawing/2014/main" id="{E2E8A63E-5815-43A8-B5DF-16E24904D6CD}"/>
              </a:ext>
            </a:extLst>
          </p:cNvPr>
          <p:cNvSpPr>
            <a:spLocks noGrp="1"/>
          </p:cNvSpPr>
          <p:nvPr>
            <p:ph type="body" sz="quarter" idx="33" hasCustomPrompt="1"/>
          </p:nvPr>
        </p:nvSpPr>
        <p:spPr>
          <a:xfrm>
            <a:off x="5027584" y="4926165"/>
            <a:ext cx="2157476"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
        <p:nvSpPr>
          <p:cNvPr id="51" name="Text Placeholder 4">
            <a:extLst>
              <a:ext uri="{FF2B5EF4-FFF2-40B4-BE49-F238E27FC236}">
                <a16:creationId xmlns:a16="http://schemas.microsoft.com/office/drawing/2014/main" id="{3BE8CA6B-DCF4-4B46-9A98-B0F7EEF72474}"/>
              </a:ext>
            </a:extLst>
          </p:cNvPr>
          <p:cNvSpPr>
            <a:spLocks noGrp="1"/>
          </p:cNvSpPr>
          <p:nvPr>
            <p:ph type="body" sz="quarter" idx="34" hasCustomPrompt="1"/>
          </p:nvPr>
        </p:nvSpPr>
        <p:spPr>
          <a:xfrm>
            <a:off x="7335794" y="4926165"/>
            <a:ext cx="2157476" cy="495317"/>
          </a:xfrm>
        </p:spPr>
        <p:txBody>
          <a:bodyPr lIns="0" tIns="91440"/>
          <a:lstStyle>
            <a:lvl1pPr marL="228600" indent="-228600">
              <a:spcBef>
                <a:spcPts val="0"/>
              </a:spcBef>
              <a:spcAft>
                <a:spcPts val="0"/>
              </a:spcAft>
              <a:buFont typeface="Arial" panose="020B0604020202020204" pitchFamily="34" charset="0"/>
              <a:buChar char="•"/>
              <a:tabLst/>
              <a:defRPr sz="1000" b="0"/>
            </a:lvl1pPr>
            <a:lvl2pPr>
              <a:defRPr sz="1200"/>
            </a:lvl2pPr>
            <a:lvl3pPr>
              <a:defRPr sz="1200"/>
            </a:lvl3pPr>
            <a:lvl4pPr>
              <a:defRPr sz="1200"/>
            </a:lvl4pPr>
            <a:lvl5pPr>
              <a:defRPr sz="1200"/>
            </a:lvl5pPr>
          </a:lstStyle>
          <a:p>
            <a:pPr lvl="0"/>
            <a:r>
              <a:rPr lang="en-US" dirty="0"/>
              <a:t>Insert bulleted text here</a:t>
            </a:r>
          </a:p>
        </p:txBody>
      </p:sp>
    </p:spTree>
    <p:extLst>
      <p:ext uri="{BB962C8B-B14F-4D97-AF65-F5344CB8AC3E}">
        <p14:creationId xmlns:p14="http://schemas.microsoft.com/office/powerpoint/2010/main" val="175591496"/>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Up_Stacked">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A6E3E5B2-4FE5-4178-BC92-0FF895586DF6}"/>
              </a:ext>
            </a:extLst>
          </p:cNvPr>
          <p:cNvSpPr>
            <a:spLocks noGrp="1"/>
          </p:cNvSpPr>
          <p:nvPr>
            <p:ph type="body" sz="quarter" idx="23"/>
          </p:nvPr>
        </p:nvSpPr>
        <p:spPr>
          <a:xfrm>
            <a:off x="5047819"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2" name="Content 4">
            <a:extLst>
              <a:ext uri="{FF2B5EF4-FFF2-40B4-BE49-F238E27FC236}">
                <a16:creationId xmlns:a16="http://schemas.microsoft.com/office/drawing/2014/main" id="{FE7AD9FC-85E5-E949-B035-8AED62746930}"/>
              </a:ext>
            </a:extLst>
          </p:cNvPr>
          <p:cNvSpPr>
            <a:spLocks noGrp="1"/>
          </p:cNvSpPr>
          <p:nvPr>
            <p:ph sz="quarter" idx="24"/>
          </p:nvPr>
        </p:nvSpPr>
        <p:spPr>
          <a:xfrm>
            <a:off x="5049286" y="4071053"/>
            <a:ext cx="4443984" cy="1371600"/>
          </a:xfrm>
          <a:noFill/>
        </p:spPr>
        <p:txBody>
          <a:bodyPr lIns="0" tIns="0" rIns="0" bIns="0"/>
          <a:lstStyle>
            <a:lvl1pPr>
              <a:defRPr sz="1200"/>
            </a:lvl1pPr>
            <a:lvl2pPr>
              <a:defRPr sz="1100"/>
            </a:lvl2pPr>
            <a:lvl3pPr>
              <a:defRPr sz="1050"/>
            </a:lvl3pPr>
            <a:lvl4pPr>
              <a:defRPr sz="800"/>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3">
            <a:extLst>
              <a:ext uri="{FF2B5EF4-FFF2-40B4-BE49-F238E27FC236}">
                <a16:creationId xmlns:a16="http://schemas.microsoft.com/office/drawing/2014/main" id="{96403C69-EE5B-2249-9B62-C317D55284FB}"/>
              </a:ext>
            </a:extLst>
          </p:cNvPr>
          <p:cNvSpPr>
            <a:spLocks noGrp="1"/>
          </p:cNvSpPr>
          <p:nvPr>
            <p:ph sz="quarter" idx="21"/>
          </p:nvPr>
        </p:nvSpPr>
        <p:spPr>
          <a:xfrm>
            <a:off x="5047819" y="1919388"/>
            <a:ext cx="4445451" cy="1371600"/>
          </a:xfrm>
        </p:spPr>
        <p:txBody>
          <a:bodyPr lIns="0" tIns="0" rIns="0" bIns="0"/>
          <a:lstStyle>
            <a:lvl1pPr>
              <a:defRPr sz="1200"/>
            </a:lvl1pPr>
            <a:lvl2pPr>
              <a:defRPr sz="1100"/>
            </a:lvl2pPr>
            <a:lvl3pPr>
              <a:defRPr sz="1050"/>
            </a:lvl3pPr>
            <a:lvl4pPr>
              <a:defRPr sz="800"/>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1">
            <a:extLst>
              <a:ext uri="{FF2B5EF4-FFF2-40B4-BE49-F238E27FC236}">
                <a16:creationId xmlns:a16="http://schemas.microsoft.com/office/drawing/2014/main" id="{05997042-826F-804D-99A2-BF5B1E7DD180}"/>
              </a:ext>
            </a:extLst>
          </p:cNvPr>
          <p:cNvSpPr>
            <a:spLocks noGrp="1"/>
          </p:cNvSpPr>
          <p:nvPr>
            <p:ph sz="quarter" idx="14"/>
          </p:nvPr>
        </p:nvSpPr>
        <p:spPr>
          <a:xfrm>
            <a:off x="411164" y="1919388"/>
            <a:ext cx="4443984" cy="1371600"/>
          </a:xfrm>
        </p:spPr>
        <p:txBody>
          <a:bodyPr lIns="0" tIns="0" rIns="0" bIns="0"/>
          <a:lstStyle>
            <a:lvl1pPr>
              <a:defRPr sz="1200"/>
            </a:lvl1pPr>
            <a:lvl2pPr>
              <a:defRPr sz="1100"/>
            </a:lvl2pPr>
            <a:lvl3pPr>
              <a:defRPr sz="1050"/>
            </a:lvl3pPr>
            <a:lvl4pPr>
              <a:defRPr sz="800"/>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Title"/>
          <p:cNvSpPr>
            <a:spLocks noGrp="1"/>
          </p:cNvSpPr>
          <p:nvPr>
            <p:ph type="title" hasCustomPrompt="1"/>
            <p:custDataLst>
              <p:tags r:id="rId1"/>
            </p:custDataLst>
          </p:nvPr>
        </p:nvSpPr>
        <p:spPr>
          <a:xfrm>
            <a:off x="413278" y="411480"/>
            <a:ext cx="9079992" cy="307777"/>
          </a:xfrm>
        </p:spPr>
        <p:txBody>
          <a:bodyPr/>
          <a:lstStyle>
            <a:lvl1pPr>
              <a:defRPr/>
            </a:lvl1pPr>
          </a:lstStyle>
          <a:p>
            <a:r>
              <a:rPr lang="en-US" dirty="0"/>
              <a:t>Click to Add a Heading (20-pt Arial Bold, One Line Only)</a:t>
            </a:r>
          </a:p>
        </p:txBody>
      </p:sp>
      <p:cxnSp>
        <p:nvCxnSpPr>
          <p:cNvPr id="16" name="Straight Connector 15">
            <a:extLst>
              <a:ext uri="{FF2B5EF4-FFF2-40B4-BE49-F238E27FC236}">
                <a16:creationId xmlns:a16="http://schemas.microsoft.com/office/drawing/2014/main" id="{5AF579EE-97AC-48AE-B200-1214DFACE095}"/>
              </a:ext>
            </a:extLst>
          </p:cNvPr>
          <p:cNvCxnSpPr>
            <a:cxnSpLocks/>
          </p:cNvCxnSpPr>
          <p:nvPr userDrawn="1"/>
        </p:nvCxnSpPr>
        <p:spPr>
          <a:xfrm>
            <a:off x="5049659"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a:extLst>
              <a:ext uri="{FF2B5EF4-FFF2-40B4-BE49-F238E27FC236}">
                <a16:creationId xmlns:a16="http://schemas.microsoft.com/office/drawing/2014/main" id="{ED41EB1A-2EF1-4783-B876-403BF9E12D5C}"/>
              </a:ext>
            </a:extLst>
          </p:cNvPr>
          <p:cNvSpPr>
            <a:spLocks noGrp="1"/>
          </p:cNvSpPr>
          <p:nvPr>
            <p:ph type="body" sz="quarter" idx="30"/>
          </p:nvPr>
        </p:nvSpPr>
        <p:spPr>
          <a:xfrm>
            <a:off x="5047819" y="3456806"/>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8B8E8DC5-AC4F-4CD0-BD9B-02DC3160E399}"/>
              </a:ext>
            </a:extLst>
          </p:cNvPr>
          <p:cNvCxnSpPr>
            <a:cxnSpLocks/>
          </p:cNvCxnSpPr>
          <p:nvPr userDrawn="1"/>
        </p:nvCxnSpPr>
        <p:spPr>
          <a:xfrm>
            <a:off x="5049659" y="3438518"/>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F98DC5AD-3526-48F6-B30F-C53C37A5959B}"/>
              </a:ext>
            </a:extLst>
          </p:cNvPr>
          <p:cNvSpPr>
            <a:spLocks noGrp="1"/>
          </p:cNvSpPr>
          <p:nvPr>
            <p:ph type="body" sz="quarter" idx="17"/>
          </p:nvPr>
        </p:nvSpPr>
        <p:spPr>
          <a:xfrm>
            <a:off x="411163" y="1305141"/>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FE9FD533-7901-459D-8C55-0D0B2874893B}"/>
              </a:ext>
            </a:extLst>
          </p:cNvPr>
          <p:cNvCxnSpPr>
            <a:cxnSpLocks/>
          </p:cNvCxnSpPr>
          <p:nvPr userDrawn="1"/>
        </p:nvCxnSpPr>
        <p:spPr>
          <a:xfrm>
            <a:off x="411163" y="1286853"/>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Content 1">
            <a:extLst>
              <a:ext uri="{FF2B5EF4-FFF2-40B4-BE49-F238E27FC236}">
                <a16:creationId xmlns:a16="http://schemas.microsoft.com/office/drawing/2014/main" id="{35E30A3D-6A8E-4BC4-834F-72BE5DF2F786}"/>
              </a:ext>
            </a:extLst>
          </p:cNvPr>
          <p:cNvSpPr>
            <a:spLocks noGrp="1"/>
          </p:cNvSpPr>
          <p:nvPr>
            <p:ph sz="quarter" idx="31"/>
          </p:nvPr>
        </p:nvSpPr>
        <p:spPr>
          <a:xfrm>
            <a:off x="411164" y="4071053"/>
            <a:ext cx="4443984" cy="1371600"/>
          </a:xfrm>
        </p:spPr>
        <p:txBody>
          <a:bodyPr lIns="0" tIns="0" rIns="0" bIns="0"/>
          <a:lstStyle>
            <a:lvl1pPr>
              <a:defRPr sz="1200"/>
            </a:lvl1pPr>
            <a:lvl2pPr>
              <a:defRPr sz="1100"/>
            </a:lvl2pPr>
            <a:lvl3pPr>
              <a:defRPr sz="1050"/>
            </a:lvl3pPr>
            <a:lvl4pPr>
              <a:defRPr sz="800"/>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4">
            <a:extLst>
              <a:ext uri="{FF2B5EF4-FFF2-40B4-BE49-F238E27FC236}">
                <a16:creationId xmlns:a16="http://schemas.microsoft.com/office/drawing/2014/main" id="{DF678BBB-BE71-447E-ADD1-DBBF211350DF}"/>
              </a:ext>
            </a:extLst>
          </p:cNvPr>
          <p:cNvSpPr>
            <a:spLocks noGrp="1"/>
          </p:cNvSpPr>
          <p:nvPr>
            <p:ph type="body" sz="quarter" idx="32"/>
          </p:nvPr>
        </p:nvSpPr>
        <p:spPr>
          <a:xfrm>
            <a:off x="411163" y="3456806"/>
            <a:ext cx="4441494" cy="495317"/>
          </a:xfrm>
          <a:noFill/>
        </p:spPr>
        <p:txBody>
          <a:bodyPr lIns="0" tIns="45720" rIns="45720" bIns="45720" anchor="t"/>
          <a:lstStyle>
            <a:lvl1pPr marL="7938" indent="-7938">
              <a:spcBef>
                <a:spcPts val="0"/>
              </a:spcBef>
              <a:spcAft>
                <a:spcPts val="0"/>
              </a:spcAft>
              <a:buNone/>
              <a:tabLst/>
              <a:defRPr sz="12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E55E339F-263B-4F2F-ACED-65CC8E1EF38F}"/>
              </a:ext>
            </a:extLst>
          </p:cNvPr>
          <p:cNvCxnSpPr>
            <a:cxnSpLocks/>
          </p:cNvCxnSpPr>
          <p:nvPr userDrawn="1"/>
        </p:nvCxnSpPr>
        <p:spPr>
          <a:xfrm>
            <a:off x="411163" y="3438518"/>
            <a:ext cx="444149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472749"/>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2" name="TextBox 1">
            <a:extLst>
              <a:ext uri="{FF2B5EF4-FFF2-40B4-BE49-F238E27FC236}">
                <a16:creationId xmlns:a16="http://schemas.microsoft.com/office/drawing/2014/main" id="{83921CC4-B7F2-2549-9E91-B5AE54FC5A2A}"/>
              </a:ext>
            </a:extLst>
          </p:cNvPr>
          <p:cNvSpPr txBox="1"/>
          <p:nvPr/>
        </p:nvSpPr>
        <p:spPr>
          <a:xfrm>
            <a:off x="8052179" y="5490949"/>
            <a:ext cx="0" cy="0"/>
          </a:xfrm>
          <a:prstGeom prst="rect">
            <a:avLst/>
          </a:prstGeom>
          <a:noFill/>
        </p:spPr>
        <p:txBody>
          <a:bodyPr wrap="none" lIns="45720" tIns="45720" rIns="45720" bIns="45720" rtlCol="0">
            <a:noAutofit/>
          </a:bodyPr>
          <a:lstStyle/>
          <a:p>
            <a:pPr algn="l"/>
            <a:endParaRPr lang="en-US" sz="900" dirty="0"/>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p:nvPr>
        </p:nvSpPr>
        <p:spPr>
          <a:xfrm>
            <a:off x="2460292" y="1420317"/>
            <a:ext cx="2215879" cy="1067694"/>
          </a:xfrm>
        </p:spPr>
        <p:txBody>
          <a:bodyPr/>
          <a:lstStyle>
            <a:lvl1pPr marL="9525" indent="-9525">
              <a:buNone/>
              <a:tabLst/>
              <a:defRPr sz="1200" b="1">
                <a:solidFill>
                  <a:schemeClr val="tx1"/>
                </a:solidFill>
              </a:defRPr>
            </a:lvl1pPr>
            <a:lvl2pPr marL="9525" indent="-9525">
              <a:buNone/>
              <a:tabLst/>
              <a:defRPr sz="1200"/>
            </a:lvl2pPr>
            <a:lvl3pPr marL="9525" indent="-9525">
              <a:buNone/>
              <a:tabLst/>
              <a:defRPr/>
            </a:lvl3pPr>
            <a:lvl4pPr marL="9525" indent="-9525">
              <a:buNone/>
              <a:tabLst/>
              <a:defRPr/>
            </a:lvl4pPr>
            <a:lvl5pPr marL="9525" indent="-9525">
              <a:buNone/>
              <a:tabLst/>
              <a:defRPr/>
            </a:lvl5pPr>
          </a:lstStyle>
          <a:p>
            <a:pPr lvl="0"/>
            <a:r>
              <a:rPr lang="en-US"/>
              <a:t>Click to edit Master text styles</a:t>
            </a:r>
          </a:p>
          <a:p>
            <a:pPr lvl="1"/>
            <a:r>
              <a:rPr lang="en-US"/>
              <a:t>Second level</a:t>
            </a:r>
          </a:p>
        </p:txBody>
      </p:sp>
      <p:sp>
        <p:nvSpPr>
          <p:cNvPr id="19" name="Text Placeholder 17">
            <a:extLst>
              <a:ext uri="{FF2B5EF4-FFF2-40B4-BE49-F238E27FC236}">
                <a16:creationId xmlns:a16="http://schemas.microsoft.com/office/drawing/2014/main" id="{CE21ABC2-CD41-E84E-8029-77D31CCFEF72}"/>
              </a:ext>
            </a:extLst>
          </p:cNvPr>
          <p:cNvSpPr>
            <a:spLocks noGrp="1"/>
          </p:cNvSpPr>
          <p:nvPr>
            <p:ph type="body" sz="quarter" idx="15" hasCustomPrompt="1"/>
          </p:nvPr>
        </p:nvSpPr>
        <p:spPr>
          <a:xfrm>
            <a:off x="411479" y="3428999"/>
            <a:ext cx="4264693" cy="2839825"/>
          </a:xfrm>
        </p:spPr>
        <p:txBody>
          <a:bodyPr/>
          <a:lstStyle>
            <a:lvl1pPr marL="9525" indent="-9525">
              <a:lnSpc>
                <a:spcPts val="1400"/>
              </a:lnSpc>
              <a:buNone/>
              <a:tabLst/>
              <a:defRPr sz="10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24" name="Text Placeholder 17">
            <a:extLst>
              <a:ext uri="{FF2B5EF4-FFF2-40B4-BE49-F238E27FC236}">
                <a16:creationId xmlns:a16="http://schemas.microsoft.com/office/drawing/2014/main" id="{E8CEC2A9-E074-9247-A03A-0A589A243AF1}"/>
              </a:ext>
            </a:extLst>
          </p:cNvPr>
          <p:cNvSpPr>
            <a:spLocks noGrp="1"/>
          </p:cNvSpPr>
          <p:nvPr>
            <p:ph type="body" sz="quarter" idx="17"/>
          </p:nvPr>
        </p:nvSpPr>
        <p:spPr>
          <a:xfrm>
            <a:off x="7277100" y="1432075"/>
            <a:ext cx="2214140" cy="1055936"/>
          </a:xfrm>
        </p:spPr>
        <p:txBody>
          <a:bodyPr/>
          <a:lstStyle>
            <a:lvl1pPr marL="9525" indent="-9525">
              <a:buNone/>
              <a:tabLst/>
              <a:defRPr sz="1200" b="1">
                <a:solidFill>
                  <a:schemeClr val="tx1"/>
                </a:solidFill>
              </a:defRPr>
            </a:lvl1pPr>
            <a:lvl2pPr marL="9525" indent="-9525">
              <a:buNone/>
              <a:tabLst/>
              <a:defRPr sz="1200"/>
            </a:lvl2pPr>
            <a:lvl3pPr marL="9525" indent="-9525">
              <a:buNone/>
              <a:tabLst/>
              <a:defRPr/>
            </a:lvl3pPr>
            <a:lvl4pPr marL="9525" indent="-9525">
              <a:buNone/>
              <a:tabLst/>
              <a:defRPr/>
            </a:lvl4pPr>
            <a:lvl5pPr marL="9525" indent="-9525">
              <a:buNone/>
              <a:tabLst/>
              <a:defRPr/>
            </a:lvl5pPr>
          </a:lstStyle>
          <a:p>
            <a:pPr lvl="0"/>
            <a:r>
              <a:rPr lang="en-US"/>
              <a:t>Click to edit Master text styles</a:t>
            </a:r>
          </a:p>
          <a:p>
            <a:pPr lvl="1"/>
            <a:r>
              <a:rPr lang="en-US"/>
              <a:t>Second level</a:t>
            </a:r>
          </a:p>
        </p:txBody>
      </p:sp>
      <p:sp>
        <p:nvSpPr>
          <p:cNvPr id="25" name="Text Placeholder 17">
            <a:extLst>
              <a:ext uri="{FF2B5EF4-FFF2-40B4-BE49-F238E27FC236}">
                <a16:creationId xmlns:a16="http://schemas.microsoft.com/office/drawing/2014/main" id="{ED1D1E0D-0CC5-4D4F-B32D-AD696FA9F9BB}"/>
              </a:ext>
            </a:extLst>
          </p:cNvPr>
          <p:cNvSpPr>
            <a:spLocks noGrp="1"/>
          </p:cNvSpPr>
          <p:nvPr>
            <p:ph type="body" sz="quarter" idx="18" hasCustomPrompt="1"/>
          </p:nvPr>
        </p:nvSpPr>
        <p:spPr>
          <a:xfrm>
            <a:off x="5226547" y="3428999"/>
            <a:ext cx="4264693" cy="2839825"/>
          </a:xfrm>
        </p:spPr>
        <p:txBody>
          <a:bodyPr/>
          <a:lstStyle>
            <a:lvl1pPr marL="9525" indent="-9525">
              <a:lnSpc>
                <a:spcPts val="1400"/>
              </a:lnSpc>
              <a:buNone/>
              <a:tabLst/>
              <a:defRPr sz="10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27" name="TextBox 26">
            <a:extLst>
              <a:ext uri="{FF2B5EF4-FFF2-40B4-BE49-F238E27FC236}">
                <a16:creationId xmlns:a16="http://schemas.microsoft.com/office/drawing/2014/main" id="{B1241871-0B91-0E43-8F22-4F0F4821F32D}"/>
              </a:ext>
            </a:extLst>
          </p:cNvPr>
          <p:cNvSpPr txBox="1"/>
          <p:nvPr userDrawn="1"/>
        </p:nvSpPr>
        <p:spPr>
          <a:xfrm>
            <a:off x="8052179" y="5490949"/>
            <a:ext cx="0" cy="0"/>
          </a:xfrm>
          <a:prstGeom prst="rect">
            <a:avLst/>
          </a:prstGeom>
          <a:noFill/>
        </p:spPr>
        <p:txBody>
          <a:bodyPr wrap="none" lIns="45720" tIns="45720" rIns="45720" bIns="45720" rtlCol="0">
            <a:noAutofit/>
          </a:bodyPr>
          <a:lstStyle/>
          <a:p>
            <a:pPr algn="l"/>
            <a:endParaRPr lang="en-US" sz="900" dirty="0"/>
          </a:p>
        </p:txBody>
      </p:sp>
      <p:sp>
        <p:nvSpPr>
          <p:cNvPr id="15" name="Freeform 47">
            <a:extLst>
              <a:ext uri="{FF2B5EF4-FFF2-40B4-BE49-F238E27FC236}">
                <a16:creationId xmlns:a16="http://schemas.microsoft.com/office/drawing/2014/main" id="{82AF86B0-9A61-43A3-B8E9-6A4BD1F0A7CB}"/>
              </a:ext>
            </a:extLst>
          </p:cNvPr>
          <p:cNvSpPr/>
          <p:nvPr userDrawn="1"/>
        </p:nvSpPr>
        <p:spPr>
          <a:xfrm>
            <a:off x="6771075" y="1261573"/>
            <a:ext cx="233836" cy="1655064"/>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16" name="Picture Placeholder 38">
            <a:extLst>
              <a:ext uri="{FF2B5EF4-FFF2-40B4-BE49-F238E27FC236}">
                <a16:creationId xmlns:a16="http://schemas.microsoft.com/office/drawing/2014/main" id="{3A7F8CC9-0CCA-4ABE-A6D3-3B25AADED249}"/>
              </a:ext>
            </a:extLst>
          </p:cNvPr>
          <p:cNvSpPr>
            <a:spLocks noGrp="1"/>
          </p:cNvSpPr>
          <p:nvPr>
            <p:ph type="pic" sz="quarter" idx="22" hasCustomPrompt="1"/>
          </p:nvPr>
        </p:nvSpPr>
        <p:spPr>
          <a:xfrm>
            <a:off x="5229125" y="1397000"/>
            <a:ext cx="1651726" cy="1655980"/>
          </a:xfrm>
          <a:custGeom>
            <a:avLst/>
            <a:gdLst>
              <a:gd name="connsiteX0" fmla="*/ 0 w 1651726"/>
              <a:gd name="connsiteY0" fmla="*/ 0 h 1655980"/>
              <a:gd name="connsiteX1" fmla="*/ 1651726 w 1651726"/>
              <a:gd name="connsiteY1" fmla="*/ 0 h 1655980"/>
              <a:gd name="connsiteX2" fmla="*/ 1651726 w 1651726"/>
              <a:gd name="connsiteY2" fmla="*/ 1385374 h 1655980"/>
              <a:gd name="connsiteX3" fmla="*/ 1515563 w 1651726"/>
              <a:gd name="connsiteY3" fmla="*/ 1385374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15791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5316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5 w 1651726"/>
              <a:gd name="connsiteY5" fmla="*/ 1553891 h 1655980"/>
              <a:gd name="connsiteX6" fmla="*/ 1651726 w 1651726"/>
              <a:gd name="connsiteY6" fmla="*/ 1655980 h 1655980"/>
              <a:gd name="connsiteX7" fmla="*/ 0 w 1651726"/>
              <a:gd name="connsiteY7" fmla="*/ 1655980 h 1655980"/>
              <a:gd name="connsiteX8" fmla="*/ 0 w 1651726"/>
              <a:gd name="connsiteY8" fmla="*/ 0 h 1655980"/>
              <a:gd name="connsiteX0" fmla="*/ 0 w 1654213"/>
              <a:gd name="connsiteY0" fmla="*/ 0 h 1655980"/>
              <a:gd name="connsiteX1" fmla="*/ 1651726 w 1654213"/>
              <a:gd name="connsiteY1" fmla="*/ 0 h 1655980"/>
              <a:gd name="connsiteX2" fmla="*/ 1651726 w 1654213"/>
              <a:gd name="connsiteY2" fmla="*/ 1385374 h 1655980"/>
              <a:gd name="connsiteX3" fmla="*/ 1551282 w 1654213"/>
              <a:gd name="connsiteY3" fmla="*/ 1385374 h 1655980"/>
              <a:gd name="connsiteX4" fmla="*/ 1546520 w 1654213"/>
              <a:gd name="connsiteY4" fmla="*/ 1522935 h 1655980"/>
              <a:gd name="connsiteX5" fmla="*/ 1654108 w 1654213"/>
              <a:gd name="connsiteY5" fmla="*/ 1527697 h 1655980"/>
              <a:gd name="connsiteX6" fmla="*/ 1651726 w 1654213"/>
              <a:gd name="connsiteY6" fmla="*/ 1655980 h 1655980"/>
              <a:gd name="connsiteX7" fmla="*/ 0 w 1654213"/>
              <a:gd name="connsiteY7" fmla="*/ 1655980 h 1655980"/>
              <a:gd name="connsiteX8" fmla="*/ 0 w 1654213"/>
              <a:gd name="connsiteY8" fmla="*/ 0 h 1655980"/>
              <a:gd name="connsiteX0" fmla="*/ 0 w 1651956"/>
              <a:gd name="connsiteY0" fmla="*/ 0 h 1655980"/>
              <a:gd name="connsiteX1" fmla="*/ 1651726 w 1651956"/>
              <a:gd name="connsiteY1" fmla="*/ 0 h 1655980"/>
              <a:gd name="connsiteX2" fmla="*/ 1651726 w 1651956"/>
              <a:gd name="connsiteY2" fmla="*/ 1385374 h 1655980"/>
              <a:gd name="connsiteX3" fmla="*/ 1551282 w 1651956"/>
              <a:gd name="connsiteY3" fmla="*/ 1385374 h 1655980"/>
              <a:gd name="connsiteX4" fmla="*/ 1546520 w 1651956"/>
              <a:gd name="connsiteY4" fmla="*/ 1522935 h 1655980"/>
              <a:gd name="connsiteX5" fmla="*/ 1651727 w 1651956"/>
              <a:gd name="connsiteY5" fmla="*/ 1527697 h 1655980"/>
              <a:gd name="connsiteX6" fmla="*/ 1651726 w 1651956"/>
              <a:gd name="connsiteY6" fmla="*/ 1655980 h 1655980"/>
              <a:gd name="connsiteX7" fmla="*/ 0 w 1651956"/>
              <a:gd name="connsiteY7" fmla="*/ 1655980 h 1655980"/>
              <a:gd name="connsiteX8" fmla="*/ 0 w 165195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8901 w 1651726"/>
              <a:gd name="connsiteY4" fmla="*/ 1530079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22708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27470 w 1651726"/>
              <a:gd name="connsiteY3" fmla="*/ 136632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42201 w 1651726"/>
              <a:gd name="connsiteY2" fmla="*/ 13472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3664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48901 w 1651726"/>
              <a:gd name="connsiteY4" fmla="*/ 1525317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726" h="1655980">
                <a:moveTo>
                  <a:pt x="0" y="0"/>
                </a:moveTo>
                <a:lnTo>
                  <a:pt x="1651726" y="0"/>
                </a:lnTo>
                <a:lnTo>
                  <a:pt x="1651726" y="1382993"/>
                </a:lnTo>
                <a:lnTo>
                  <a:pt x="1548900" y="1382993"/>
                </a:lnTo>
                <a:cubicBezTo>
                  <a:pt x="1548106" y="1431228"/>
                  <a:pt x="1549695" y="1477082"/>
                  <a:pt x="1548901" y="1525317"/>
                </a:cubicBezTo>
                <a:lnTo>
                  <a:pt x="1649346" y="1525316"/>
                </a:lnTo>
                <a:cubicBezTo>
                  <a:pt x="1650140" y="1559346"/>
                  <a:pt x="1650932" y="1621950"/>
                  <a:pt x="1651726" y="1655980"/>
                </a:cubicBezTo>
                <a:lnTo>
                  <a:pt x="0" y="1655980"/>
                </a:lnTo>
                <a:lnTo>
                  <a:pt x="0" y="0"/>
                </a:lnTo>
                <a:close/>
              </a:path>
            </a:pathLst>
          </a:custGeom>
          <a:solidFill>
            <a:schemeClr val="tx2"/>
          </a:solidFill>
        </p:spPr>
        <p:txBody>
          <a:bodyPr wrap="square" anchor="ctr">
            <a:noAutofit/>
          </a:bodyPr>
          <a:lstStyle>
            <a:lvl1pPr marL="228600" marR="0" indent="-228600" algn="ctr" defTabSz="457200" rtl="0" eaLnBrk="1" fontAlgn="auto" latinLnBrk="0" hangingPunct="1">
              <a:lnSpc>
                <a:spcPct val="100000"/>
              </a:lnSpc>
              <a:spcBef>
                <a:spcPts val="1200"/>
              </a:spcBef>
              <a:spcAft>
                <a:spcPts val="400"/>
              </a:spcAft>
              <a:buClrTx/>
              <a:buSzTx/>
              <a:buFont typeface="Arial" panose="020B0604020202020204" pitchFamily="34" charset="0"/>
              <a:buChar char="•"/>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
        <p:nvSpPr>
          <p:cNvPr id="17" name="Freeform 47">
            <a:extLst>
              <a:ext uri="{FF2B5EF4-FFF2-40B4-BE49-F238E27FC236}">
                <a16:creationId xmlns:a16="http://schemas.microsoft.com/office/drawing/2014/main" id="{BCF9C2AE-10E8-45B5-81A8-8F5F1862FE8A}"/>
              </a:ext>
            </a:extLst>
          </p:cNvPr>
          <p:cNvSpPr/>
          <p:nvPr userDrawn="1"/>
        </p:nvSpPr>
        <p:spPr>
          <a:xfrm>
            <a:off x="1953429" y="1261573"/>
            <a:ext cx="233836" cy="1655064"/>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20" name="Picture Placeholder 38">
            <a:extLst>
              <a:ext uri="{FF2B5EF4-FFF2-40B4-BE49-F238E27FC236}">
                <a16:creationId xmlns:a16="http://schemas.microsoft.com/office/drawing/2014/main" id="{2558FA14-BCE3-4A74-97C3-A1216D1E9E09}"/>
              </a:ext>
            </a:extLst>
          </p:cNvPr>
          <p:cNvSpPr>
            <a:spLocks noGrp="1"/>
          </p:cNvSpPr>
          <p:nvPr>
            <p:ph type="pic" sz="quarter" idx="21" hasCustomPrompt="1"/>
          </p:nvPr>
        </p:nvSpPr>
        <p:spPr>
          <a:xfrm>
            <a:off x="411479" y="1397000"/>
            <a:ext cx="1651726" cy="1655980"/>
          </a:xfrm>
          <a:custGeom>
            <a:avLst/>
            <a:gdLst>
              <a:gd name="connsiteX0" fmla="*/ 0 w 1651726"/>
              <a:gd name="connsiteY0" fmla="*/ 0 h 1655980"/>
              <a:gd name="connsiteX1" fmla="*/ 1651726 w 1651726"/>
              <a:gd name="connsiteY1" fmla="*/ 0 h 1655980"/>
              <a:gd name="connsiteX2" fmla="*/ 1651726 w 1651726"/>
              <a:gd name="connsiteY2" fmla="*/ 1385374 h 1655980"/>
              <a:gd name="connsiteX3" fmla="*/ 1515563 w 1651726"/>
              <a:gd name="connsiteY3" fmla="*/ 1385374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15791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5316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5 w 1651726"/>
              <a:gd name="connsiteY5" fmla="*/ 1553891 h 1655980"/>
              <a:gd name="connsiteX6" fmla="*/ 1651726 w 1651726"/>
              <a:gd name="connsiteY6" fmla="*/ 1655980 h 1655980"/>
              <a:gd name="connsiteX7" fmla="*/ 0 w 1651726"/>
              <a:gd name="connsiteY7" fmla="*/ 1655980 h 1655980"/>
              <a:gd name="connsiteX8" fmla="*/ 0 w 1651726"/>
              <a:gd name="connsiteY8" fmla="*/ 0 h 1655980"/>
              <a:gd name="connsiteX0" fmla="*/ 0 w 1654213"/>
              <a:gd name="connsiteY0" fmla="*/ 0 h 1655980"/>
              <a:gd name="connsiteX1" fmla="*/ 1651726 w 1654213"/>
              <a:gd name="connsiteY1" fmla="*/ 0 h 1655980"/>
              <a:gd name="connsiteX2" fmla="*/ 1651726 w 1654213"/>
              <a:gd name="connsiteY2" fmla="*/ 1385374 h 1655980"/>
              <a:gd name="connsiteX3" fmla="*/ 1551282 w 1654213"/>
              <a:gd name="connsiteY3" fmla="*/ 1385374 h 1655980"/>
              <a:gd name="connsiteX4" fmla="*/ 1546520 w 1654213"/>
              <a:gd name="connsiteY4" fmla="*/ 1522935 h 1655980"/>
              <a:gd name="connsiteX5" fmla="*/ 1654108 w 1654213"/>
              <a:gd name="connsiteY5" fmla="*/ 1527697 h 1655980"/>
              <a:gd name="connsiteX6" fmla="*/ 1651726 w 1654213"/>
              <a:gd name="connsiteY6" fmla="*/ 1655980 h 1655980"/>
              <a:gd name="connsiteX7" fmla="*/ 0 w 1654213"/>
              <a:gd name="connsiteY7" fmla="*/ 1655980 h 1655980"/>
              <a:gd name="connsiteX8" fmla="*/ 0 w 1654213"/>
              <a:gd name="connsiteY8" fmla="*/ 0 h 1655980"/>
              <a:gd name="connsiteX0" fmla="*/ 0 w 1651956"/>
              <a:gd name="connsiteY0" fmla="*/ 0 h 1655980"/>
              <a:gd name="connsiteX1" fmla="*/ 1651726 w 1651956"/>
              <a:gd name="connsiteY1" fmla="*/ 0 h 1655980"/>
              <a:gd name="connsiteX2" fmla="*/ 1651726 w 1651956"/>
              <a:gd name="connsiteY2" fmla="*/ 1385374 h 1655980"/>
              <a:gd name="connsiteX3" fmla="*/ 1551282 w 1651956"/>
              <a:gd name="connsiteY3" fmla="*/ 1385374 h 1655980"/>
              <a:gd name="connsiteX4" fmla="*/ 1546520 w 1651956"/>
              <a:gd name="connsiteY4" fmla="*/ 1522935 h 1655980"/>
              <a:gd name="connsiteX5" fmla="*/ 1651727 w 1651956"/>
              <a:gd name="connsiteY5" fmla="*/ 1527697 h 1655980"/>
              <a:gd name="connsiteX6" fmla="*/ 1651726 w 1651956"/>
              <a:gd name="connsiteY6" fmla="*/ 1655980 h 1655980"/>
              <a:gd name="connsiteX7" fmla="*/ 0 w 1651956"/>
              <a:gd name="connsiteY7" fmla="*/ 1655980 h 1655980"/>
              <a:gd name="connsiteX8" fmla="*/ 0 w 165195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8901 w 1651726"/>
              <a:gd name="connsiteY4" fmla="*/ 1530079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22708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27470 w 1651726"/>
              <a:gd name="connsiteY3" fmla="*/ 136632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42201 w 1651726"/>
              <a:gd name="connsiteY2" fmla="*/ 13472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3664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48901 w 1651726"/>
              <a:gd name="connsiteY4" fmla="*/ 1525317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726" h="1655980">
                <a:moveTo>
                  <a:pt x="0" y="0"/>
                </a:moveTo>
                <a:lnTo>
                  <a:pt x="1651726" y="0"/>
                </a:lnTo>
                <a:lnTo>
                  <a:pt x="1651726" y="1382993"/>
                </a:lnTo>
                <a:lnTo>
                  <a:pt x="1548900" y="1382993"/>
                </a:lnTo>
                <a:cubicBezTo>
                  <a:pt x="1548106" y="1431228"/>
                  <a:pt x="1549695" y="1477082"/>
                  <a:pt x="1548901" y="1525317"/>
                </a:cubicBezTo>
                <a:lnTo>
                  <a:pt x="1649346" y="1525316"/>
                </a:lnTo>
                <a:cubicBezTo>
                  <a:pt x="1650140" y="1559346"/>
                  <a:pt x="1650932" y="1621950"/>
                  <a:pt x="1651726" y="1655980"/>
                </a:cubicBezTo>
                <a:lnTo>
                  <a:pt x="0" y="1655980"/>
                </a:lnTo>
                <a:lnTo>
                  <a:pt x="0" y="0"/>
                </a:lnTo>
                <a:close/>
              </a:path>
            </a:pathLst>
          </a:custGeom>
          <a:solidFill>
            <a:schemeClr val="tx2"/>
          </a:solidFill>
        </p:spPr>
        <p:txBody>
          <a:bodyPr wrap="square" anchor="ctr">
            <a:noAutofit/>
          </a:bodyPr>
          <a:lstStyle>
            <a:lvl1pPr marL="228600" marR="0" indent="-228600" algn="ctr" defTabSz="457200" rtl="0" eaLnBrk="1" fontAlgn="auto" latinLnBrk="0" hangingPunct="1">
              <a:lnSpc>
                <a:spcPct val="100000"/>
              </a:lnSpc>
              <a:spcBef>
                <a:spcPts val="1200"/>
              </a:spcBef>
              <a:spcAft>
                <a:spcPts val="400"/>
              </a:spcAft>
              <a:buClrTx/>
              <a:buSzTx/>
              <a:buFont typeface="Arial" panose="020B0604020202020204" pitchFamily="34" charset="0"/>
              <a:buChar char="•"/>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Tree>
    <p:extLst>
      <p:ext uri="{BB962C8B-B14F-4D97-AF65-F5344CB8AC3E}">
        <p14:creationId xmlns:p14="http://schemas.microsoft.com/office/powerpoint/2010/main" val="4218886906"/>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Page_1-up">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2" name="TextBox 1">
            <a:extLst>
              <a:ext uri="{FF2B5EF4-FFF2-40B4-BE49-F238E27FC236}">
                <a16:creationId xmlns:a16="http://schemas.microsoft.com/office/drawing/2014/main" id="{83921CC4-B7F2-2549-9E91-B5AE54FC5A2A}"/>
              </a:ext>
            </a:extLst>
          </p:cNvPr>
          <p:cNvSpPr txBox="1"/>
          <p:nvPr/>
        </p:nvSpPr>
        <p:spPr>
          <a:xfrm>
            <a:off x="8052179" y="5490949"/>
            <a:ext cx="0" cy="0"/>
          </a:xfrm>
          <a:prstGeom prst="rect">
            <a:avLst/>
          </a:prstGeom>
          <a:noFill/>
        </p:spPr>
        <p:txBody>
          <a:bodyPr wrap="none" lIns="45720" tIns="45720" rIns="45720" bIns="45720" rtlCol="0">
            <a:noAutofit/>
          </a:bodyPr>
          <a:lstStyle/>
          <a:p>
            <a:pPr algn="l"/>
            <a:endParaRPr lang="en-US" sz="900" dirty="0"/>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p:nvPr>
        </p:nvSpPr>
        <p:spPr>
          <a:xfrm>
            <a:off x="2460292" y="1420317"/>
            <a:ext cx="2215879" cy="1067694"/>
          </a:xfrm>
        </p:spPr>
        <p:txBody>
          <a:bodyPr/>
          <a:lstStyle>
            <a:lvl1pPr marL="9525" indent="-9525">
              <a:buNone/>
              <a:tabLst/>
              <a:defRPr sz="1200" b="1">
                <a:solidFill>
                  <a:schemeClr val="tx1"/>
                </a:solidFill>
              </a:defRPr>
            </a:lvl1pPr>
            <a:lvl2pPr marL="9525" indent="-9525">
              <a:buNone/>
              <a:tabLst/>
              <a:defRPr sz="1200"/>
            </a:lvl2pPr>
            <a:lvl3pPr marL="9525" indent="-9525">
              <a:buNone/>
              <a:tabLst/>
              <a:defRPr/>
            </a:lvl3pPr>
            <a:lvl4pPr marL="9525" indent="-9525">
              <a:buNone/>
              <a:tabLst/>
              <a:defRPr/>
            </a:lvl4pPr>
            <a:lvl5pPr marL="9525" indent="-9525">
              <a:buNone/>
              <a:tabLst/>
              <a:defRPr/>
            </a:lvl5pPr>
          </a:lstStyle>
          <a:p>
            <a:pPr lvl="0"/>
            <a:r>
              <a:rPr lang="en-US"/>
              <a:t>Click to edit Master text styles</a:t>
            </a:r>
          </a:p>
          <a:p>
            <a:pPr lvl="1"/>
            <a:r>
              <a:rPr lang="en-US"/>
              <a:t>Second level</a:t>
            </a:r>
          </a:p>
        </p:txBody>
      </p:sp>
      <p:sp>
        <p:nvSpPr>
          <p:cNvPr id="19" name="Text Placeholder 17">
            <a:extLst>
              <a:ext uri="{FF2B5EF4-FFF2-40B4-BE49-F238E27FC236}">
                <a16:creationId xmlns:a16="http://schemas.microsoft.com/office/drawing/2014/main" id="{CE21ABC2-CD41-E84E-8029-77D31CCFEF72}"/>
              </a:ext>
            </a:extLst>
          </p:cNvPr>
          <p:cNvSpPr>
            <a:spLocks noGrp="1"/>
          </p:cNvSpPr>
          <p:nvPr>
            <p:ph type="body" sz="quarter" idx="15" hasCustomPrompt="1"/>
          </p:nvPr>
        </p:nvSpPr>
        <p:spPr>
          <a:xfrm>
            <a:off x="411479" y="3428999"/>
            <a:ext cx="9079992" cy="2839825"/>
          </a:xfrm>
        </p:spPr>
        <p:txBody>
          <a:bodyPr/>
          <a:lstStyle>
            <a:lvl1pPr marL="9525" indent="-9525">
              <a:lnSpc>
                <a:spcPts val="1400"/>
              </a:lnSpc>
              <a:buNone/>
              <a:tabLst/>
              <a:defRPr sz="10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27" name="TextBox 26">
            <a:extLst>
              <a:ext uri="{FF2B5EF4-FFF2-40B4-BE49-F238E27FC236}">
                <a16:creationId xmlns:a16="http://schemas.microsoft.com/office/drawing/2014/main" id="{B1241871-0B91-0E43-8F22-4F0F4821F32D}"/>
              </a:ext>
            </a:extLst>
          </p:cNvPr>
          <p:cNvSpPr txBox="1"/>
          <p:nvPr userDrawn="1"/>
        </p:nvSpPr>
        <p:spPr>
          <a:xfrm>
            <a:off x="8052179" y="5490949"/>
            <a:ext cx="0" cy="0"/>
          </a:xfrm>
          <a:prstGeom prst="rect">
            <a:avLst/>
          </a:prstGeom>
          <a:noFill/>
        </p:spPr>
        <p:txBody>
          <a:bodyPr wrap="none" lIns="45720" tIns="45720" rIns="45720" bIns="45720" rtlCol="0">
            <a:noAutofit/>
          </a:bodyPr>
          <a:lstStyle/>
          <a:p>
            <a:pPr algn="l"/>
            <a:endParaRPr lang="en-US" sz="900" dirty="0"/>
          </a:p>
        </p:txBody>
      </p:sp>
      <p:sp>
        <p:nvSpPr>
          <p:cNvPr id="9" name="Freeform 47">
            <a:extLst>
              <a:ext uri="{FF2B5EF4-FFF2-40B4-BE49-F238E27FC236}">
                <a16:creationId xmlns:a16="http://schemas.microsoft.com/office/drawing/2014/main" id="{8B150E07-3A79-464B-A1A9-2AD5243EC5D3}"/>
              </a:ext>
            </a:extLst>
          </p:cNvPr>
          <p:cNvSpPr/>
          <p:nvPr userDrawn="1"/>
        </p:nvSpPr>
        <p:spPr>
          <a:xfrm>
            <a:off x="1959307" y="1261573"/>
            <a:ext cx="233836" cy="1655064"/>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10" name="Picture Placeholder 38">
            <a:extLst>
              <a:ext uri="{FF2B5EF4-FFF2-40B4-BE49-F238E27FC236}">
                <a16:creationId xmlns:a16="http://schemas.microsoft.com/office/drawing/2014/main" id="{634A567F-DEAF-400E-ACC5-33A9F9567850}"/>
              </a:ext>
            </a:extLst>
          </p:cNvPr>
          <p:cNvSpPr>
            <a:spLocks noGrp="1"/>
          </p:cNvSpPr>
          <p:nvPr>
            <p:ph type="pic" sz="quarter" idx="21" hasCustomPrompt="1"/>
          </p:nvPr>
        </p:nvSpPr>
        <p:spPr>
          <a:xfrm>
            <a:off x="411479" y="1397000"/>
            <a:ext cx="1651726" cy="1655980"/>
          </a:xfrm>
          <a:custGeom>
            <a:avLst/>
            <a:gdLst>
              <a:gd name="connsiteX0" fmla="*/ 0 w 1651726"/>
              <a:gd name="connsiteY0" fmla="*/ 0 h 1655980"/>
              <a:gd name="connsiteX1" fmla="*/ 1651726 w 1651726"/>
              <a:gd name="connsiteY1" fmla="*/ 0 h 1655980"/>
              <a:gd name="connsiteX2" fmla="*/ 1651726 w 1651726"/>
              <a:gd name="connsiteY2" fmla="*/ 1385374 h 1655980"/>
              <a:gd name="connsiteX3" fmla="*/ 1515563 w 1651726"/>
              <a:gd name="connsiteY3" fmla="*/ 1385374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15791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5316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5 w 1651726"/>
              <a:gd name="connsiteY5" fmla="*/ 1553891 h 1655980"/>
              <a:gd name="connsiteX6" fmla="*/ 1651726 w 1651726"/>
              <a:gd name="connsiteY6" fmla="*/ 1655980 h 1655980"/>
              <a:gd name="connsiteX7" fmla="*/ 0 w 1651726"/>
              <a:gd name="connsiteY7" fmla="*/ 1655980 h 1655980"/>
              <a:gd name="connsiteX8" fmla="*/ 0 w 1651726"/>
              <a:gd name="connsiteY8" fmla="*/ 0 h 1655980"/>
              <a:gd name="connsiteX0" fmla="*/ 0 w 1654213"/>
              <a:gd name="connsiteY0" fmla="*/ 0 h 1655980"/>
              <a:gd name="connsiteX1" fmla="*/ 1651726 w 1654213"/>
              <a:gd name="connsiteY1" fmla="*/ 0 h 1655980"/>
              <a:gd name="connsiteX2" fmla="*/ 1651726 w 1654213"/>
              <a:gd name="connsiteY2" fmla="*/ 1385374 h 1655980"/>
              <a:gd name="connsiteX3" fmla="*/ 1551282 w 1654213"/>
              <a:gd name="connsiteY3" fmla="*/ 1385374 h 1655980"/>
              <a:gd name="connsiteX4" fmla="*/ 1546520 w 1654213"/>
              <a:gd name="connsiteY4" fmla="*/ 1522935 h 1655980"/>
              <a:gd name="connsiteX5" fmla="*/ 1654108 w 1654213"/>
              <a:gd name="connsiteY5" fmla="*/ 1527697 h 1655980"/>
              <a:gd name="connsiteX6" fmla="*/ 1651726 w 1654213"/>
              <a:gd name="connsiteY6" fmla="*/ 1655980 h 1655980"/>
              <a:gd name="connsiteX7" fmla="*/ 0 w 1654213"/>
              <a:gd name="connsiteY7" fmla="*/ 1655980 h 1655980"/>
              <a:gd name="connsiteX8" fmla="*/ 0 w 1654213"/>
              <a:gd name="connsiteY8" fmla="*/ 0 h 1655980"/>
              <a:gd name="connsiteX0" fmla="*/ 0 w 1651956"/>
              <a:gd name="connsiteY0" fmla="*/ 0 h 1655980"/>
              <a:gd name="connsiteX1" fmla="*/ 1651726 w 1651956"/>
              <a:gd name="connsiteY1" fmla="*/ 0 h 1655980"/>
              <a:gd name="connsiteX2" fmla="*/ 1651726 w 1651956"/>
              <a:gd name="connsiteY2" fmla="*/ 1385374 h 1655980"/>
              <a:gd name="connsiteX3" fmla="*/ 1551282 w 1651956"/>
              <a:gd name="connsiteY3" fmla="*/ 1385374 h 1655980"/>
              <a:gd name="connsiteX4" fmla="*/ 1546520 w 1651956"/>
              <a:gd name="connsiteY4" fmla="*/ 1522935 h 1655980"/>
              <a:gd name="connsiteX5" fmla="*/ 1651727 w 1651956"/>
              <a:gd name="connsiteY5" fmla="*/ 1527697 h 1655980"/>
              <a:gd name="connsiteX6" fmla="*/ 1651726 w 1651956"/>
              <a:gd name="connsiteY6" fmla="*/ 1655980 h 1655980"/>
              <a:gd name="connsiteX7" fmla="*/ 0 w 1651956"/>
              <a:gd name="connsiteY7" fmla="*/ 1655980 h 1655980"/>
              <a:gd name="connsiteX8" fmla="*/ 0 w 165195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8901 w 1651726"/>
              <a:gd name="connsiteY4" fmla="*/ 1530079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22708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27470 w 1651726"/>
              <a:gd name="connsiteY3" fmla="*/ 136632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42201 w 1651726"/>
              <a:gd name="connsiteY2" fmla="*/ 13472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3664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48901 w 1651726"/>
              <a:gd name="connsiteY4" fmla="*/ 1525317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726" h="1655980">
                <a:moveTo>
                  <a:pt x="0" y="0"/>
                </a:moveTo>
                <a:lnTo>
                  <a:pt x="1651726" y="0"/>
                </a:lnTo>
                <a:lnTo>
                  <a:pt x="1651726" y="1382993"/>
                </a:lnTo>
                <a:lnTo>
                  <a:pt x="1548900" y="1382993"/>
                </a:lnTo>
                <a:cubicBezTo>
                  <a:pt x="1548106" y="1431228"/>
                  <a:pt x="1549695" y="1477082"/>
                  <a:pt x="1548901" y="1525317"/>
                </a:cubicBezTo>
                <a:lnTo>
                  <a:pt x="1649346" y="1525316"/>
                </a:lnTo>
                <a:cubicBezTo>
                  <a:pt x="1650140" y="1559346"/>
                  <a:pt x="1650932" y="1621950"/>
                  <a:pt x="1651726" y="1655980"/>
                </a:cubicBezTo>
                <a:lnTo>
                  <a:pt x="0" y="1655980"/>
                </a:lnTo>
                <a:lnTo>
                  <a:pt x="0" y="0"/>
                </a:lnTo>
                <a:close/>
              </a:path>
            </a:pathLst>
          </a:custGeom>
          <a:solidFill>
            <a:schemeClr val="tx2"/>
          </a:solidFill>
        </p:spPr>
        <p:txBody>
          <a:bodyPr wrap="square" anchor="ctr">
            <a:noAutofit/>
          </a:bodyPr>
          <a:lstStyle>
            <a:lvl1pPr marL="228600" marR="0" indent="-228600" algn="ctr" defTabSz="457200" rtl="0" eaLnBrk="1" fontAlgn="auto" latinLnBrk="0" hangingPunct="1">
              <a:lnSpc>
                <a:spcPct val="100000"/>
              </a:lnSpc>
              <a:spcBef>
                <a:spcPts val="1200"/>
              </a:spcBef>
              <a:spcAft>
                <a:spcPts val="400"/>
              </a:spcAft>
              <a:buClrTx/>
              <a:buSzTx/>
              <a:buFont typeface="Arial" panose="020B0604020202020204" pitchFamily="34" charset="0"/>
              <a:buChar char="•"/>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Tree>
    <p:extLst>
      <p:ext uri="{BB962C8B-B14F-4D97-AF65-F5344CB8AC3E}">
        <p14:creationId xmlns:p14="http://schemas.microsoft.com/office/powerpoint/2010/main" val="273069951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io Page">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hasCustomPrompt="1"/>
          </p:nvPr>
        </p:nvSpPr>
        <p:spPr>
          <a:xfrm>
            <a:off x="411479" y="2512249"/>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23" name="Picture Placeholder 22">
            <a:extLst>
              <a:ext uri="{FF2B5EF4-FFF2-40B4-BE49-F238E27FC236}">
                <a16:creationId xmlns:a16="http://schemas.microsoft.com/office/drawing/2014/main" id="{E3EB14CD-3CB3-B94E-B813-DCBE22E7EF63}"/>
              </a:ext>
            </a:extLst>
          </p:cNvPr>
          <p:cNvSpPr>
            <a:spLocks noGrp="1"/>
          </p:cNvSpPr>
          <p:nvPr>
            <p:ph type="pic" sz="quarter" idx="21" hasCustomPrompt="1"/>
          </p:nvPr>
        </p:nvSpPr>
        <p:spPr>
          <a:xfrm>
            <a:off x="411478" y="1284288"/>
            <a:ext cx="1096045" cy="1098868"/>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0" marR="0" indent="0" algn="ctr" defTabSz="457200" rtl="0" eaLnBrk="1" fontAlgn="auto" latinLnBrk="0" hangingPunct="1">
              <a:lnSpc>
                <a:spcPct val="100000"/>
              </a:lnSpc>
              <a:spcBef>
                <a:spcPts val="1200"/>
              </a:spcBef>
              <a:spcAft>
                <a:spcPts val="400"/>
              </a:spcAft>
              <a:buClr>
                <a:schemeClr val="tx1"/>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
        <p:nvSpPr>
          <p:cNvPr id="27" name="Text Placeholder 17">
            <a:extLst>
              <a:ext uri="{FF2B5EF4-FFF2-40B4-BE49-F238E27FC236}">
                <a16:creationId xmlns:a16="http://schemas.microsoft.com/office/drawing/2014/main" id="{8FD0EAEA-89B3-1347-891C-AF8F576C0226}"/>
              </a:ext>
            </a:extLst>
          </p:cNvPr>
          <p:cNvSpPr>
            <a:spLocks noGrp="1"/>
          </p:cNvSpPr>
          <p:nvPr>
            <p:ph type="body" sz="quarter" idx="22" hasCustomPrompt="1"/>
          </p:nvPr>
        </p:nvSpPr>
        <p:spPr>
          <a:xfrm>
            <a:off x="2717799" y="2512249"/>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29" name="Picture Placeholder 28">
            <a:extLst>
              <a:ext uri="{FF2B5EF4-FFF2-40B4-BE49-F238E27FC236}">
                <a16:creationId xmlns:a16="http://schemas.microsoft.com/office/drawing/2014/main" id="{80B890CF-D1D7-D24A-92C2-072CB8AC3E7F}"/>
              </a:ext>
            </a:extLst>
          </p:cNvPr>
          <p:cNvSpPr>
            <a:spLocks noGrp="1"/>
          </p:cNvSpPr>
          <p:nvPr>
            <p:ph type="pic" sz="quarter" idx="24" hasCustomPrompt="1"/>
          </p:nvPr>
        </p:nvSpPr>
        <p:spPr>
          <a:xfrm>
            <a:off x="2717799" y="1284288"/>
            <a:ext cx="1096045" cy="1098868"/>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0" marR="0" indent="0" algn="ctr" defTabSz="457200" rtl="0" eaLnBrk="1" fontAlgn="auto" latinLnBrk="0" hangingPunct="1">
              <a:lnSpc>
                <a:spcPct val="100000"/>
              </a:lnSpc>
              <a:spcBef>
                <a:spcPts val="1200"/>
              </a:spcBef>
              <a:spcAft>
                <a:spcPts val="400"/>
              </a:spcAft>
              <a:buClr>
                <a:schemeClr val="tx1"/>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
        <p:nvSpPr>
          <p:cNvPr id="30" name="Text Placeholder 17">
            <a:extLst>
              <a:ext uri="{FF2B5EF4-FFF2-40B4-BE49-F238E27FC236}">
                <a16:creationId xmlns:a16="http://schemas.microsoft.com/office/drawing/2014/main" id="{C96710FD-2AE1-FE49-B857-BBB91D5FCF31}"/>
              </a:ext>
            </a:extLst>
          </p:cNvPr>
          <p:cNvSpPr>
            <a:spLocks noGrp="1"/>
          </p:cNvSpPr>
          <p:nvPr>
            <p:ph type="body" sz="quarter" idx="25" hasCustomPrompt="1"/>
          </p:nvPr>
        </p:nvSpPr>
        <p:spPr>
          <a:xfrm>
            <a:off x="5044438" y="2512249"/>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32" name="Picture Placeholder 31">
            <a:extLst>
              <a:ext uri="{FF2B5EF4-FFF2-40B4-BE49-F238E27FC236}">
                <a16:creationId xmlns:a16="http://schemas.microsoft.com/office/drawing/2014/main" id="{90A4BF75-EC94-1A41-83C1-92CBDDB0A25A}"/>
              </a:ext>
            </a:extLst>
          </p:cNvPr>
          <p:cNvSpPr>
            <a:spLocks noGrp="1"/>
          </p:cNvSpPr>
          <p:nvPr>
            <p:ph type="pic" sz="quarter" idx="27" hasCustomPrompt="1"/>
          </p:nvPr>
        </p:nvSpPr>
        <p:spPr>
          <a:xfrm>
            <a:off x="5044438" y="1284288"/>
            <a:ext cx="1096045" cy="1098868"/>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228600" marR="0" indent="-228600" algn="ctr" defTabSz="457200" rtl="0" eaLnBrk="1" fontAlgn="auto" latinLnBrk="0" hangingPunct="1">
              <a:lnSpc>
                <a:spcPct val="100000"/>
              </a:lnSpc>
              <a:spcBef>
                <a:spcPts val="1200"/>
              </a:spcBef>
              <a:spcAft>
                <a:spcPts val="400"/>
              </a:spcAft>
              <a:buClr>
                <a:schemeClr val="tx1"/>
              </a:buClr>
              <a:buSzTx/>
              <a:buFont typeface="Arial" panose="020B0604020202020204" pitchFamily="34" charset="0"/>
              <a:buChar char="•"/>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
        <p:nvSpPr>
          <p:cNvPr id="34" name="Text Placeholder 17">
            <a:extLst>
              <a:ext uri="{FF2B5EF4-FFF2-40B4-BE49-F238E27FC236}">
                <a16:creationId xmlns:a16="http://schemas.microsoft.com/office/drawing/2014/main" id="{13A20CB3-B940-9047-B748-99556642880D}"/>
              </a:ext>
            </a:extLst>
          </p:cNvPr>
          <p:cNvSpPr>
            <a:spLocks noGrp="1"/>
          </p:cNvSpPr>
          <p:nvPr>
            <p:ph type="body" sz="quarter" idx="28" hasCustomPrompt="1"/>
          </p:nvPr>
        </p:nvSpPr>
        <p:spPr>
          <a:xfrm>
            <a:off x="7360919" y="2512249"/>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35" name="Text Placeholder 17">
            <a:extLst>
              <a:ext uri="{FF2B5EF4-FFF2-40B4-BE49-F238E27FC236}">
                <a16:creationId xmlns:a16="http://schemas.microsoft.com/office/drawing/2014/main" id="{AC6BC583-F65D-5B49-A1FA-31A020AC1EC9}"/>
              </a:ext>
            </a:extLst>
          </p:cNvPr>
          <p:cNvSpPr>
            <a:spLocks noGrp="1"/>
          </p:cNvSpPr>
          <p:nvPr>
            <p:ph type="body" sz="quarter" idx="29" hasCustomPrompt="1"/>
          </p:nvPr>
        </p:nvSpPr>
        <p:spPr>
          <a:xfrm>
            <a:off x="7360919" y="3319409"/>
            <a:ext cx="2057400" cy="2949416"/>
          </a:xfrm>
        </p:spPr>
        <p:txBody>
          <a:bodyPr/>
          <a:lstStyle>
            <a:lvl1pPr marL="9525" indent="-9525">
              <a:lnSpc>
                <a:spcPts val="12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36" name="Picture Placeholder 35">
            <a:extLst>
              <a:ext uri="{FF2B5EF4-FFF2-40B4-BE49-F238E27FC236}">
                <a16:creationId xmlns:a16="http://schemas.microsoft.com/office/drawing/2014/main" id="{80896FB6-9053-6948-8070-05E3344D4D30}"/>
              </a:ext>
            </a:extLst>
          </p:cNvPr>
          <p:cNvSpPr>
            <a:spLocks noGrp="1"/>
          </p:cNvSpPr>
          <p:nvPr>
            <p:ph type="pic" sz="quarter" idx="30" hasCustomPrompt="1"/>
          </p:nvPr>
        </p:nvSpPr>
        <p:spPr>
          <a:xfrm>
            <a:off x="7360918" y="1284288"/>
            <a:ext cx="1096045" cy="1098868"/>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228600" marR="0" indent="-228600" algn="ctr" defTabSz="457200" rtl="0" eaLnBrk="1" fontAlgn="auto" latinLnBrk="0" hangingPunct="1">
              <a:lnSpc>
                <a:spcPct val="100000"/>
              </a:lnSpc>
              <a:spcBef>
                <a:spcPts val="1200"/>
              </a:spcBef>
              <a:spcAft>
                <a:spcPts val="400"/>
              </a:spcAft>
              <a:buClr>
                <a:schemeClr val="tx1"/>
              </a:buClr>
              <a:buSzTx/>
              <a:buFont typeface="Arial" panose="020B0604020202020204" pitchFamily="34" charset="0"/>
              <a:buChar char="•"/>
              <a:tabLst/>
              <a:defRPr/>
            </a:lvl1pPr>
          </a:lstStyle>
          <a:p>
            <a:pPr marL="228600" marR="0" lvl="0" indent="-228600" algn="l" defTabSz="457200" rtl="0" eaLnBrk="1" fontAlgn="auto" latinLnBrk="0" hangingPunct="1">
              <a:lnSpc>
                <a:spcPct val="100000"/>
              </a:lnSpc>
              <a:spcBef>
                <a:spcPts val="1200"/>
              </a:spcBef>
              <a:spcAft>
                <a:spcPts val="400"/>
              </a:spcAft>
              <a:buClr>
                <a:schemeClr val="accent1"/>
              </a:buClr>
              <a:buSzTx/>
              <a:buFont typeface="Wingdings" pitchFamily="2" charset="2"/>
              <a:buChar char="§"/>
              <a:tabLst/>
              <a:defRPr/>
            </a:pPr>
            <a:r>
              <a:rPr lang="en-US" dirty="0"/>
              <a:t>Insert Photo</a:t>
            </a:r>
          </a:p>
        </p:txBody>
      </p:sp>
      <p:sp>
        <p:nvSpPr>
          <p:cNvPr id="38" name="Text Placeholder 17">
            <a:extLst>
              <a:ext uri="{FF2B5EF4-FFF2-40B4-BE49-F238E27FC236}">
                <a16:creationId xmlns:a16="http://schemas.microsoft.com/office/drawing/2014/main" id="{C13EB9F4-947F-3647-8439-DB151827E141}"/>
              </a:ext>
            </a:extLst>
          </p:cNvPr>
          <p:cNvSpPr>
            <a:spLocks noGrp="1"/>
          </p:cNvSpPr>
          <p:nvPr>
            <p:ph type="body" sz="quarter" idx="31" hasCustomPrompt="1"/>
          </p:nvPr>
        </p:nvSpPr>
        <p:spPr>
          <a:xfrm>
            <a:off x="5044437" y="3319409"/>
            <a:ext cx="2057400" cy="2949416"/>
          </a:xfrm>
        </p:spPr>
        <p:txBody>
          <a:bodyPr/>
          <a:lstStyle>
            <a:lvl1pPr marL="9525" indent="-9525">
              <a:lnSpc>
                <a:spcPts val="12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40" name="Text Placeholder 17">
            <a:extLst>
              <a:ext uri="{FF2B5EF4-FFF2-40B4-BE49-F238E27FC236}">
                <a16:creationId xmlns:a16="http://schemas.microsoft.com/office/drawing/2014/main" id="{FAA39751-6C13-C046-8AAF-9171E7F378B3}"/>
              </a:ext>
            </a:extLst>
          </p:cNvPr>
          <p:cNvSpPr>
            <a:spLocks noGrp="1"/>
          </p:cNvSpPr>
          <p:nvPr>
            <p:ph type="body" sz="quarter" idx="32" hasCustomPrompt="1"/>
          </p:nvPr>
        </p:nvSpPr>
        <p:spPr>
          <a:xfrm>
            <a:off x="2717798" y="3319409"/>
            <a:ext cx="2057400" cy="2949416"/>
          </a:xfrm>
        </p:spPr>
        <p:txBody>
          <a:bodyPr/>
          <a:lstStyle>
            <a:lvl1pPr marL="9525" indent="-9525">
              <a:lnSpc>
                <a:spcPts val="12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46" name="Text Placeholder 17">
            <a:extLst>
              <a:ext uri="{FF2B5EF4-FFF2-40B4-BE49-F238E27FC236}">
                <a16:creationId xmlns:a16="http://schemas.microsoft.com/office/drawing/2014/main" id="{537321F9-7650-0148-BDE9-F3B2D3219896}"/>
              </a:ext>
            </a:extLst>
          </p:cNvPr>
          <p:cNvSpPr>
            <a:spLocks noGrp="1"/>
          </p:cNvSpPr>
          <p:nvPr>
            <p:ph type="body" sz="quarter" idx="33" hasCustomPrompt="1"/>
          </p:nvPr>
        </p:nvSpPr>
        <p:spPr>
          <a:xfrm>
            <a:off x="411478" y="3319409"/>
            <a:ext cx="2057400" cy="2949416"/>
          </a:xfrm>
        </p:spPr>
        <p:txBody>
          <a:bodyPr/>
          <a:lstStyle>
            <a:lvl1pPr marL="9525" indent="-9525">
              <a:lnSpc>
                <a:spcPts val="12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Tree>
    <p:extLst>
      <p:ext uri="{BB962C8B-B14F-4D97-AF65-F5344CB8AC3E}">
        <p14:creationId xmlns:p14="http://schemas.microsoft.com/office/powerpoint/2010/main" val="3527455537"/>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Bio Page">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hasCustomPrompt="1"/>
          </p:nvPr>
        </p:nvSpPr>
        <p:spPr>
          <a:xfrm>
            <a:off x="411479" y="1279008"/>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19" name="Text Placeholder 17">
            <a:extLst>
              <a:ext uri="{FF2B5EF4-FFF2-40B4-BE49-F238E27FC236}">
                <a16:creationId xmlns:a16="http://schemas.microsoft.com/office/drawing/2014/main" id="{CE21ABC2-CD41-E84E-8029-77D31CCFEF72}"/>
              </a:ext>
            </a:extLst>
          </p:cNvPr>
          <p:cNvSpPr>
            <a:spLocks noGrp="1"/>
          </p:cNvSpPr>
          <p:nvPr>
            <p:ph type="body" sz="quarter" idx="15" hasCustomPrompt="1"/>
          </p:nvPr>
        </p:nvSpPr>
        <p:spPr>
          <a:xfrm>
            <a:off x="411479" y="2052015"/>
            <a:ext cx="2057400" cy="4119033"/>
          </a:xfrm>
        </p:spPr>
        <p:txBody>
          <a:bodyPr/>
          <a:lstStyle>
            <a:lvl1pPr marL="9525" indent="-9525">
              <a:lnSpc>
                <a:spcPts val="14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27" name="Text Placeholder 17">
            <a:extLst>
              <a:ext uri="{FF2B5EF4-FFF2-40B4-BE49-F238E27FC236}">
                <a16:creationId xmlns:a16="http://schemas.microsoft.com/office/drawing/2014/main" id="{8FD0EAEA-89B3-1347-891C-AF8F576C0226}"/>
              </a:ext>
            </a:extLst>
          </p:cNvPr>
          <p:cNvSpPr>
            <a:spLocks noGrp="1"/>
          </p:cNvSpPr>
          <p:nvPr>
            <p:ph type="body" sz="quarter" idx="22" hasCustomPrompt="1"/>
          </p:nvPr>
        </p:nvSpPr>
        <p:spPr>
          <a:xfrm>
            <a:off x="2717799" y="1279008"/>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28" name="Text Placeholder 17">
            <a:extLst>
              <a:ext uri="{FF2B5EF4-FFF2-40B4-BE49-F238E27FC236}">
                <a16:creationId xmlns:a16="http://schemas.microsoft.com/office/drawing/2014/main" id="{2074A1B6-3027-9441-B4B9-03CCA3919D9D}"/>
              </a:ext>
            </a:extLst>
          </p:cNvPr>
          <p:cNvSpPr>
            <a:spLocks noGrp="1"/>
          </p:cNvSpPr>
          <p:nvPr>
            <p:ph type="body" sz="quarter" idx="23" hasCustomPrompt="1"/>
          </p:nvPr>
        </p:nvSpPr>
        <p:spPr>
          <a:xfrm>
            <a:off x="2717799" y="2052015"/>
            <a:ext cx="2057400" cy="4119033"/>
          </a:xfrm>
        </p:spPr>
        <p:txBody>
          <a:bodyPr/>
          <a:lstStyle>
            <a:lvl1pPr marL="9525" indent="-9525">
              <a:lnSpc>
                <a:spcPts val="14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30" name="Text Placeholder 17">
            <a:extLst>
              <a:ext uri="{FF2B5EF4-FFF2-40B4-BE49-F238E27FC236}">
                <a16:creationId xmlns:a16="http://schemas.microsoft.com/office/drawing/2014/main" id="{C96710FD-2AE1-FE49-B857-BBB91D5FCF31}"/>
              </a:ext>
            </a:extLst>
          </p:cNvPr>
          <p:cNvSpPr>
            <a:spLocks noGrp="1"/>
          </p:cNvSpPr>
          <p:nvPr>
            <p:ph type="body" sz="quarter" idx="25" hasCustomPrompt="1"/>
          </p:nvPr>
        </p:nvSpPr>
        <p:spPr>
          <a:xfrm>
            <a:off x="5044438" y="1279008"/>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31" name="Text Placeholder 17">
            <a:extLst>
              <a:ext uri="{FF2B5EF4-FFF2-40B4-BE49-F238E27FC236}">
                <a16:creationId xmlns:a16="http://schemas.microsoft.com/office/drawing/2014/main" id="{AEE3BB2B-DCA0-254D-8096-E632A7D2FAC4}"/>
              </a:ext>
            </a:extLst>
          </p:cNvPr>
          <p:cNvSpPr>
            <a:spLocks noGrp="1"/>
          </p:cNvSpPr>
          <p:nvPr>
            <p:ph type="body" sz="quarter" idx="26" hasCustomPrompt="1"/>
          </p:nvPr>
        </p:nvSpPr>
        <p:spPr>
          <a:xfrm>
            <a:off x="5044438" y="2052015"/>
            <a:ext cx="2057400" cy="4119033"/>
          </a:xfrm>
        </p:spPr>
        <p:txBody>
          <a:bodyPr/>
          <a:lstStyle>
            <a:lvl1pPr marL="9525" indent="-9525">
              <a:lnSpc>
                <a:spcPts val="14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
        <p:nvSpPr>
          <p:cNvPr id="34" name="Text Placeholder 17">
            <a:extLst>
              <a:ext uri="{FF2B5EF4-FFF2-40B4-BE49-F238E27FC236}">
                <a16:creationId xmlns:a16="http://schemas.microsoft.com/office/drawing/2014/main" id="{13A20CB3-B940-9047-B748-99556642880D}"/>
              </a:ext>
            </a:extLst>
          </p:cNvPr>
          <p:cNvSpPr>
            <a:spLocks noGrp="1"/>
          </p:cNvSpPr>
          <p:nvPr>
            <p:ph type="body" sz="quarter" idx="28" hasCustomPrompt="1"/>
          </p:nvPr>
        </p:nvSpPr>
        <p:spPr>
          <a:xfrm>
            <a:off x="7360919" y="1279008"/>
            <a:ext cx="2142251" cy="678066"/>
          </a:xfrm>
        </p:spPr>
        <p:txBody>
          <a:bodyPr/>
          <a:lstStyle>
            <a:lvl1pPr marL="9525" indent="-9525">
              <a:buNone/>
              <a:tabLst/>
              <a:defRPr sz="1200" b="1">
                <a:solidFill>
                  <a:schemeClr val="tx1"/>
                </a:solidFill>
              </a:defRPr>
            </a:lvl1pPr>
            <a:lvl2pPr marL="9525" indent="-9525">
              <a:buNone/>
              <a:tabLst/>
              <a:defRPr sz="120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Click to edit Master styles</a:t>
            </a:r>
          </a:p>
          <a:p>
            <a:pPr lvl="1"/>
            <a:r>
              <a:rPr lang="en-US" dirty="0"/>
              <a:t>Second level</a:t>
            </a:r>
          </a:p>
        </p:txBody>
      </p:sp>
      <p:sp>
        <p:nvSpPr>
          <p:cNvPr id="35" name="Text Placeholder 17">
            <a:extLst>
              <a:ext uri="{FF2B5EF4-FFF2-40B4-BE49-F238E27FC236}">
                <a16:creationId xmlns:a16="http://schemas.microsoft.com/office/drawing/2014/main" id="{AC6BC583-F65D-5B49-A1FA-31A020AC1EC9}"/>
              </a:ext>
            </a:extLst>
          </p:cNvPr>
          <p:cNvSpPr>
            <a:spLocks noGrp="1"/>
          </p:cNvSpPr>
          <p:nvPr>
            <p:ph type="body" sz="quarter" idx="29" hasCustomPrompt="1"/>
          </p:nvPr>
        </p:nvSpPr>
        <p:spPr>
          <a:xfrm>
            <a:off x="7360919" y="2052015"/>
            <a:ext cx="2057400" cy="4119033"/>
          </a:xfrm>
        </p:spPr>
        <p:txBody>
          <a:bodyPr/>
          <a:lstStyle>
            <a:lvl1pPr marL="9525" indent="-9525">
              <a:lnSpc>
                <a:spcPts val="1400"/>
              </a:lnSpc>
              <a:buNone/>
              <a:tabLst/>
              <a:defRPr sz="800" b="0">
                <a:solidFill>
                  <a:schemeClr val="tx1"/>
                </a:solidFill>
              </a:defRPr>
            </a:lvl1pPr>
            <a:lvl2pPr marL="9525" indent="-9525">
              <a:buNone/>
              <a:tabLst/>
              <a:defRPr sz="1000" b="0">
                <a:solidFill>
                  <a:schemeClr val="tx1"/>
                </a:solidFill>
              </a:defRPr>
            </a:lvl2pPr>
            <a:lvl3pPr marL="9525" indent="-9525">
              <a:buNone/>
              <a:tabLst/>
              <a:defRPr/>
            </a:lvl3pPr>
            <a:lvl4pPr marL="9525" indent="-9525">
              <a:buNone/>
              <a:tabLst/>
              <a:defRPr/>
            </a:lvl4pPr>
            <a:lvl5pPr marL="9525" indent="-9525">
              <a:buNone/>
              <a:tabLst/>
              <a:defRPr/>
            </a:lvl5pPr>
          </a:lstStyle>
          <a:p>
            <a:pPr lvl="0"/>
            <a:r>
              <a:rPr lang="en-US" dirty="0"/>
              <a:t>Bio text</a:t>
            </a:r>
          </a:p>
        </p:txBody>
      </p:sp>
    </p:spTree>
    <p:extLst>
      <p:ext uri="{BB962C8B-B14F-4D97-AF65-F5344CB8AC3E}">
        <p14:creationId xmlns:p14="http://schemas.microsoft.com/office/powerpoint/2010/main" val="348745256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Photo">
    <p:spTree>
      <p:nvGrpSpPr>
        <p:cNvPr id="1" name=""/>
        <p:cNvGrpSpPr/>
        <p:nvPr/>
      </p:nvGrpSpPr>
      <p:grpSpPr>
        <a:xfrm>
          <a:off x="0" y="0"/>
          <a:ext cx="0" cy="0"/>
          <a:chOff x="0" y="0"/>
          <a:chExt cx="0" cy="0"/>
        </a:xfrm>
      </p:grpSpPr>
      <p:sp>
        <p:nvSpPr>
          <p:cNvPr id="32" name="Freeform 70">
            <a:extLst>
              <a:ext uri="{FF2B5EF4-FFF2-40B4-BE49-F238E27FC236}">
                <a16:creationId xmlns:a16="http://schemas.microsoft.com/office/drawing/2014/main" id="{D7D2913E-A391-427F-A9F8-21A265684D1F}"/>
              </a:ext>
            </a:extLst>
          </p:cNvPr>
          <p:cNvSpPr/>
          <p:nvPr userDrawn="1"/>
        </p:nvSpPr>
        <p:spPr>
          <a:xfrm>
            <a:off x="4739496" y="1033111"/>
            <a:ext cx="3931920" cy="3842361"/>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a:p>
        </p:txBody>
      </p:sp>
      <p:sp>
        <p:nvSpPr>
          <p:cNvPr id="33" name="Picture Placeholder 34">
            <a:extLst>
              <a:ext uri="{FF2B5EF4-FFF2-40B4-BE49-F238E27FC236}">
                <a16:creationId xmlns:a16="http://schemas.microsoft.com/office/drawing/2014/main" id="{BA8BF54D-078A-4AAC-AF55-4A7EC052A328}"/>
              </a:ext>
            </a:extLst>
          </p:cNvPr>
          <p:cNvSpPr>
            <a:spLocks noGrp="1"/>
          </p:cNvSpPr>
          <p:nvPr>
            <p:ph type="pic" sz="quarter" idx="19" hasCustomPrompt="1"/>
          </p:nvPr>
        </p:nvSpPr>
        <p:spPr>
          <a:xfrm>
            <a:off x="414527" y="412007"/>
            <a:ext cx="9074148" cy="5327891"/>
          </a:xfrm>
          <a:custGeom>
            <a:avLst/>
            <a:gdLst>
              <a:gd name="connsiteX0" fmla="*/ 7810095 w 9074148"/>
              <a:gd name="connsiteY0" fmla="*/ 621105 h 5327891"/>
              <a:gd name="connsiteX1" fmla="*/ 7810095 w 9074148"/>
              <a:gd name="connsiteY1" fmla="*/ 897049 h 5327891"/>
              <a:gd name="connsiteX2" fmla="*/ 4953749 w 9074148"/>
              <a:gd name="connsiteY2" fmla="*/ 897049 h 5327891"/>
              <a:gd name="connsiteX3" fmla="*/ 4621655 w 9074148"/>
              <a:gd name="connsiteY3" fmla="*/ 897049 h 5327891"/>
              <a:gd name="connsiteX4" fmla="*/ 4631930 w 9074148"/>
              <a:gd name="connsiteY4" fmla="*/ 4275778 h 5327891"/>
              <a:gd name="connsiteX5" fmla="*/ 4963046 w 9074148"/>
              <a:gd name="connsiteY5" fmla="*/ 4275778 h 5327891"/>
              <a:gd name="connsiteX6" fmla="*/ 8004937 w 9074148"/>
              <a:gd name="connsiteY6" fmla="*/ 4275778 h 5327891"/>
              <a:gd name="connsiteX7" fmla="*/ 8015094 w 9074148"/>
              <a:gd name="connsiteY7" fmla="*/ 4275778 h 5327891"/>
              <a:gd name="connsiteX8" fmla="*/ 8014356 w 9074148"/>
              <a:gd name="connsiteY8" fmla="*/ 4004310 h 5327891"/>
              <a:gd name="connsiteX9" fmla="*/ 8283120 w 9074148"/>
              <a:gd name="connsiteY9" fmla="*/ 4004310 h 5327891"/>
              <a:gd name="connsiteX10" fmla="*/ 8283120 w 9074148"/>
              <a:gd name="connsiteY10" fmla="*/ 621105 h 5327891"/>
              <a:gd name="connsiteX11" fmla="*/ 0 w 9074148"/>
              <a:gd name="connsiteY11" fmla="*/ 0 h 5327891"/>
              <a:gd name="connsiteX12" fmla="*/ 9074148 w 9074148"/>
              <a:gd name="connsiteY12" fmla="*/ 0 h 5327891"/>
              <a:gd name="connsiteX13" fmla="*/ 9074148 w 9074148"/>
              <a:gd name="connsiteY13" fmla="*/ 5327891 h 5327891"/>
              <a:gd name="connsiteX14" fmla="*/ 0 w 9074148"/>
              <a:gd name="connsiteY14" fmla="*/ 5327891 h 532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4148" h="5327891">
                <a:moveTo>
                  <a:pt x="7810095" y="621105"/>
                </a:moveTo>
                <a:lnTo>
                  <a:pt x="7810095" y="897049"/>
                </a:lnTo>
                <a:lnTo>
                  <a:pt x="4953749" y="897049"/>
                </a:lnTo>
                <a:lnTo>
                  <a:pt x="4621655" y="897049"/>
                </a:lnTo>
                <a:lnTo>
                  <a:pt x="4631930" y="4275778"/>
                </a:lnTo>
                <a:lnTo>
                  <a:pt x="4963046" y="4275778"/>
                </a:lnTo>
                <a:lnTo>
                  <a:pt x="8004937" y="4275778"/>
                </a:lnTo>
                <a:lnTo>
                  <a:pt x="8015094" y="4275778"/>
                </a:lnTo>
                <a:lnTo>
                  <a:pt x="8014356" y="4004310"/>
                </a:lnTo>
                <a:lnTo>
                  <a:pt x="8283120" y="4004310"/>
                </a:lnTo>
                <a:lnTo>
                  <a:pt x="8283120" y="621105"/>
                </a:lnTo>
                <a:close/>
                <a:moveTo>
                  <a:pt x="0" y="0"/>
                </a:moveTo>
                <a:lnTo>
                  <a:pt x="9074148" y="0"/>
                </a:lnTo>
                <a:lnTo>
                  <a:pt x="9074148" y="5327891"/>
                </a:lnTo>
                <a:lnTo>
                  <a:pt x="0" y="5327891"/>
                </a:lnTo>
                <a:close/>
              </a:path>
            </a:pathLst>
          </a:custGeom>
          <a:solidFill>
            <a:schemeClr val="tx2"/>
          </a:solidFill>
        </p:spPr>
        <p:txBody>
          <a:bodyPr wrap="square" lIns="228600" tIns="228600" rIns="228600" bIns="228600" anchor="t">
            <a:noAutofit/>
          </a:bodyPr>
          <a:lstStyle>
            <a:lvl1pPr algn="l">
              <a:buNone/>
              <a:defRPr/>
            </a:lvl1pPr>
          </a:lstStyle>
          <a:p>
            <a:r>
              <a:rPr lang="en-US" dirty="0"/>
              <a:t>Drag and drop photo here</a:t>
            </a:r>
          </a:p>
        </p:txBody>
      </p:sp>
      <p:sp>
        <p:nvSpPr>
          <p:cNvPr id="34" name="Freeform 47">
            <a:extLst>
              <a:ext uri="{FF2B5EF4-FFF2-40B4-BE49-F238E27FC236}">
                <a16:creationId xmlns:a16="http://schemas.microsoft.com/office/drawing/2014/main" id="{B3C4BFE9-BE7E-4D48-A6EA-84A450304454}"/>
              </a:ext>
            </a:extLst>
          </p:cNvPr>
          <p:cNvSpPr/>
          <p:nvPr userDrawn="1"/>
        </p:nvSpPr>
        <p:spPr>
          <a:xfrm>
            <a:off x="8219650" y="1028027"/>
            <a:ext cx="477996" cy="3383203"/>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bg1"/>
          </a:solidFill>
          <a:ln w="6350" cap="flat">
            <a:solidFill>
              <a:schemeClr val="bg1"/>
            </a:solidFill>
            <a:prstDash val="solid"/>
            <a:miter/>
          </a:ln>
        </p:spPr>
        <p:txBody>
          <a:bodyPr rtlCol="0" anchor="ctr"/>
          <a:lstStyle/>
          <a:p>
            <a:endParaRPr lang="en-US" dirty="0"/>
          </a:p>
        </p:txBody>
      </p:sp>
      <p:sp>
        <p:nvSpPr>
          <p:cNvPr id="35" name="Cover Page Title">
            <a:extLst>
              <a:ext uri="{FF2B5EF4-FFF2-40B4-BE49-F238E27FC236}">
                <a16:creationId xmlns:a16="http://schemas.microsoft.com/office/drawing/2014/main" id="{2037CCD7-6349-48E2-ABD3-6D672F201A84}"/>
              </a:ext>
            </a:extLst>
          </p:cNvPr>
          <p:cNvSpPr>
            <a:spLocks noGrp="1"/>
          </p:cNvSpPr>
          <p:nvPr>
            <p:ph type="ctrTitle" hasCustomPrompt="1"/>
            <p:custDataLst>
              <p:tags r:id="rId1"/>
            </p:custDataLst>
          </p:nvPr>
        </p:nvSpPr>
        <p:spPr bwMode="gray">
          <a:xfrm>
            <a:off x="5418351" y="3364967"/>
            <a:ext cx="2312264" cy="1010329"/>
          </a:xfrm>
          <a:prstGeom prst="rect">
            <a:avLst/>
          </a:prstGeom>
        </p:spPr>
        <p:txBody>
          <a:bodyPr bIns="0" anchor="t">
            <a:normAutofit/>
          </a:bodyPr>
          <a:lstStyle>
            <a:lvl1pPr>
              <a:lnSpc>
                <a:spcPct val="100000"/>
              </a:lnSpc>
              <a:defRPr sz="1600">
                <a:solidFill>
                  <a:schemeClr val="bg1"/>
                </a:solidFill>
                <a:latin typeface="+mn-lt"/>
              </a:defRPr>
            </a:lvl1pPr>
          </a:lstStyle>
          <a:p>
            <a:r>
              <a:rPr lang="en-US" dirty="0"/>
              <a:t>Click to add a title</a:t>
            </a:r>
          </a:p>
        </p:txBody>
      </p:sp>
      <p:grpSp>
        <p:nvGrpSpPr>
          <p:cNvPr id="36" name="Group 35">
            <a:extLst>
              <a:ext uri="{FF2B5EF4-FFF2-40B4-BE49-F238E27FC236}">
                <a16:creationId xmlns:a16="http://schemas.microsoft.com/office/drawing/2014/main" id="{C79298AB-0622-4B41-B092-762EB92B2F05}"/>
              </a:ext>
            </a:extLst>
          </p:cNvPr>
          <p:cNvGrpSpPr/>
          <p:nvPr userDrawn="1"/>
        </p:nvGrpSpPr>
        <p:grpSpPr>
          <a:xfrm>
            <a:off x="5423278" y="1988557"/>
            <a:ext cx="2307337" cy="615365"/>
            <a:chOff x="3468814" y="3030410"/>
            <a:chExt cx="2965957" cy="791019"/>
          </a:xfrm>
        </p:grpSpPr>
        <p:sp>
          <p:nvSpPr>
            <p:cNvPr id="37" name="Freeform 13">
              <a:extLst>
                <a:ext uri="{FF2B5EF4-FFF2-40B4-BE49-F238E27FC236}">
                  <a16:creationId xmlns:a16="http://schemas.microsoft.com/office/drawing/2014/main" id="{45FB96BF-817C-415C-A541-F2AA4B6FECBD}"/>
                </a:ext>
              </a:extLst>
            </p:cNvPr>
            <p:cNvSpPr/>
            <p:nvPr/>
          </p:nvSpPr>
          <p:spPr>
            <a:xfrm>
              <a:off x="3479800" y="3041396"/>
              <a:ext cx="769048" cy="769048"/>
            </a:xfrm>
            <a:custGeom>
              <a:avLst/>
              <a:gdLst>
                <a:gd name="connsiteX0" fmla="*/ 0 w 769048"/>
                <a:gd name="connsiteY0" fmla="*/ 0 h 769048"/>
                <a:gd name="connsiteX1" fmla="*/ 769048 w 769048"/>
                <a:gd name="connsiteY1" fmla="*/ 0 h 769048"/>
                <a:gd name="connsiteX2" fmla="*/ 769048 w 769048"/>
                <a:gd name="connsiteY2" fmla="*/ 769049 h 769048"/>
                <a:gd name="connsiteX3" fmla="*/ 0 w 769048"/>
                <a:gd name="connsiteY3" fmla="*/ 769049 h 769048"/>
              </a:gdLst>
              <a:ahLst/>
              <a:cxnLst>
                <a:cxn ang="0">
                  <a:pos x="connsiteX0" y="connsiteY0"/>
                </a:cxn>
                <a:cxn ang="0">
                  <a:pos x="connsiteX1" y="connsiteY1"/>
                </a:cxn>
                <a:cxn ang="0">
                  <a:pos x="connsiteX2" y="connsiteY2"/>
                </a:cxn>
                <a:cxn ang="0">
                  <a:pos x="connsiteX3" y="connsiteY3"/>
                </a:cxn>
              </a:cxnLst>
              <a:rect l="l" t="t" r="r" b="b"/>
              <a:pathLst>
                <a:path w="769048" h="769048">
                  <a:moveTo>
                    <a:pt x="0" y="0"/>
                  </a:moveTo>
                  <a:lnTo>
                    <a:pt x="769048" y="0"/>
                  </a:lnTo>
                  <a:lnTo>
                    <a:pt x="769048" y="769049"/>
                  </a:lnTo>
                  <a:lnTo>
                    <a:pt x="0" y="769049"/>
                  </a:lnTo>
                  <a:close/>
                </a:path>
              </a:pathLst>
            </a:custGeom>
            <a:solidFill>
              <a:schemeClr val="tx1"/>
            </a:solidFill>
            <a:ln w="6350" cap="flat">
              <a:noFill/>
              <a:prstDash val="solid"/>
              <a:miter/>
            </a:ln>
          </p:spPr>
          <p:txBody>
            <a:bodyPr rtlCol="0" anchor="ctr"/>
            <a:lstStyle/>
            <a:p>
              <a:endParaRPr lang="en-US" dirty="0"/>
            </a:p>
          </p:txBody>
        </p:sp>
        <p:grpSp>
          <p:nvGrpSpPr>
            <p:cNvPr id="39" name="Graphic 10">
              <a:extLst>
                <a:ext uri="{FF2B5EF4-FFF2-40B4-BE49-F238E27FC236}">
                  <a16:creationId xmlns:a16="http://schemas.microsoft.com/office/drawing/2014/main" id="{3BF66E10-8B82-415B-8956-9B810E192A94}"/>
                </a:ext>
              </a:extLst>
            </p:cNvPr>
            <p:cNvGrpSpPr/>
            <p:nvPr/>
          </p:nvGrpSpPr>
          <p:grpSpPr>
            <a:xfrm>
              <a:off x="4388675" y="3326828"/>
              <a:ext cx="2046096" cy="166941"/>
              <a:chOff x="4388675" y="3326828"/>
              <a:chExt cx="2046096" cy="166941"/>
            </a:xfrm>
            <a:solidFill>
              <a:srgbClr val="FFFFFF"/>
            </a:solidFill>
          </p:grpSpPr>
          <p:sp>
            <p:nvSpPr>
              <p:cNvPr id="41" name="Freeform 15">
                <a:extLst>
                  <a:ext uri="{FF2B5EF4-FFF2-40B4-BE49-F238E27FC236}">
                    <a16:creationId xmlns:a16="http://schemas.microsoft.com/office/drawing/2014/main" id="{244CEC94-8601-452C-9D4D-64BA33A9CDAC}"/>
                  </a:ext>
                </a:extLst>
              </p:cNvPr>
              <p:cNvSpPr/>
              <p:nvPr/>
            </p:nvSpPr>
            <p:spPr>
              <a:xfrm>
                <a:off x="4388675" y="3326828"/>
                <a:ext cx="152590" cy="164465"/>
              </a:xfrm>
              <a:custGeom>
                <a:avLst/>
                <a:gdLst>
                  <a:gd name="connsiteX0" fmla="*/ 42164 w 152590"/>
                  <a:gd name="connsiteY0" fmla="*/ 164465 h 164465"/>
                  <a:gd name="connsiteX1" fmla="*/ 0 w 152590"/>
                  <a:gd name="connsiteY1" fmla="*/ 164465 h 164465"/>
                  <a:gd name="connsiteX2" fmla="*/ 50419 w 152590"/>
                  <a:gd name="connsiteY2" fmla="*/ 0 h 164465"/>
                  <a:gd name="connsiteX3" fmla="*/ 101917 w 152590"/>
                  <a:gd name="connsiteY3" fmla="*/ 0 h 164465"/>
                  <a:gd name="connsiteX4" fmla="*/ 102362 w 152590"/>
                  <a:gd name="connsiteY4" fmla="*/ 1016 h 164465"/>
                  <a:gd name="connsiteX5" fmla="*/ 152591 w 152590"/>
                  <a:gd name="connsiteY5" fmla="*/ 164465 h 164465"/>
                  <a:gd name="connsiteX6" fmla="*/ 110426 w 152590"/>
                  <a:gd name="connsiteY6" fmla="*/ 164465 h 164465"/>
                  <a:gd name="connsiteX7" fmla="*/ 101727 w 152590"/>
                  <a:gd name="connsiteY7" fmla="*/ 132969 h 164465"/>
                  <a:gd name="connsiteX8" fmla="*/ 50864 w 152590"/>
                  <a:gd name="connsiteY8" fmla="*/ 132969 h 164465"/>
                  <a:gd name="connsiteX9" fmla="*/ 42164 w 152590"/>
                  <a:gd name="connsiteY9" fmla="*/ 164465 h 164465"/>
                  <a:gd name="connsiteX10" fmla="*/ 60261 w 152590"/>
                  <a:gd name="connsiteY10" fmla="*/ 99124 h 164465"/>
                  <a:gd name="connsiteX11" fmla="*/ 91885 w 152590"/>
                  <a:gd name="connsiteY11" fmla="*/ 99124 h 164465"/>
                  <a:gd name="connsiteX12" fmla="*/ 76200 w 152590"/>
                  <a:gd name="connsiteY12" fmla="*/ 41466 h 164465"/>
                  <a:gd name="connsiteX13" fmla="*/ 60261 w 152590"/>
                  <a:gd name="connsiteY13" fmla="*/ 99124 h 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590" h="164465">
                    <a:moveTo>
                      <a:pt x="42164" y="164465"/>
                    </a:moveTo>
                    <a:lnTo>
                      <a:pt x="0" y="164465"/>
                    </a:lnTo>
                    <a:lnTo>
                      <a:pt x="50419" y="0"/>
                    </a:lnTo>
                    <a:lnTo>
                      <a:pt x="101917" y="0"/>
                    </a:lnTo>
                    <a:lnTo>
                      <a:pt x="102362" y="1016"/>
                    </a:lnTo>
                    <a:lnTo>
                      <a:pt x="152591" y="164465"/>
                    </a:lnTo>
                    <a:lnTo>
                      <a:pt x="110426" y="164465"/>
                    </a:lnTo>
                    <a:lnTo>
                      <a:pt x="101727" y="132969"/>
                    </a:lnTo>
                    <a:lnTo>
                      <a:pt x="50864" y="132969"/>
                    </a:lnTo>
                    <a:lnTo>
                      <a:pt x="42164" y="164465"/>
                    </a:lnTo>
                    <a:close/>
                    <a:moveTo>
                      <a:pt x="60261" y="99124"/>
                    </a:moveTo>
                    <a:lnTo>
                      <a:pt x="91885" y="99124"/>
                    </a:lnTo>
                    <a:lnTo>
                      <a:pt x="76200" y="41466"/>
                    </a:lnTo>
                    <a:lnTo>
                      <a:pt x="60261" y="99124"/>
                    </a:lnTo>
                    <a:close/>
                  </a:path>
                </a:pathLst>
              </a:custGeom>
              <a:solidFill>
                <a:srgbClr val="FFFFFF"/>
              </a:solidFill>
              <a:ln w="6350" cap="flat">
                <a:noFill/>
                <a:prstDash val="solid"/>
                <a:miter/>
              </a:ln>
            </p:spPr>
            <p:txBody>
              <a:bodyPr rtlCol="0" anchor="ctr"/>
              <a:lstStyle/>
              <a:p>
                <a:endParaRPr lang="en-US"/>
              </a:p>
            </p:txBody>
          </p:sp>
          <p:grpSp>
            <p:nvGrpSpPr>
              <p:cNvPr id="42" name="Graphic 10">
                <a:extLst>
                  <a:ext uri="{FF2B5EF4-FFF2-40B4-BE49-F238E27FC236}">
                    <a16:creationId xmlns:a16="http://schemas.microsoft.com/office/drawing/2014/main" id="{7AB6616F-09A9-4797-8153-8E469A5CAA25}"/>
                  </a:ext>
                </a:extLst>
              </p:cNvPr>
              <p:cNvGrpSpPr/>
              <p:nvPr/>
            </p:nvGrpSpPr>
            <p:grpSpPr>
              <a:xfrm>
                <a:off x="5459920" y="3361563"/>
                <a:ext cx="905065" cy="132207"/>
                <a:chOff x="5459920" y="3361563"/>
                <a:chExt cx="905065" cy="132207"/>
              </a:xfrm>
              <a:solidFill>
                <a:srgbClr val="FFFFFF"/>
              </a:solidFill>
            </p:grpSpPr>
            <p:sp>
              <p:nvSpPr>
                <p:cNvPr id="73" name="Freeform 43">
                  <a:extLst>
                    <a:ext uri="{FF2B5EF4-FFF2-40B4-BE49-F238E27FC236}">
                      <a16:creationId xmlns:a16="http://schemas.microsoft.com/office/drawing/2014/main" id="{078ADB23-D2AA-435B-87BD-C2EF595AEC02}"/>
                    </a:ext>
                  </a:extLst>
                </p:cNvPr>
                <p:cNvSpPr/>
                <p:nvPr/>
              </p:nvSpPr>
              <p:spPr>
                <a:xfrm>
                  <a:off x="5459920" y="3364103"/>
                  <a:ext cx="91947" cy="127126"/>
                </a:xfrm>
                <a:custGeom>
                  <a:avLst/>
                  <a:gdLst>
                    <a:gd name="connsiteX0" fmla="*/ 0 w 91947"/>
                    <a:gd name="connsiteY0" fmla="*/ 0 h 127126"/>
                    <a:gd name="connsiteX1" fmla="*/ 91948 w 91947"/>
                    <a:gd name="connsiteY1" fmla="*/ 0 h 127126"/>
                    <a:gd name="connsiteX2" fmla="*/ 91948 w 91947"/>
                    <a:gd name="connsiteY2" fmla="*/ 28829 h 127126"/>
                    <a:gd name="connsiteX3" fmla="*/ 36195 w 91947"/>
                    <a:gd name="connsiteY3" fmla="*/ 28829 h 127126"/>
                    <a:gd name="connsiteX4" fmla="*/ 36195 w 91947"/>
                    <a:gd name="connsiteY4" fmla="*/ 48133 h 127126"/>
                    <a:gd name="connsiteX5" fmla="*/ 87566 w 91947"/>
                    <a:gd name="connsiteY5" fmla="*/ 48133 h 127126"/>
                    <a:gd name="connsiteX6" fmla="*/ 87566 w 91947"/>
                    <a:gd name="connsiteY6" fmla="*/ 77025 h 127126"/>
                    <a:gd name="connsiteX7" fmla="*/ 36195 w 91947"/>
                    <a:gd name="connsiteY7" fmla="*/ 77025 h 127126"/>
                    <a:gd name="connsiteX8" fmla="*/ 36195 w 91947"/>
                    <a:gd name="connsiteY8" fmla="*/ 98298 h 127126"/>
                    <a:gd name="connsiteX9" fmla="*/ 91948 w 91947"/>
                    <a:gd name="connsiteY9" fmla="*/ 98298 h 127126"/>
                    <a:gd name="connsiteX10" fmla="*/ 91948 w 91947"/>
                    <a:gd name="connsiteY10" fmla="*/ 127127 h 127126"/>
                    <a:gd name="connsiteX11" fmla="*/ 0 w 91947"/>
                    <a:gd name="connsiteY11" fmla="*/ 127127 h 127126"/>
                    <a:gd name="connsiteX12" fmla="*/ 0 w 91947"/>
                    <a:gd name="connsiteY12" fmla="*/ 0 h 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 h="127126">
                      <a:moveTo>
                        <a:pt x="0" y="0"/>
                      </a:moveTo>
                      <a:lnTo>
                        <a:pt x="91948" y="0"/>
                      </a:lnTo>
                      <a:lnTo>
                        <a:pt x="91948" y="28829"/>
                      </a:lnTo>
                      <a:lnTo>
                        <a:pt x="36195" y="28829"/>
                      </a:lnTo>
                      <a:lnTo>
                        <a:pt x="36195" y="48133"/>
                      </a:lnTo>
                      <a:lnTo>
                        <a:pt x="87566" y="48133"/>
                      </a:lnTo>
                      <a:lnTo>
                        <a:pt x="87566" y="77025"/>
                      </a:lnTo>
                      <a:lnTo>
                        <a:pt x="36195" y="77025"/>
                      </a:lnTo>
                      <a:lnTo>
                        <a:pt x="36195" y="98298"/>
                      </a:lnTo>
                      <a:lnTo>
                        <a:pt x="91948" y="98298"/>
                      </a:lnTo>
                      <a:lnTo>
                        <a:pt x="91948" y="127127"/>
                      </a:lnTo>
                      <a:lnTo>
                        <a:pt x="0" y="127127"/>
                      </a:lnTo>
                      <a:lnTo>
                        <a:pt x="0" y="0"/>
                      </a:lnTo>
                      <a:close/>
                    </a:path>
                  </a:pathLst>
                </a:custGeom>
                <a:solidFill>
                  <a:srgbClr val="FFFFFF"/>
                </a:solidFill>
                <a:ln w="6350" cap="flat">
                  <a:noFill/>
                  <a:prstDash val="solid"/>
                  <a:miter/>
                </a:ln>
              </p:spPr>
              <p:txBody>
                <a:bodyPr rtlCol="0" anchor="ctr"/>
                <a:lstStyle/>
                <a:p>
                  <a:endParaRPr lang="en-US"/>
                </a:p>
              </p:txBody>
            </p:sp>
            <p:sp>
              <p:nvSpPr>
                <p:cNvPr id="74" name="Freeform 44">
                  <a:extLst>
                    <a:ext uri="{FF2B5EF4-FFF2-40B4-BE49-F238E27FC236}">
                      <a16:creationId xmlns:a16="http://schemas.microsoft.com/office/drawing/2014/main" id="{88EFCAF5-2564-44B4-9C1F-7231E0EC3F1C}"/>
                    </a:ext>
                  </a:extLst>
                </p:cNvPr>
                <p:cNvSpPr/>
                <p:nvPr/>
              </p:nvSpPr>
              <p:spPr>
                <a:xfrm>
                  <a:off x="5572633" y="3364039"/>
                  <a:ext cx="120078" cy="127190"/>
                </a:xfrm>
                <a:custGeom>
                  <a:avLst/>
                  <a:gdLst>
                    <a:gd name="connsiteX0" fmla="*/ 57214 w 120078"/>
                    <a:gd name="connsiteY0" fmla="*/ 93218 h 127190"/>
                    <a:gd name="connsiteX1" fmla="*/ 36195 w 120078"/>
                    <a:gd name="connsiteY1" fmla="*/ 93218 h 127190"/>
                    <a:gd name="connsiteX2" fmla="*/ 36195 w 120078"/>
                    <a:gd name="connsiteY2" fmla="*/ 127190 h 127190"/>
                    <a:gd name="connsiteX3" fmla="*/ 0 w 120078"/>
                    <a:gd name="connsiteY3" fmla="*/ 127190 h 127190"/>
                    <a:gd name="connsiteX4" fmla="*/ 0 w 120078"/>
                    <a:gd name="connsiteY4" fmla="*/ 0 h 127190"/>
                    <a:gd name="connsiteX5" fmla="*/ 60642 w 120078"/>
                    <a:gd name="connsiteY5" fmla="*/ 0 h 127190"/>
                    <a:gd name="connsiteX6" fmla="*/ 107378 w 120078"/>
                    <a:gd name="connsiteY6" fmla="*/ 37909 h 127190"/>
                    <a:gd name="connsiteX7" fmla="*/ 107378 w 120078"/>
                    <a:gd name="connsiteY7" fmla="*/ 55054 h 127190"/>
                    <a:gd name="connsiteX8" fmla="*/ 92202 w 120078"/>
                    <a:gd name="connsiteY8" fmla="*/ 85598 h 127190"/>
                    <a:gd name="connsiteX9" fmla="*/ 120078 w 120078"/>
                    <a:gd name="connsiteY9" fmla="*/ 127190 h 127190"/>
                    <a:gd name="connsiteX10" fmla="*/ 79692 w 120078"/>
                    <a:gd name="connsiteY10" fmla="*/ 127190 h 127190"/>
                    <a:gd name="connsiteX11" fmla="*/ 57214 w 120078"/>
                    <a:gd name="connsiteY11" fmla="*/ 93218 h 127190"/>
                    <a:gd name="connsiteX12" fmla="*/ 59690 w 120078"/>
                    <a:gd name="connsiteY12" fmla="*/ 29146 h 127190"/>
                    <a:gd name="connsiteX13" fmla="*/ 36195 w 120078"/>
                    <a:gd name="connsiteY13" fmla="*/ 29146 h 127190"/>
                    <a:gd name="connsiteX14" fmla="*/ 36195 w 120078"/>
                    <a:gd name="connsiteY14" fmla="*/ 64833 h 127190"/>
                    <a:gd name="connsiteX15" fmla="*/ 59690 w 120078"/>
                    <a:gd name="connsiteY15" fmla="*/ 64833 h 127190"/>
                    <a:gd name="connsiteX16" fmla="*/ 72199 w 120078"/>
                    <a:gd name="connsiteY16" fmla="*/ 53848 h 127190"/>
                    <a:gd name="connsiteX17" fmla="*/ 72199 w 120078"/>
                    <a:gd name="connsiteY17" fmla="*/ 39688 h 127190"/>
                    <a:gd name="connsiteX18" fmla="*/ 59690 w 120078"/>
                    <a:gd name="connsiteY18" fmla="*/ 29146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078" h="127190">
                      <a:moveTo>
                        <a:pt x="57214" y="93218"/>
                      </a:moveTo>
                      <a:lnTo>
                        <a:pt x="36195" y="93218"/>
                      </a:lnTo>
                      <a:lnTo>
                        <a:pt x="36195" y="127190"/>
                      </a:lnTo>
                      <a:lnTo>
                        <a:pt x="0" y="127190"/>
                      </a:lnTo>
                      <a:lnTo>
                        <a:pt x="0" y="0"/>
                      </a:lnTo>
                      <a:lnTo>
                        <a:pt x="60642" y="0"/>
                      </a:lnTo>
                      <a:cubicBezTo>
                        <a:pt x="96139" y="0"/>
                        <a:pt x="107378" y="13716"/>
                        <a:pt x="107378" y="37909"/>
                      </a:cubicBezTo>
                      <a:lnTo>
                        <a:pt x="107378" y="55054"/>
                      </a:lnTo>
                      <a:cubicBezTo>
                        <a:pt x="107378" y="69723"/>
                        <a:pt x="103188" y="77788"/>
                        <a:pt x="92202" y="85598"/>
                      </a:cubicBezTo>
                      <a:lnTo>
                        <a:pt x="120078" y="127190"/>
                      </a:lnTo>
                      <a:lnTo>
                        <a:pt x="79692" y="127190"/>
                      </a:lnTo>
                      <a:lnTo>
                        <a:pt x="57214" y="93218"/>
                      </a:lnTo>
                      <a:close/>
                      <a:moveTo>
                        <a:pt x="59690" y="29146"/>
                      </a:moveTo>
                      <a:lnTo>
                        <a:pt x="36195" y="29146"/>
                      </a:lnTo>
                      <a:lnTo>
                        <a:pt x="36195" y="64833"/>
                      </a:lnTo>
                      <a:lnTo>
                        <a:pt x="59690" y="64833"/>
                      </a:lnTo>
                      <a:cubicBezTo>
                        <a:pt x="68770" y="64833"/>
                        <a:pt x="72199" y="61151"/>
                        <a:pt x="72199" y="53848"/>
                      </a:cubicBezTo>
                      <a:lnTo>
                        <a:pt x="72199" y="39688"/>
                      </a:lnTo>
                      <a:cubicBezTo>
                        <a:pt x="72136" y="32576"/>
                        <a:pt x="68707" y="29146"/>
                        <a:pt x="59690" y="29146"/>
                      </a:cubicBezTo>
                      <a:close/>
                    </a:path>
                  </a:pathLst>
                </a:custGeom>
                <a:solidFill>
                  <a:srgbClr val="FFFFFF"/>
                </a:solidFill>
                <a:ln w="6350" cap="flat">
                  <a:noFill/>
                  <a:prstDash val="solid"/>
                  <a:miter/>
                </a:ln>
              </p:spPr>
              <p:txBody>
                <a:bodyPr rtlCol="0" anchor="ctr"/>
                <a:lstStyle/>
                <a:p>
                  <a:endParaRPr lang="en-US"/>
                </a:p>
              </p:txBody>
            </p:sp>
            <p:sp>
              <p:nvSpPr>
                <p:cNvPr id="75" name="Freeform 45">
                  <a:extLst>
                    <a:ext uri="{FF2B5EF4-FFF2-40B4-BE49-F238E27FC236}">
                      <a16:creationId xmlns:a16="http://schemas.microsoft.com/office/drawing/2014/main" id="{232921A2-FF96-4821-8E40-2E34C822E61C}"/>
                    </a:ext>
                  </a:extLst>
                </p:cNvPr>
                <p:cNvSpPr/>
                <p:nvPr/>
              </p:nvSpPr>
              <p:spPr>
                <a:xfrm>
                  <a:off x="5702236" y="3364103"/>
                  <a:ext cx="119570" cy="127190"/>
                </a:xfrm>
                <a:custGeom>
                  <a:avLst/>
                  <a:gdLst>
                    <a:gd name="connsiteX0" fmla="*/ 34227 w 119570"/>
                    <a:gd name="connsiteY0" fmla="*/ 49657 h 127190"/>
                    <a:gd name="connsiteX1" fmla="*/ 34227 w 119570"/>
                    <a:gd name="connsiteY1" fmla="*/ 127190 h 127190"/>
                    <a:gd name="connsiteX2" fmla="*/ 0 w 119570"/>
                    <a:gd name="connsiteY2" fmla="*/ 127190 h 127190"/>
                    <a:gd name="connsiteX3" fmla="*/ 0 w 119570"/>
                    <a:gd name="connsiteY3" fmla="*/ 0 h 127190"/>
                    <a:gd name="connsiteX4" fmla="*/ 43053 w 119570"/>
                    <a:gd name="connsiteY4" fmla="*/ 0 h 127190"/>
                    <a:gd name="connsiteX5" fmla="*/ 85344 w 119570"/>
                    <a:gd name="connsiteY5" fmla="*/ 77788 h 127190"/>
                    <a:gd name="connsiteX6" fmla="*/ 85344 w 119570"/>
                    <a:gd name="connsiteY6" fmla="*/ 0 h 127190"/>
                    <a:gd name="connsiteX7" fmla="*/ 119571 w 119570"/>
                    <a:gd name="connsiteY7" fmla="*/ 0 h 127190"/>
                    <a:gd name="connsiteX8" fmla="*/ 119571 w 119570"/>
                    <a:gd name="connsiteY8" fmla="*/ 127190 h 127190"/>
                    <a:gd name="connsiteX9" fmla="*/ 76517 w 119570"/>
                    <a:gd name="connsiteY9" fmla="*/ 127190 h 127190"/>
                    <a:gd name="connsiteX10" fmla="*/ 34227 w 119570"/>
                    <a:gd name="connsiteY10" fmla="*/ 49657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27190">
                      <a:moveTo>
                        <a:pt x="34227" y="49657"/>
                      </a:moveTo>
                      <a:lnTo>
                        <a:pt x="34227" y="127190"/>
                      </a:lnTo>
                      <a:lnTo>
                        <a:pt x="0" y="127190"/>
                      </a:lnTo>
                      <a:lnTo>
                        <a:pt x="0" y="0"/>
                      </a:lnTo>
                      <a:lnTo>
                        <a:pt x="43053" y="0"/>
                      </a:lnTo>
                      <a:lnTo>
                        <a:pt x="85344" y="77788"/>
                      </a:lnTo>
                      <a:lnTo>
                        <a:pt x="85344" y="0"/>
                      </a:lnTo>
                      <a:lnTo>
                        <a:pt x="119571" y="0"/>
                      </a:lnTo>
                      <a:lnTo>
                        <a:pt x="119571" y="127190"/>
                      </a:lnTo>
                      <a:lnTo>
                        <a:pt x="76517" y="127190"/>
                      </a:lnTo>
                      <a:lnTo>
                        <a:pt x="34227" y="49657"/>
                      </a:lnTo>
                      <a:close/>
                    </a:path>
                  </a:pathLst>
                </a:custGeom>
                <a:solidFill>
                  <a:srgbClr val="FFFFFF"/>
                </a:solidFill>
                <a:ln w="6350" cap="flat">
                  <a:noFill/>
                  <a:prstDash val="solid"/>
                  <a:miter/>
                </a:ln>
              </p:spPr>
              <p:txBody>
                <a:bodyPr rtlCol="0" anchor="ctr"/>
                <a:lstStyle/>
                <a:p>
                  <a:endParaRPr lang="en-US"/>
                </a:p>
              </p:txBody>
            </p:sp>
            <p:sp>
              <p:nvSpPr>
                <p:cNvPr id="76" name="Freeform 48">
                  <a:extLst>
                    <a:ext uri="{FF2B5EF4-FFF2-40B4-BE49-F238E27FC236}">
                      <a16:creationId xmlns:a16="http://schemas.microsoft.com/office/drawing/2014/main" id="{ECFD2784-BCB3-4266-85AB-A7D98F72188F}"/>
                    </a:ext>
                  </a:extLst>
                </p:cNvPr>
                <p:cNvSpPr/>
                <p:nvPr/>
              </p:nvSpPr>
              <p:spPr>
                <a:xfrm>
                  <a:off x="5838634" y="3361563"/>
                  <a:ext cx="98806" cy="132207"/>
                </a:xfrm>
                <a:custGeom>
                  <a:avLst/>
                  <a:gdLst>
                    <a:gd name="connsiteX0" fmla="*/ 0 w 98806"/>
                    <a:gd name="connsiteY0" fmla="*/ 123317 h 132207"/>
                    <a:gd name="connsiteX1" fmla="*/ 5842 w 98806"/>
                    <a:gd name="connsiteY1" fmla="*/ 96393 h 132207"/>
                    <a:gd name="connsiteX2" fmla="*/ 46419 w 98806"/>
                    <a:gd name="connsiteY2" fmla="*/ 102489 h 132207"/>
                    <a:gd name="connsiteX3" fmla="*/ 62548 w 98806"/>
                    <a:gd name="connsiteY3" fmla="*/ 92456 h 132207"/>
                    <a:gd name="connsiteX4" fmla="*/ 38100 w 98806"/>
                    <a:gd name="connsiteY4" fmla="*/ 78740 h 132207"/>
                    <a:gd name="connsiteX5" fmla="*/ 1397 w 98806"/>
                    <a:gd name="connsiteY5" fmla="*/ 37147 h 132207"/>
                    <a:gd name="connsiteX6" fmla="*/ 51753 w 98806"/>
                    <a:gd name="connsiteY6" fmla="*/ 0 h 132207"/>
                    <a:gd name="connsiteX7" fmla="*/ 95314 w 98806"/>
                    <a:gd name="connsiteY7" fmla="*/ 5397 h 132207"/>
                    <a:gd name="connsiteX8" fmla="*/ 91186 w 98806"/>
                    <a:gd name="connsiteY8" fmla="*/ 34036 h 132207"/>
                    <a:gd name="connsiteX9" fmla="*/ 52070 w 98806"/>
                    <a:gd name="connsiteY9" fmla="*/ 29654 h 132207"/>
                    <a:gd name="connsiteX10" fmla="*/ 37656 w 98806"/>
                    <a:gd name="connsiteY10" fmla="*/ 38481 h 132207"/>
                    <a:gd name="connsiteX11" fmla="*/ 60643 w 98806"/>
                    <a:gd name="connsiteY11" fmla="*/ 52197 h 132207"/>
                    <a:gd name="connsiteX12" fmla="*/ 98806 w 98806"/>
                    <a:gd name="connsiteY12" fmla="*/ 90868 h 132207"/>
                    <a:gd name="connsiteX13" fmla="*/ 45974 w 98806"/>
                    <a:gd name="connsiteY13" fmla="*/ 132207 h 132207"/>
                    <a:gd name="connsiteX14" fmla="*/ 0 w 98806"/>
                    <a:gd name="connsiteY14" fmla="*/ 123317 h 1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806" h="132207">
                      <a:moveTo>
                        <a:pt x="0" y="123317"/>
                      </a:moveTo>
                      <a:lnTo>
                        <a:pt x="5842" y="96393"/>
                      </a:lnTo>
                      <a:cubicBezTo>
                        <a:pt x="16828" y="99568"/>
                        <a:pt x="33020" y="102489"/>
                        <a:pt x="46419" y="102489"/>
                      </a:cubicBezTo>
                      <a:cubicBezTo>
                        <a:pt x="59817" y="102489"/>
                        <a:pt x="62548" y="99822"/>
                        <a:pt x="62548" y="92456"/>
                      </a:cubicBezTo>
                      <a:cubicBezTo>
                        <a:pt x="62548" y="84391"/>
                        <a:pt x="61087" y="82423"/>
                        <a:pt x="38100" y="78740"/>
                      </a:cubicBezTo>
                      <a:cubicBezTo>
                        <a:pt x="4826" y="73342"/>
                        <a:pt x="1397" y="60389"/>
                        <a:pt x="1397" y="37147"/>
                      </a:cubicBezTo>
                      <a:cubicBezTo>
                        <a:pt x="1397" y="9271"/>
                        <a:pt x="18288" y="0"/>
                        <a:pt x="51753" y="0"/>
                      </a:cubicBezTo>
                      <a:cubicBezTo>
                        <a:pt x="64008" y="0"/>
                        <a:pt x="83058" y="1968"/>
                        <a:pt x="95314" y="5397"/>
                      </a:cubicBezTo>
                      <a:lnTo>
                        <a:pt x="91186" y="34036"/>
                      </a:lnTo>
                      <a:cubicBezTo>
                        <a:pt x="76962" y="31115"/>
                        <a:pt x="63564" y="29654"/>
                        <a:pt x="52070" y="29654"/>
                      </a:cubicBezTo>
                      <a:cubicBezTo>
                        <a:pt x="40323" y="29654"/>
                        <a:pt x="37656" y="31369"/>
                        <a:pt x="37656" y="38481"/>
                      </a:cubicBezTo>
                      <a:cubicBezTo>
                        <a:pt x="37656" y="47053"/>
                        <a:pt x="38862" y="48260"/>
                        <a:pt x="60643" y="52197"/>
                      </a:cubicBezTo>
                      <a:cubicBezTo>
                        <a:pt x="96330" y="58547"/>
                        <a:pt x="98806" y="66865"/>
                        <a:pt x="98806" y="90868"/>
                      </a:cubicBezTo>
                      <a:cubicBezTo>
                        <a:pt x="98806" y="118237"/>
                        <a:pt x="89027" y="132207"/>
                        <a:pt x="45974" y="132207"/>
                      </a:cubicBezTo>
                      <a:cubicBezTo>
                        <a:pt x="31306" y="132143"/>
                        <a:pt x="13653" y="129222"/>
                        <a:pt x="0" y="123317"/>
                      </a:cubicBezTo>
                      <a:close/>
                    </a:path>
                  </a:pathLst>
                </a:custGeom>
                <a:solidFill>
                  <a:srgbClr val="FFFFFF"/>
                </a:solidFill>
                <a:ln w="6350" cap="flat">
                  <a:noFill/>
                  <a:prstDash val="solid"/>
                  <a:miter/>
                </a:ln>
              </p:spPr>
              <p:txBody>
                <a:bodyPr rtlCol="0" anchor="ctr"/>
                <a:lstStyle/>
                <a:p>
                  <a:endParaRPr lang="en-US"/>
                </a:p>
              </p:txBody>
            </p:sp>
            <p:sp>
              <p:nvSpPr>
                <p:cNvPr id="77" name="Freeform 49">
                  <a:extLst>
                    <a:ext uri="{FF2B5EF4-FFF2-40B4-BE49-F238E27FC236}">
                      <a16:creationId xmlns:a16="http://schemas.microsoft.com/office/drawing/2014/main" id="{50CF1C33-DDE5-4D58-93AA-C5ADE40CC27C}"/>
                    </a:ext>
                  </a:extLst>
                </p:cNvPr>
                <p:cNvSpPr/>
                <p:nvPr/>
              </p:nvSpPr>
              <p:spPr>
                <a:xfrm>
                  <a:off x="5947664" y="3364103"/>
                  <a:ext cx="110045" cy="127190"/>
                </a:xfrm>
                <a:custGeom>
                  <a:avLst/>
                  <a:gdLst>
                    <a:gd name="connsiteX0" fmla="*/ 73152 w 110045"/>
                    <a:gd name="connsiteY0" fmla="*/ 127190 h 127190"/>
                    <a:gd name="connsiteX1" fmla="*/ 36957 w 110045"/>
                    <a:gd name="connsiteY1" fmla="*/ 127190 h 127190"/>
                    <a:gd name="connsiteX2" fmla="*/ 36957 w 110045"/>
                    <a:gd name="connsiteY2" fmla="*/ 31305 h 127190"/>
                    <a:gd name="connsiteX3" fmla="*/ 0 w 110045"/>
                    <a:gd name="connsiteY3" fmla="*/ 31305 h 127190"/>
                    <a:gd name="connsiteX4" fmla="*/ 0 w 110045"/>
                    <a:gd name="connsiteY4" fmla="*/ 0 h 127190"/>
                    <a:gd name="connsiteX5" fmla="*/ 110045 w 110045"/>
                    <a:gd name="connsiteY5" fmla="*/ 0 h 127190"/>
                    <a:gd name="connsiteX6" fmla="*/ 110045 w 110045"/>
                    <a:gd name="connsiteY6" fmla="*/ 31305 h 127190"/>
                    <a:gd name="connsiteX7" fmla="*/ 73089 w 110045"/>
                    <a:gd name="connsiteY7" fmla="*/ 31305 h 127190"/>
                    <a:gd name="connsiteX8" fmla="*/ 73089 w 110045"/>
                    <a:gd name="connsiteY8" fmla="*/ 12719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45" h="127190">
                      <a:moveTo>
                        <a:pt x="73152" y="127190"/>
                      </a:moveTo>
                      <a:lnTo>
                        <a:pt x="36957" y="127190"/>
                      </a:lnTo>
                      <a:lnTo>
                        <a:pt x="36957" y="31305"/>
                      </a:lnTo>
                      <a:lnTo>
                        <a:pt x="0" y="31305"/>
                      </a:lnTo>
                      <a:lnTo>
                        <a:pt x="0" y="0"/>
                      </a:lnTo>
                      <a:lnTo>
                        <a:pt x="110045" y="0"/>
                      </a:lnTo>
                      <a:lnTo>
                        <a:pt x="110045" y="31305"/>
                      </a:lnTo>
                      <a:lnTo>
                        <a:pt x="73089" y="31305"/>
                      </a:lnTo>
                      <a:lnTo>
                        <a:pt x="73089" y="127190"/>
                      </a:lnTo>
                      <a:close/>
                    </a:path>
                  </a:pathLst>
                </a:custGeom>
                <a:solidFill>
                  <a:srgbClr val="FFFFFF"/>
                </a:solidFill>
                <a:ln w="6350" cap="flat">
                  <a:noFill/>
                  <a:prstDash val="solid"/>
                  <a:miter/>
                </a:ln>
              </p:spPr>
              <p:txBody>
                <a:bodyPr rtlCol="0" anchor="ctr"/>
                <a:lstStyle/>
                <a:p>
                  <a:endParaRPr lang="en-US"/>
                </a:p>
              </p:txBody>
            </p:sp>
            <p:sp>
              <p:nvSpPr>
                <p:cNvPr id="78" name="Freeform 52">
                  <a:extLst>
                    <a:ext uri="{FF2B5EF4-FFF2-40B4-BE49-F238E27FC236}">
                      <a16:creationId xmlns:a16="http://schemas.microsoft.com/office/drawing/2014/main" id="{E9396D3A-6C01-411B-84F1-C02FE89C1B0C}"/>
                    </a:ext>
                  </a:extLst>
                </p:cNvPr>
                <p:cNvSpPr/>
                <p:nvPr/>
              </p:nvSpPr>
              <p:spPr>
                <a:xfrm>
                  <a:off x="6072568" y="3364103"/>
                  <a:ext cx="91947" cy="127126"/>
                </a:xfrm>
                <a:custGeom>
                  <a:avLst/>
                  <a:gdLst>
                    <a:gd name="connsiteX0" fmla="*/ 0 w 91947"/>
                    <a:gd name="connsiteY0" fmla="*/ 0 h 127126"/>
                    <a:gd name="connsiteX1" fmla="*/ 91948 w 91947"/>
                    <a:gd name="connsiteY1" fmla="*/ 0 h 127126"/>
                    <a:gd name="connsiteX2" fmla="*/ 91948 w 91947"/>
                    <a:gd name="connsiteY2" fmla="*/ 28829 h 127126"/>
                    <a:gd name="connsiteX3" fmla="*/ 36195 w 91947"/>
                    <a:gd name="connsiteY3" fmla="*/ 28829 h 127126"/>
                    <a:gd name="connsiteX4" fmla="*/ 36195 w 91947"/>
                    <a:gd name="connsiteY4" fmla="*/ 48133 h 127126"/>
                    <a:gd name="connsiteX5" fmla="*/ 87566 w 91947"/>
                    <a:gd name="connsiteY5" fmla="*/ 48133 h 127126"/>
                    <a:gd name="connsiteX6" fmla="*/ 87566 w 91947"/>
                    <a:gd name="connsiteY6" fmla="*/ 77025 h 127126"/>
                    <a:gd name="connsiteX7" fmla="*/ 36195 w 91947"/>
                    <a:gd name="connsiteY7" fmla="*/ 77025 h 127126"/>
                    <a:gd name="connsiteX8" fmla="*/ 36195 w 91947"/>
                    <a:gd name="connsiteY8" fmla="*/ 98298 h 127126"/>
                    <a:gd name="connsiteX9" fmla="*/ 91948 w 91947"/>
                    <a:gd name="connsiteY9" fmla="*/ 98298 h 127126"/>
                    <a:gd name="connsiteX10" fmla="*/ 91948 w 91947"/>
                    <a:gd name="connsiteY10" fmla="*/ 127127 h 127126"/>
                    <a:gd name="connsiteX11" fmla="*/ 0 w 91947"/>
                    <a:gd name="connsiteY11" fmla="*/ 127127 h 127126"/>
                    <a:gd name="connsiteX12" fmla="*/ 0 w 91947"/>
                    <a:gd name="connsiteY12" fmla="*/ 0 h 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 h="127126">
                      <a:moveTo>
                        <a:pt x="0" y="0"/>
                      </a:moveTo>
                      <a:lnTo>
                        <a:pt x="91948" y="0"/>
                      </a:lnTo>
                      <a:lnTo>
                        <a:pt x="91948" y="28829"/>
                      </a:lnTo>
                      <a:lnTo>
                        <a:pt x="36195" y="28829"/>
                      </a:lnTo>
                      <a:lnTo>
                        <a:pt x="36195" y="48133"/>
                      </a:lnTo>
                      <a:lnTo>
                        <a:pt x="87566" y="48133"/>
                      </a:lnTo>
                      <a:lnTo>
                        <a:pt x="87566" y="77025"/>
                      </a:lnTo>
                      <a:lnTo>
                        <a:pt x="36195" y="77025"/>
                      </a:lnTo>
                      <a:lnTo>
                        <a:pt x="36195" y="98298"/>
                      </a:lnTo>
                      <a:lnTo>
                        <a:pt x="91948" y="98298"/>
                      </a:lnTo>
                      <a:lnTo>
                        <a:pt x="91948" y="127127"/>
                      </a:lnTo>
                      <a:lnTo>
                        <a:pt x="0" y="127127"/>
                      </a:lnTo>
                      <a:lnTo>
                        <a:pt x="0" y="0"/>
                      </a:lnTo>
                      <a:close/>
                    </a:path>
                  </a:pathLst>
                </a:custGeom>
                <a:solidFill>
                  <a:srgbClr val="FFFFFF"/>
                </a:solidFill>
                <a:ln w="6350" cap="flat">
                  <a:noFill/>
                  <a:prstDash val="solid"/>
                  <a:miter/>
                </a:ln>
              </p:spPr>
              <p:txBody>
                <a:bodyPr rtlCol="0" anchor="ctr"/>
                <a:lstStyle/>
                <a:p>
                  <a:endParaRPr lang="en-US"/>
                </a:p>
              </p:txBody>
            </p:sp>
            <p:sp>
              <p:nvSpPr>
                <p:cNvPr id="79" name="Freeform 53">
                  <a:extLst>
                    <a:ext uri="{FF2B5EF4-FFF2-40B4-BE49-F238E27FC236}">
                      <a16:creationId xmlns:a16="http://schemas.microsoft.com/office/drawing/2014/main" id="{E868E3E4-D917-4E3A-848E-90684BE0C605}"/>
                    </a:ext>
                  </a:extLst>
                </p:cNvPr>
                <p:cNvSpPr/>
                <p:nvPr/>
              </p:nvSpPr>
              <p:spPr>
                <a:xfrm>
                  <a:off x="6186551" y="3364103"/>
                  <a:ext cx="36195" cy="127190"/>
                </a:xfrm>
                <a:custGeom>
                  <a:avLst/>
                  <a:gdLst>
                    <a:gd name="connsiteX0" fmla="*/ 0 w 36195"/>
                    <a:gd name="connsiteY0" fmla="*/ 0 h 127190"/>
                    <a:gd name="connsiteX1" fmla="*/ 36195 w 36195"/>
                    <a:gd name="connsiteY1" fmla="*/ 0 h 127190"/>
                    <a:gd name="connsiteX2" fmla="*/ 36195 w 36195"/>
                    <a:gd name="connsiteY2" fmla="*/ 127190 h 127190"/>
                    <a:gd name="connsiteX3" fmla="*/ 0 w 36195"/>
                    <a:gd name="connsiteY3" fmla="*/ 127190 h 127190"/>
                    <a:gd name="connsiteX4" fmla="*/ 0 w 36195"/>
                    <a:gd name="connsiteY4" fmla="*/ 0 h 1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127190">
                      <a:moveTo>
                        <a:pt x="0" y="0"/>
                      </a:moveTo>
                      <a:lnTo>
                        <a:pt x="36195" y="0"/>
                      </a:lnTo>
                      <a:lnTo>
                        <a:pt x="3619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80" name="Freeform 55">
                  <a:extLst>
                    <a:ext uri="{FF2B5EF4-FFF2-40B4-BE49-F238E27FC236}">
                      <a16:creationId xmlns:a16="http://schemas.microsoft.com/office/drawing/2014/main" id="{0EC3B445-F9F2-4392-A962-E002B25B7435}"/>
                    </a:ext>
                  </a:extLst>
                </p:cNvPr>
                <p:cNvSpPr/>
                <p:nvPr/>
              </p:nvSpPr>
              <p:spPr>
                <a:xfrm>
                  <a:off x="6245415" y="3364103"/>
                  <a:ext cx="119570" cy="127190"/>
                </a:xfrm>
                <a:custGeom>
                  <a:avLst/>
                  <a:gdLst>
                    <a:gd name="connsiteX0" fmla="*/ 34226 w 119570"/>
                    <a:gd name="connsiteY0" fmla="*/ 49657 h 127190"/>
                    <a:gd name="connsiteX1" fmla="*/ 34226 w 119570"/>
                    <a:gd name="connsiteY1" fmla="*/ 127190 h 127190"/>
                    <a:gd name="connsiteX2" fmla="*/ 0 w 119570"/>
                    <a:gd name="connsiteY2" fmla="*/ 127190 h 127190"/>
                    <a:gd name="connsiteX3" fmla="*/ 0 w 119570"/>
                    <a:gd name="connsiteY3" fmla="*/ 0 h 127190"/>
                    <a:gd name="connsiteX4" fmla="*/ 43053 w 119570"/>
                    <a:gd name="connsiteY4" fmla="*/ 0 h 127190"/>
                    <a:gd name="connsiteX5" fmla="*/ 85344 w 119570"/>
                    <a:gd name="connsiteY5" fmla="*/ 77788 h 127190"/>
                    <a:gd name="connsiteX6" fmla="*/ 85344 w 119570"/>
                    <a:gd name="connsiteY6" fmla="*/ 0 h 127190"/>
                    <a:gd name="connsiteX7" fmla="*/ 119570 w 119570"/>
                    <a:gd name="connsiteY7" fmla="*/ 0 h 127190"/>
                    <a:gd name="connsiteX8" fmla="*/ 119570 w 119570"/>
                    <a:gd name="connsiteY8" fmla="*/ 127190 h 127190"/>
                    <a:gd name="connsiteX9" fmla="*/ 76517 w 119570"/>
                    <a:gd name="connsiteY9" fmla="*/ 127190 h 127190"/>
                    <a:gd name="connsiteX10" fmla="*/ 34226 w 119570"/>
                    <a:gd name="connsiteY10" fmla="*/ 49657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27190">
                      <a:moveTo>
                        <a:pt x="34226" y="49657"/>
                      </a:moveTo>
                      <a:lnTo>
                        <a:pt x="34226" y="127190"/>
                      </a:lnTo>
                      <a:lnTo>
                        <a:pt x="0" y="127190"/>
                      </a:lnTo>
                      <a:lnTo>
                        <a:pt x="0" y="0"/>
                      </a:lnTo>
                      <a:lnTo>
                        <a:pt x="43053" y="0"/>
                      </a:lnTo>
                      <a:lnTo>
                        <a:pt x="85344" y="77788"/>
                      </a:lnTo>
                      <a:lnTo>
                        <a:pt x="85344" y="0"/>
                      </a:lnTo>
                      <a:lnTo>
                        <a:pt x="119570" y="0"/>
                      </a:lnTo>
                      <a:lnTo>
                        <a:pt x="119570" y="127190"/>
                      </a:lnTo>
                      <a:lnTo>
                        <a:pt x="76517" y="127190"/>
                      </a:lnTo>
                      <a:lnTo>
                        <a:pt x="34226" y="49657"/>
                      </a:lnTo>
                      <a:close/>
                    </a:path>
                  </a:pathLst>
                </a:custGeom>
                <a:solidFill>
                  <a:srgbClr val="FFFFFF"/>
                </a:solidFill>
                <a:ln w="6350" cap="flat">
                  <a:noFill/>
                  <a:prstDash val="solid"/>
                  <a:miter/>
                </a:ln>
              </p:spPr>
              <p:txBody>
                <a:bodyPr rtlCol="0" anchor="ctr"/>
                <a:lstStyle/>
                <a:p>
                  <a:endParaRPr lang="en-US"/>
                </a:p>
              </p:txBody>
            </p:sp>
          </p:grpSp>
          <p:sp>
            <p:nvSpPr>
              <p:cNvPr id="47" name="Freeform 56">
                <a:extLst>
                  <a:ext uri="{FF2B5EF4-FFF2-40B4-BE49-F238E27FC236}">
                    <a16:creationId xmlns:a16="http://schemas.microsoft.com/office/drawing/2014/main" id="{FE894E78-B1CB-4555-A7A6-30641F7BED1C}"/>
                  </a:ext>
                </a:extLst>
              </p:cNvPr>
              <p:cNvSpPr/>
              <p:nvPr/>
            </p:nvSpPr>
            <p:spPr>
              <a:xfrm>
                <a:off x="4554601" y="3364103"/>
                <a:ext cx="89534" cy="127190"/>
              </a:xfrm>
              <a:custGeom>
                <a:avLst/>
                <a:gdLst>
                  <a:gd name="connsiteX0" fmla="*/ 0 w 89534"/>
                  <a:gd name="connsiteY0" fmla="*/ 0 h 127190"/>
                  <a:gd name="connsiteX1" fmla="*/ 36195 w 89534"/>
                  <a:gd name="connsiteY1" fmla="*/ 0 h 127190"/>
                  <a:gd name="connsiteX2" fmla="*/ 36195 w 89534"/>
                  <a:gd name="connsiteY2" fmla="*/ 95885 h 127190"/>
                  <a:gd name="connsiteX3" fmla="*/ 89535 w 89534"/>
                  <a:gd name="connsiteY3" fmla="*/ 95885 h 127190"/>
                  <a:gd name="connsiteX4" fmla="*/ 89535 w 89534"/>
                  <a:gd name="connsiteY4" fmla="*/ 127190 h 127190"/>
                  <a:gd name="connsiteX5" fmla="*/ 0 w 89534"/>
                  <a:gd name="connsiteY5" fmla="*/ 127190 h 127190"/>
                  <a:gd name="connsiteX6" fmla="*/ 0 w 89534"/>
                  <a:gd name="connsiteY6" fmla="*/ 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34" h="127190">
                    <a:moveTo>
                      <a:pt x="0" y="0"/>
                    </a:moveTo>
                    <a:lnTo>
                      <a:pt x="36195" y="0"/>
                    </a:lnTo>
                    <a:lnTo>
                      <a:pt x="36195" y="95885"/>
                    </a:lnTo>
                    <a:lnTo>
                      <a:pt x="89535" y="95885"/>
                    </a:lnTo>
                    <a:lnTo>
                      <a:pt x="8953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48" name="Freeform 57">
                <a:extLst>
                  <a:ext uri="{FF2B5EF4-FFF2-40B4-BE49-F238E27FC236}">
                    <a16:creationId xmlns:a16="http://schemas.microsoft.com/office/drawing/2014/main" id="{30C8B29C-4108-4C0B-81C8-713DD0D3E2F6}"/>
                  </a:ext>
                </a:extLst>
              </p:cNvPr>
              <p:cNvSpPr/>
              <p:nvPr/>
            </p:nvSpPr>
            <p:spPr>
              <a:xfrm>
                <a:off x="4658550" y="3364103"/>
                <a:ext cx="89535" cy="127190"/>
              </a:xfrm>
              <a:custGeom>
                <a:avLst/>
                <a:gdLst>
                  <a:gd name="connsiteX0" fmla="*/ 0 w 89535"/>
                  <a:gd name="connsiteY0" fmla="*/ 0 h 127190"/>
                  <a:gd name="connsiteX1" fmla="*/ 36195 w 89535"/>
                  <a:gd name="connsiteY1" fmla="*/ 0 h 127190"/>
                  <a:gd name="connsiteX2" fmla="*/ 36195 w 89535"/>
                  <a:gd name="connsiteY2" fmla="*/ 95885 h 127190"/>
                  <a:gd name="connsiteX3" fmla="*/ 89535 w 89535"/>
                  <a:gd name="connsiteY3" fmla="*/ 95885 h 127190"/>
                  <a:gd name="connsiteX4" fmla="*/ 89535 w 89535"/>
                  <a:gd name="connsiteY4" fmla="*/ 127190 h 127190"/>
                  <a:gd name="connsiteX5" fmla="*/ 0 w 89535"/>
                  <a:gd name="connsiteY5" fmla="*/ 127190 h 127190"/>
                  <a:gd name="connsiteX6" fmla="*/ 0 w 89535"/>
                  <a:gd name="connsiteY6" fmla="*/ 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35" h="127190">
                    <a:moveTo>
                      <a:pt x="0" y="0"/>
                    </a:moveTo>
                    <a:lnTo>
                      <a:pt x="36195" y="0"/>
                    </a:lnTo>
                    <a:lnTo>
                      <a:pt x="36195" y="95885"/>
                    </a:lnTo>
                    <a:lnTo>
                      <a:pt x="89535" y="95885"/>
                    </a:lnTo>
                    <a:lnTo>
                      <a:pt x="8953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51" name="Freeform 58">
                <a:extLst>
                  <a:ext uri="{FF2B5EF4-FFF2-40B4-BE49-F238E27FC236}">
                    <a16:creationId xmlns:a16="http://schemas.microsoft.com/office/drawing/2014/main" id="{510D65C8-49B2-45BF-BB5E-FAA31C5EDFAE}"/>
                  </a:ext>
                </a:extLst>
              </p:cNvPr>
              <p:cNvSpPr/>
              <p:nvPr/>
            </p:nvSpPr>
            <p:spPr>
              <a:xfrm>
                <a:off x="4763642" y="3364103"/>
                <a:ext cx="36195" cy="127190"/>
              </a:xfrm>
              <a:custGeom>
                <a:avLst/>
                <a:gdLst>
                  <a:gd name="connsiteX0" fmla="*/ 0 w 36195"/>
                  <a:gd name="connsiteY0" fmla="*/ 0 h 127190"/>
                  <a:gd name="connsiteX1" fmla="*/ 36195 w 36195"/>
                  <a:gd name="connsiteY1" fmla="*/ 0 h 127190"/>
                  <a:gd name="connsiteX2" fmla="*/ 36195 w 36195"/>
                  <a:gd name="connsiteY2" fmla="*/ 127190 h 127190"/>
                  <a:gd name="connsiteX3" fmla="*/ 0 w 36195"/>
                  <a:gd name="connsiteY3" fmla="*/ 127190 h 127190"/>
                  <a:gd name="connsiteX4" fmla="*/ 0 w 36195"/>
                  <a:gd name="connsiteY4" fmla="*/ 0 h 1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127190">
                    <a:moveTo>
                      <a:pt x="0" y="0"/>
                    </a:moveTo>
                    <a:lnTo>
                      <a:pt x="36195" y="0"/>
                    </a:lnTo>
                    <a:lnTo>
                      <a:pt x="3619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52" name="Freeform 59">
                <a:extLst>
                  <a:ext uri="{FF2B5EF4-FFF2-40B4-BE49-F238E27FC236}">
                    <a16:creationId xmlns:a16="http://schemas.microsoft.com/office/drawing/2014/main" id="{C4C8B593-B05D-47C0-BD92-93556442E089}"/>
                  </a:ext>
                </a:extLst>
              </p:cNvPr>
              <p:cNvSpPr/>
              <p:nvPr/>
            </p:nvSpPr>
            <p:spPr>
              <a:xfrm>
                <a:off x="4811966" y="3364039"/>
                <a:ext cx="125476" cy="127190"/>
              </a:xfrm>
              <a:custGeom>
                <a:avLst/>
                <a:gdLst>
                  <a:gd name="connsiteX0" fmla="*/ 84709 w 125476"/>
                  <a:gd name="connsiteY0" fmla="*/ 108140 h 127190"/>
                  <a:gd name="connsiteX1" fmla="*/ 40894 w 125476"/>
                  <a:gd name="connsiteY1" fmla="*/ 108140 h 127190"/>
                  <a:gd name="connsiteX2" fmla="*/ 35497 w 125476"/>
                  <a:gd name="connsiteY2" fmla="*/ 127190 h 127190"/>
                  <a:gd name="connsiteX3" fmla="*/ 0 w 125476"/>
                  <a:gd name="connsiteY3" fmla="*/ 127190 h 127190"/>
                  <a:gd name="connsiteX4" fmla="*/ 40386 w 125476"/>
                  <a:gd name="connsiteY4" fmla="*/ 0 h 127190"/>
                  <a:gd name="connsiteX5" fmla="*/ 84899 w 125476"/>
                  <a:gd name="connsiteY5" fmla="*/ 0 h 127190"/>
                  <a:gd name="connsiteX6" fmla="*/ 125476 w 125476"/>
                  <a:gd name="connsiteY6" fmla="*/ 127190 h 127190"/>
                  <a:gd name="connsiteX7" fmla="*/ 89980 w 125476"/>
                  <a:gd name="connsiteY7" fmla="*/ 127190 h 127190"/>
                  <a:gd name="connsiteX8" fmla="*/ 84709 w 125476"/>
                  <a:gd name="connsiteY8" fmla="*/ 108140 h 127190"/>
                  <a:gd name="connsiteX9" fmla="*/ 49022 w 125476"/>
                  <a:gd name="connsiteY9" fmla="*/ 80010 h 127190"/>
                  <a:gd name="connsiteX10" fmla="*/ 76645 w 125476"/>
                  <a:gd name="connsiteY10" fmla="*/ 80010 h 127190"/>
                  <a:gd name="connsiteX11" fmla="*/ 62674 w 125476"/>
                  <a:gd name="connsiteY11" fmla="*/ 29401 h 127190"/>
                  <a:gd name="connsiteX12" fmla="*/ 49022 w 125476"/>
                  <a:gd name="connsiteY12" fmla="*/ 8001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76" h="127190">
                    <a:moveTo>
                      <a:pt x="84709" y="108140"/>
                    </a:moveTo>
                    <a:lnTo>
                      <a:pt x="40894" y="108140"/>
                    </a:lnTo>
                    <a:lnTo>
                      <a:pt x="35497" y="127190"/>
                    </a:lnTo>
                    <a:lnTo>
                      <a:pt x="0" y="127190"/>
                    </a:lnTo>
                    <a:lnTo>
                      <a:pt x="40386" y="0"/>
                    </a:lnTo>
                    <a:lnTo>
                      <a:pt x="84899" y="0"/>
                    </a:lnTo>
                    <a:lnTo>
                      <a:pt x="125476" y="127190"/>
                    </a:lnTo>
                    <a:lnTo>
                      <a:pt x="89980" y="127190"/>
                    </a:lnTo>
                    <a:lnTo>
                      <a:pt x="84709" y="108140"/>
                    </a:lnTo>
                    <a:close/>
                    <a:moveTo>
                      <a:pt x="49022" y="80010"/>
                    </a:moveTo>
                    <a:lnTo>
                      <a:pt x="76645" y="80010"/>
                    </a:lnTo>
                    <a:lnTo>
                      <a:pt x="62674" y="29401"/>
                    </a:lnTo>
                    <a:lnTo>
                      <a:pt x="49022" y="80010"/>
                    </a:lnTo>
                    <a:close/>
                  </a:path>
                </a:pathLst>
              </a:custGeom>
              <a:solidFill>
                <a:srgbClr val="FFFFFF"/>
              </a:solidFill>
              <a:ln w="6350" cap="flat">
                <a:noFill/>
                <a:prstDash val="solid"/>
                <a:miter/>
              </a:ln>
            </p:spPr>
            <p:txBody>
              <a:bodyPr rtlCol="0" anchor="ctr"/>
              <a:lstStyle/>
              <a:p>
                <a:endParaRPr lang="en-US"/>
              </a:p>
            </p:txBody>
          </p:sp>
          <p:sp>
            <p:nvSpPr>
              <p:cNvPr id="55" name="Freeform 60">
                <a:extLst>
                  <a:ext uri="{FF2B5EF4-FFF2-40B4-BE49-F238E27FC236}">
                    <a16:creationId xmlns:a16="http://schemas.microsoft.com/office/drawing/2014/main" id="{462D2289-1DAF-4D4F-8762-EB737902FA30}"/>
                  </a:ext>
                </a:extLst>
              </p:cNvPr>
              <p:cNvSpPr/>
              <p:nvPr/>
            </p:nvSpPr>
            <p:spPr>
              <a:xfrm>
                <a:off x="4948491" y="3364103"/>
                <a:ext cx="119570" cy="127190"/>
              </a:xfrm>
              <a:custGeom>
                <a:avLst/>
                <a:gdLst>
                  <a:gd name="connsiteX0" fmla="*/ 34227 w 119570"/>
                  <a:gd name="connsiteY0" fmla="*/ 49657 h 127190"/>
                  <a:gd name="connsiteX1" fmla="*/ 34227 w 119570"/>
                  <a:gd name="connsiteY1" fmla="*/ 127190 h 127190"/>
                  <a:gd name="connsiteX2" fmla="*/ 0 w 119570"/>
                  <a:gd name="connsiteY2" fmla="*/ 127190 h 127190"/>
                  <a:gd name="connsiteX3" fmla="*/ 0 w 119570"/>
                  <a:gd name="connsiteY3" fmla="*/ 0 h 127190"/>
                  <a:gd name="connsiteX4" fmla="*/ 43053 w 119570"/>
                  <a:gd name="connsiteY4" fmla="*/ 0 h 127190"/>
                  <a:gd name="connsiteX5" fmla="*/ 85344 w 119570"/>
                  <a:gd name="connsiteY5" fmla="*/ 77788 h 127190"/>
                  <a:gd name="connsiteX6" fmla="*/ 85344 w 119570"/>
                  <a:gd name="connsiteY6" fmla="*/ 0 h 127190"/>
                  <a:gd name="connsiteX7" fmla="*/ 119571 w 119570"/>
                  <a:gd name="connsiteY7" fmla="*/ 0 h 127190"/>
                  <a:gd name="connsiteX8" fmla="*/ 119571 w 119570"/>
                  <a:gd name="connsiteY8" fmla="*/ 127190 h 127190"/>
                  <a:gd name="connsiteX9" fmla="*/ 76518 w 119570"/>
                  <a:gd name="connsiteY9" fmla="*/ 127190 h 127190"/>
                  <a:gd name="connsiteX10" fmla="*/ 34227 w 119570"/>
                  <a:gd name="connsiteY10" fmla="*/ 49657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27190">
                    <a:moveTo>
                      <a:pt x="34227" y="49657"/>
                    </a:moveTo>
                    <a:lnTo>
                      <a:pt x="34227" y="127190"/>
                    </a:lnTo>
                    <a:lnTo>
                      <a:pt x="0" y="127190"/>
                    </a:lnTo>
                    <a:lnTo>
                      <a:pt x="0" y="0"/>
                    </a:lnTo>
                    <a:lnTo>
                      <a:pt x="43053" y="0"/>
                    </a:lnTo>
                    <a:lnTo>
                      <a:pt x="85344" y="77788"/>
                    </a:lnTo>
                    <a:lnTo>
                      <a:pt x="85344" y="0"/>
                    </a:lnTo>
                    <a:lnTo>
                      <a:pt x="119571" y="0"/>
                    </a:lnTo>
                    <a:lnTo>
                      <a:pt x="119571" y="127190"/>
                    </a:lnTo>
                    <a:lnTo>
                      <a:pt x="76518" y="127190"/>
                    </a:lnTo>
                    <a:lnTo>
                      <a:pt x="34227" y="49657"/>
                    </a:lnTo>
                    <a:close/>
                  </a:path>
                </a:pathLst>
              </a:custGeom>
              <a:solidFill>
                <a:srgbClr val="FFFFFF"/>
              </a:solidFill>
              <a:ln w="6350" cap="flat">
                <a:noFill/>
                <a:prstDash val="solid"/>
                <a:miter/>
              </a:ln>
            </p:spPr>
            <p:txBody>
              <a:bodyPr rtlCol="0" anchor="ctr"/>
              <a:lstStyle/>
              <a:p>
                <a:endParaRPr lang="en-US"/>
              </a:p>
            </p:txBody>
          </p:sp>
          <p:sp>
            <p:nvSpPr>
              <p:cNvPr id="68" name="Freeform 61">
                <a:extLst>
                  <a:ext uri="{FF2B5EF4-FFF2-40B4-BE49-F238E27FC236}">
                    <a16:creationId xmlns:a16="http://schemas.microsoft.com/office/drawing/2014/main" id="{58CF7987-2ACB-4EFD-BE73-2F14BB20C93F}"/>
                  </a:ext>
                </a:extLst>
              </p:cNvPr>
              <p:cNvSpPr/>
              <p:nvPr/>
            </p:nvSpPr>
            <p:spPr>
              <a:xfrm>
                <a:off x="5088826" y="3361626"/>
                <a:ext cx="94932" cy="132016"/>
              </a:xfrm>
              <a:custGeom>
                <a:avLst/>
                <a:gdLst>
                  <a:gd name="connsiteX0" fmla="*/ 0 w 94932"/>
                  <a:gd name="connsiteY0" fmla="*/ 90741 h 132016"/>
                  <a:gd name="connsiteX1" fmla="*/ 0 w 94932"/>
                  <a:gd name="connsiteY1" fmla="*/ 41339 h 132016"/>
                  <a:gd name="connsiteX2" fmla="*/ 53086 w 94932"/>
                  <a:gd name="connsiteY2" fmla="*/ 0 h 132016"/>
                  <a:gd name="connsiteX3" fmla="*/ 94933 w 94932"/>
                  <a:gd name="connsiteY3" fmla="*/ 4382 h 132016"/>
                  <a:gd name="connsiteX4" fmla="*/ 91249 w 94932"/>
                  <a:gd name="connsiteY4" fmla="*/ 34227 h 132016"/>
                  <a:gd name="connsiteX5" fmla="*/ 53086 w 94932"/>
                  <a:gd name="connsiteY5" fmla="*/ 30797 h 132016"/>
                  <a:gd name="connsiteX6" fmla="*/ 36195 w 94932"/>
                  <a:gd name="connsiteY6" fmla="*/ 45212 h 132016"/>
                  <a:gd name="connsiteX7" fmla="*/ 36195 w 94932"/>
                  <a:gd name="connsiteY7" fmla="*/ 86804 h 132016"/>
                  <a:gd name="connsiteX8" fmla="*/ 53086 w 94932"/>
                  <a:gd name="connsiteY8" fmla="*/ 101219 h 132016"/>
                  <a:gd name="connsiteX9" fmla="*/ 91249 w 94932"/>
                  <a:gd name="connsiteY9" fmla="*/ 97790 h 132016"/>
                  <a:gd name="connsiteX10" fmla="*/ 94933 w 94932"/>
                  <a:gd name="connsiteY10" fmla="*/ 127635 h 132016"/>
                  <a:gd name="connsiteX11" fmla="*/ 53086 w 94932"/>
                  <a:gd name="connsiteY11" fmla="*/ 132016 h 132016"/>
                  <a:gd name="connsiteX12" fmla="*/ 0 w 94932"/>
                  <a:gd name="connsiteY12" fmla="*/ 90741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932" h="132016">
                    <a:moveTo>
                      <a:pt x="0" y="90741"/>
                    </a:moveTo>
                    <a:lnTo>
                      <a:pt x="0" y="41339"/>
                    </a:lnTo>
                    <a:cubicBezTo>
                      <a:pt x="0" y="14160"/>
                      <a:pt x="16637" y="0"/>
                      <a:pt x="53086" y="0"/>
                    </a:cubicBezTo>
                    <a:cubicBezTo>
                      <a:pt x="67056" y="0"/>
                      <a:pt x="81470" y="1714"/>
                      <a:pt x="94933" y="4382"/>
                    </a:cubicBezTo>
                    <a:lnTo>
                      <a:pt x="91249" y="34227"/>
                    </a:lnTo>
                    <a:cubicBezTo>
                      <a:pt x="77279" y="32004"/>
                      <a:pt x="65849" y="30797"/>
                      <a:pt x="53086" y="30797"/>
                    </a:cubicBezTo>
                    <a:cubicBezTo>
                      <a:pt x="41084" y="30797"/>
                      <a:pt x="36195" y="35179"/>
                      <a:pt x="36195" y="45212"/>
                    </a:cubicBezTo>
                    <a:lnTo>
                      <a:pt x="36195" y="86804"/>
                    </a:lnTo>
                    <a:cubicBezTo>
                      <a:pt x="36195" y="96838"/>
                      <a:pt x="41084" y="101219"/>
                      <a:pt x="53086" y="101219"/>
                    </a:cubicBezTo>
                    <a:cubicBezTo>
                      <a:pt x="65786" y="101219"/>
                      <a:pt x="77788" y="100266"/>
                      <a:pt x="91249" y="97790"/>
                    </a:cubicBezTo>
                    <a:lnTo>
                      <a:pt x="94933" y="127635"/>
                    </a:lnTo>
                    <a:cubicBezTo>
                      <a:pt x="81216" y="130556"/>
                      <a:pt x="67056" y="132016"/>
                      <a:pt x="53086" y="132016"/>
                    </a:cubicBezTo>
                    <a:cubicBezTo>
                      <a:pt x="16637" y="132080"/>
                      <a:pt x="0" y="117920"/>
                      <a:pt x="0" y="90741"/>
                    </a:cubicBezTo>
                    <a:close/>
                  </a:path>
                </a:pathLst>
              </a:custGeom>
              <a:solidFill>
                <a:srgbClr val="FFFFFF"/>
              </a:solidFill>
              <a:ln w="6350" cap="flat">
                <a:noFill/>
                <a:prstDash val="solid"/>
                <a:miter/>
              </a:ln>
            </p:spPr>
            <p:txBody>
              <a:bodyPr rtlCol="0" anchor="ctr"/>
              <a:lstStyle/>
              <a:p>
                <a:endParaRPr lang="en-US"/>
              </a:p>
            </p:txBody>
          </p:sp>
          <p:sp>
            <p:nvSpPr>
              <p:cNvPr id="69" name="Freeform 62">
                <a:extLst>
                  <a:ext uri="{FF2B5EF4-FFF2-40B4-BE49-F238E27FC236}">
                    <a16:creationId xmlns:a16="http://schemas.microsoft.com/office/drawing/2014/main" id="{BFEB8E31-3710-4451-B2B9-B751D1222E3C}"/>
                  </a:ext>
                </a:extLst>
              </p:cNvPr>
              <p:cNvSpPr/>
              <p:nvPr/>
            </p:nvSpPr>
            <p:spPr>
              <a:xfrm>
                <a:off x="5204205" y="3364103"/>
                <a:ext cx="91947" cy="127126"/>
              </a:xfrm>
              <a:custGeom>
                <a:avLst/>
                <a:gdLst>
                  <a:gd name="connsiteX0" fmla="*/ 0 w 91947"/>
                  <a:gd name="connsiteY0" fmla="*/ 0 h 127126"/>
                  <a:gd name="connsiteX1" fmla="*/ 91948 w 91947"/>
                  <a:gd name="connsiteY1" fmla="*/ 0 h 127126"/>
                  <a:gd name="connsiteX2" fmla="*/ 91948 w 91947"/>
                  <a:gd name="connsiteY2" fmla="*/ 28829 h 127126"/>
                  <a:gd name="connsiteX3" fmla="*/ 36195 w 91947"/>
                  <a:gd name="connsiteY3" fmla="*/ 28829 h 127126"/>
                  <a:gd name="connsiteX4" fmla="*/ 36195 w 91947"/>
                  <a:gd name="connsiteY4" fmla="*/ 48133 h 127126"/>
                  <a:gd name="connsiteX5" fmla="*/ 87566 w 91947"/>
                  <a:gd name="connsiteY5" fmla="*/ 48133 h 127126"/>
                  <a:gd name="connsiteX6" fmla="*/ 87566 w 91947"/>
                  <a:gd name="connsiteY6" fmla="*/ 77025 h 127126"/>
                  <a:gd name="connsiteX7" fmla="*/ 36195 w 91947"/>
                  <a:gd name="connsiteY7" fmla="*/ 77025 h 127126"/>
                  <a:gd name="connsiteX8" fmla="*/ 36195 w 91947"/>
                  <a:gd name="connsiteY8" fmla="*/ 98298 h 127126"/>
                  <a:gd name="connsiteX9" fmla="*/ 91948 w 91947"/>
                  <a:gd name="connsiteY9" fmla="*/ 98298 h 127126"/>
                  <a:gd name="connsiteX10" fmla="*/ 91948 w 91947"/>
                  <a:gd name="connsiteY10" fmla="*/ 127127 h 127126"/>
                  <a:gd name="connsiteX11" fmla="*/ 0 w 91947"/>
                  <a:gd name="connsiteY11" fmla="*/ 127127 h 127126"/>
                  <a:gd name="connsiteX12" fmla="*/ 0 w 91947"/>
                  <a:gd name="connsiteY12" fmla="*/ 0 h 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 h="127126">
                    <a:moveTo>
                      <a:pt x="0" y="0"/>
                    </a:moveTo>
                    <a:lnTo>
                      <a:pt x="91948" y="0"/>
                    </a:lnTo>
                    <a:lnTo>
                      <a:pt x="91948" y="28829"/>
                    </a:lnTo>
                    <a:lnTo>
                      <a:pt x="36195" y="28829"/>
                    </a:lnTo>
                    <a:lnTo>
                      <a:pt x="36195" y="48133"/>
                    </a:lnTo>
                    <a:lnTo>
                      <a:pt x="87566" y="48133"/>
                    </a:lnTo>
                    <a:lnTo>
                      <a:pt x="87566" y="77025"/>
                    </a:lnTo>
                    <a:lnTo>
                      <a:pt x="36195" y="77025"/>
                    </a:lnTo>
                    <a:lnTo>
                      <a:pt x="36195" y="98298"/>
                    </a:lnTo>
                    <a:lnTo>
                      <a:pt x="91948" y="98298"/>
                    </a:lnTo>
                    <a:lnTo>
                      <a:pt x="91948" y="127127"/>
                    </a:lnTo>
                    <a:lnTo>
                      <a:pt x="0" y="127127"/>
                    </a:lnTo>
                    <a:lnTo>
                      <a:pt x="0" y="0"/>
                    </a:lnTo>
                    <a:close/>
                  </a:path>
                </a:pathLst>
              </a:custGeom>
              <a:solidFill>
                <a:srgbClr val="FFFFFF"/>
              </a:solidFill>
              <a:ln w="6350" cap="flat">
                <a:noFill/>
                <a:prstDash val="solid"/>
                <a:miter/>
              </a:ln>
            </p:spPr>
            <p:txBody>
              <a:bodyPr rtlCol="0" anchor="ctr"/>
              <a:lstStyle/>
              <a:p>
                <a:endParaRPr lang="en-US"/>
              </a:p>
            </p:txBody>
          </p:sp>
          <p:sp>
            <p:nvSpPr>
              <p:cNvPr id="70" name="Freeform 63">
                <a:extLst>
                  <a:ext uri="{FF2B5EF4-FFF2-40B4-BE49-F238E27FC236}">
                    <a16:creationId xmlns:a16="http://schemas.microsoft.com/office/drawing/2014/main" id="{8378CB25-5946-44D9-879C-D46816565B37}"/>
                  </a:ext>
                </a:extLst>
              </p:cNvPr>
              <p:cNvSpPr/>
              <p:nvPr/>
            </p:nvSpPr>
            <p:spPr>
              <a:xfrm>
                <a:off x="5317299" y="3326828"/>
                <a:ext cx="123634" cy="164465"/>
              </a:xfrm>
              <a:custGeom>
                <a:avLst/>
                <a:gdLst>
                  <a:gd name="connsiteX0" fmla="*/ 123635 w 123634"/>
                  <a:gd name="connsiteY0" fmla="*/ 35179 h 164465"/>
                  <a:gd name="connsiteX1" fmla="*/ 123635 w 123634"/>
                  <a:gd name="connsiteY1" fmla="*/ 49149 h 164465"/>
                  <a:gd name="connsiteX2" fmla="*/ 102553 w 123634"/>
                  <a:gd name="connsiteY2" fmla="*/ 78423 h 164465"/>
                  <a:gd name="connsiteX3" fmla="*/ 123635 w 123634"/>
                  <a:gd name="connsiteY3" fmla="*/ 107760 h 164465"/>
                  <a:gd name="connsiteX4" fmla="*/ 123635 w 123634"/>
                  <a:gd name="connsiteY4" fmla="*/ 123698 h 164465"/>
                  <a:gd name="connsiteX5" fmla="*/ 77407 w 123634"/>
                  <a:gd name="connsiteY5" fmla="*/ 164465 h 164465"/>
                  <a:gd name="connsiteX6" fmla="*/ 0 w 123634"/>
                  <a:gd name="connsiteY6" fmla="*/ 164465 h 164465"/>
                  <a:gd name="connsiteX7" fmla="*/ 0 w 123634"/>
                  <a:gd name="connsiteY7" fmla="*/ 0 h 164465"/>
                  <a:gd name="connsiteX8" fmla="*/ 82741 w 123634"/>
                  <a:gd name="connsiteY8" fmla="*/ 0 h 164465"/>
                  <a:gd name="connsiteX9" fmla="*/ 123635 w 123634"/>
                  <a:gd name="connsiteY9" fmla="*/ 35179 h 164465"/>
                  <a:gd name="connsiteX10" fmla="*/ 36766 w 123634"/>
                  <a:gd name="connsiteY10" fmla="*/ 66485 h 164465"/>
                  <a:gd name="connsiteX11" fmla="*/ 72454 w 123634"/>
                  <a:gd name="connsiteY11" fmla="*/ 66485 h 164465"/>
                  <a:gd name="connsiteX12" fmla="*/ 87440 w 123634"/>
                  <a:gd name="connsiteY12" fmla="*/ 51880 h 164465"/>
                  <a:gd name="connsiteX13" fmla="*/ 87440 w 123634"/>
                  <a:gd name="connsiteY13" fmla="*/ 42418 h 164465"/>
                  <a:gd name="connsiteX14" fmla="*/ 67310 w 123634"/>
                  <a:gd name="connsiteY14" fmla="*/ 29147 h 164465"/>
                  <a:gd name="connsiteX15" fmla="*/ 36766 w 123634"/>
                  <a:gd name="connsiteY15" fmla="*/ 29147 h 164465"/>
                  <a:gd name="connsiteX16" fmla="*/ 36766 w 123634"/>
                  <a:gd name="connsiteY16" fmla="*/ 66485 h 164465"/>
                  <a:gd name="connsiteX17" fmla="*/ 87503 w 123634"/>
                  <a:gd name="connsiteY17" fmla="*/ 112649 h 164465"/>
                  <a:gd name="connsiteX18" fmla="*/ 72517 w 123634"/>
                  <a:gd name="connsiteY18" fmla="*/ 98044 h 164465"/>
                  <a:gd name="connsiteX19" fmla="*/ 36830 w 123634"/>
                  <a:gd name="connsiteY19" fmla="*/ 98044 h 164465"/>
                  <a:gd name="connsiteX20" fmla="*/ 36830 w 123634"/>
                  <a:gd name="connsiteY20" fmla="*/ 135382 h 164465"/>
                  <a:gd name="connsiteX21" fmla="*/ 67373 w 123634"/>
                  <a:gd name="connsiteY21" fmla="*/ 135382 h 164465"/>
                  <a:gd name="connsiteX22" fmla="*/ 87503 w 123634"/>
                  <a:gd name="connsiteY22" fmla="*/ 122111 h 164465"/>
                  <a:gd name="connsiteX23" fmla="*/ 87503 w 123634"/>
                  <a:gd name="connsiteY23" fmla="*/ 112649 h 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634" h="164465">
                    <a:moveTo>
                      <a:pt x="123635" y="35179"/>
                    </a:moveTo>
                    <a:lnTo>
                      <a:pt x="123635" y="49149"/>
                    </a:lnTo>
                    <a:cubicBezTo>
                      <a:pt x="123635" y="63183"/>
                      <a:pt x="114617" y="74295"/>
                      <a:pt x="102553" y="78423"/>
                    </a:cubicBezTo>
                    <a:cubicBezTo>
                      <a:pt x="114617" y="82487"/>
                      <a:pt x="123635" y="93663"/>
                      <a:pt x="123635" y="107760"/>
                    </a:cubicBezTo>
                    <a:lnTo>
                      <a:pt x="123635" y="123698"/>
                    </a:lnTo>
                    <a:cubicBezTo>
                      <a:pt x="123635" y="146749"/>
                      <a:pt x="109982" y="164465"/>
                      <a:pt x="77407" y="164465"/>
                    </a:cubicBezTo>
                    <a:lnTo>
                      <a:pt x="0" y="164465"/>
                    </a:lnTo>
                    <a:lnTo>
                      <a:pt x="0" y="0"/>
                    </a:lnTo>
                    <a:lnTo>
                      <a:pt x="82741" y="0"/>
                    </a:lnTo>
                    <a:cubicBezTo>
                      <a:pt x="108776" y="0"/>
                      <a:pt x="123635" y="13589"/>
                      <a:pt x="123635" y="35179"/>
                    </a:cubicBezTo>
                    <a:close/>
                    <a:moveTo>
                      <a:pt x="36766" y="66485"/>
                    </a:moveTo>
                    <a:lnTo>
                      <a:pt x="72454" y="66485"/>
                    </a:lnTo>
                    <a:cubicBezTo>
                      <a:pt x="82296" y="66485"/>
                      <a:pt x="87440" y="60325"/>
                      <a:pt x="87440" y="51880"/>
                    </a:cubicBezTo>
                    <a:lnTo>
                      <a:pt x="87440" y="42418"/>
                    </a:lnTo>
                    <a:cubicBezTo>
                      <a:pt x="87440" y="31369"/>
                      <a:pt x="78804" y="29147"/>
                      <a:pt x="67310" y="29147"/>
                    </a:cubicBezTo>
                    <a:lnTo>
                      <a:pt x="36766" y="29147"/>
                    </a:lnTo>
                    <a:lnTo>
                      <a:pt x="36766" y="66485"/>
                    </a:lnTo>
                    <a:close/>
                    <a:moveTo>
                      <a:pt x="87503" y="112649"/>
                    </a:moveTo>
                    <a:cubicBezTo>
                      <a:pt x="87503" y="104140"/>
                      <a:pt x="82296" y="98044"/>
                      <a:pt x="72517" y="98044"/>
                    </a:cubicBezTo>
                    <a:lnTo>
                      <a:pt x="36830" y="98044"/>
                    </a:lnTo>
                    <a:lnTo>
                      <a:pt x="36830" y="135382"/>
                    </a:lnTo>
                    <a:lnTo>
                      <a:pt x="67373" y="135382"/>
                    </a:lnTo>
                    <a:cubicBezTo>
                      <a:pt x="78867" y="135382"/>
                      <a:pt x="87503" y="133160"/>
                      <a:pt x="87503" y="122111"/>
                    </a:cubicBezTo>
                    <a:lnTo>
                      <a:pt x="87503" y="112649"/>
                    </a:lnTo>
                    <a:close/>
                  </a:path>
                </a:pathLst>
              </a:custGeom>
              <a:solidFill>
                <a:srgbClr val="FFFFFF"/>
              </a:solidFill>
              <a:ln w="6350" cap="flat">
                <a:noFill/>
                <a:prstDash val="solid"/>
                <a:miter/>
              </a:ln>
            </p:spPr>
            <p:txBody>
              <a:bodyPr rtlCol="0" anchor="ctr"/>
              <a:lstStyle/>
              <a:p>
                <a:endParaRPr lang="en-US"/>
              </a:p>
            </p:txBody>
          </p:sp>
          <p:sp>
            <p:nvSpPr>
              <p:cNvPr id="72" name="Freeform 64">
                <a:extLst>
                  <a:ext uri="{FF2B5EF4-FFF2-40B4-BE49-F238E27FC236}">
                    <a16:creationId xmlns:a16="http://schemas.microsoft.com/office/drawing/2014/main" id="{0D171CF4-CDB4-4E11-973B-ED8FBD71A3F1}"/>
                  </a:ext>
                </a:extLst>
              </p:cNvPr>
              <p:cNvSpPr/>
              <p:nvPr/>
            </p:nvSpPr>
            <p:spPr>
              <a:xfrm>
                <a:off x="6387591" y="3327463"/>
                <a:ext cx="47180" cy="47180"/>
              </a:xfrm>
              <a:custGeom>
                <a:avLst/>
                <a:gdLst>
                  <a:gd name="connsiteX0" fmla="*/ 23622 w 47180"/>
                  <a:gd name="connsiteY0" fmla="*/ 0 h 47180"/>
                  <a:gd name="connsiteX1" fmla="*/ 47180 w 47180"/>
                  <a:gd name="connsiteY1" fmla="*/ 23622 h 47180"/>
                  <a:gd name="connsiteX2" fmla="*/ 23622 w 47180"/>
                  <a:gd name="connsiteY2" fmla="*/ 47180 h 47180"/>
                  <a:gd name="connsiteX3" fmla="*/ 0 w 47180"/>
                  <a:gd name="connsiteY3" fmla="*/ 23622 h 47180"/>
                  <a:gd name="connsiteX4" fmla="*/ 23622 w 47180"/>
                  <a:gd name="connsiteY4" fmla="*/ 0 h 47180"/>
                  <a:gd name="connsiteX5" fmla="*/ 23622 w 47180"/>
                  <a:gd name="connsiteY5" fmla="*/ 43752 h 47180"/>
                  <a:gd name="connsiteX6" fmla="*/ 43307 w 47180"/>
                  <a:gd name="connsiteY6" fmla="*/ 23558 h 47180"/>
                  <a:gd name="connsiteX7" fmla="*/ 23622 w 47180"/>
                  <a:gd name="connsiteY7" fmla="*/ 3365 h 47180"/>
                  <a:gd name="connsiteX8" fmla="*/ 3874 w 47180"/>
                  <a:gd name="connsiteY8" fmla="*/ 23558 h 47180"/>
                  <a:gd name="connsiteX9" fmla="*/ 23622 w 47180"/>
                  <a:gd name="connsiteY9" fmla="*/ 43752 h 47180"/>
                  <a:gd name="connsiteX10" fmla="*/ 25654 w 47180"/>
                  <a:gd name="connsiteY10" fmla="*/ 25527 h 47180"/>
                  <a:gd name="connsiteX11" fmla="*/ 24130 w 47180"/>
                  <a:gd name="connsiteY11" fmla="*/ 25590 h 47180"/>
                  <a:gd name="connsiteX12" fmla="*/ 18352 w 47180"/>
                  <a:gd name="connsiteY12" fmla="*/ 25590 h 47180"/>
                  <a:gd name="connsiteX13" fmla="*/ 18352 w 47180"/>
                  <a:gd name="connsiteY13" fmla="*/ 35306 h 47180"/>
                  <a:gd name="connsiteX14" fmla="*/ 14732 w 47180"/>
                  <a:gd name="connsiteY14" fmla="*/ 35306 h 47180"/>
                  <a:gd name="connsiteX15" fmla="*/ 14732 w 47180"/>
                  <a:gd name="connsiteY15" fmla="*/ 10351 h 47180"/>
                  <a:gd name="connsiteX16" fmla="*/ 22225 w 47180"/>
                  <a:gd name="connsiteY16" fmla="*/ 10351 h 47180"/>
                  <a:gd name="connsiteX17" fmla="*/ 33973 w 47180"/>
                  <a:gd name="connsiteY17" fmla="*/ 17907 h 47180"/>
                  <a:gd name="connsiteX18" fmla="*/ 29337 w 47180"/>
                  <a:gd name="connsiteY18" fmla="*/ 24702 h 47180"/>
                  <a:gd name="connsiteX19" fmla="*/ 35052 w 47180"/>
                  <a:gd name="connsiteY19" fmla="*/ 35306 h 47180"/>
                  <a:gd name="connsiteX20" fmla="*/ 30861 w 47180"/>
                  <a:gd name="connsiteY20" fmla="*/ 35306 h 47180"/>
                  <a:gd name="connsiteX21" fmla="*/ 25654 w 47180"/>
                  <a:gd name="connsiteY21" fmla="*/ 25527 h 47180"/>
                  <a:gd name="connsiteX22" fmla="*/ 23749 w 47180"/>
                  <a:gd name="connsiteY22" fmla="*/ 14033 h 47180"/>
                  <a:gd name="connsiteX23" fmla="*/ 18415 w 47180"/>
                  <a:gd name="connsiteY23" fmla="*/ 14033 h 47180"/>
                  <a:gd name="connsiteX24" fmla="*/ 18415 w 47180"/>
                  <a:gd name="connsiteY24" fmla="*/ 21971 h 47180"/>
                  <a:gd name="connsiteX25" fmla="*/ 24067 w 47180"/>
                  <a:gd name="connsiteY25" fmla="*/ 21971 h 47180"/>
                  <a:gd name="connsiteX26" fmla="*/ 30099 w 47180"/>
                  <a:gd name="connsiteY26" fmla="*/ 17907 h 47180"/>
                  <a:gd name="connsiteX27" fmla="*/ 23749 w 47180"/>
                  <a:gd name="connsiteY27" fmla="*/ 14033 h 4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180" h="47180">
                    <a:moveTo>
                      <a:pt x="23622" y="0"/>
                    </a:moveTo>
                    <a:cubicBezTo>
                      <a:pt x="36576" y="0"/>
                      <a:pt x="47180" y="9652"/>
                      <a:pt x="47180" y="23622"/>
                    </a:cubicBezTo>
                    <a:cubicBezTo>
                      <a:pt x="47180" y="37592"/>
                      <a:pt x="36640" y="47180"/>
                      <a:pt x="23622" y="47180"/>
                    </a:cubicBezTo>
                    <a:cubicBezTo>
                      <a:pt x="10541" y="47180"/>
                      <a:pt x="0" y="37655"/>
                      <a:pt x="0" y="23622"/>
                    </a:cubicBezTo>
                    <a:cubicBezTo>
                      <a:pt x="0" y="9652"/>
                      <a:pt x="10478" y="0"/>
                      <a:pt x="23622" y="0"/>
                    </a:cubicBezTo>
                    <a:close/>
                    <a:moveTo>
                      <a:pt x="23622" y="43752"/>
                    </a:moveTo>
                    <a:cubicBezTo>
                      <a:pt x="34861" y="43752"/>
                      <a:pt x="43307" y="35560"/>
                      <a:pt x="43307" y="23558"/>
                    </a:cubicBezTo>
                    <a:cubicBezTo>
                      <a:pt x="43307" y="11493"/>
                      <a:pt x="34861" y="3365"/>
                      <a:pt x="23622" y="3365"/>
                    </a:cubicBezTo>
                    <a:cubicBezTo>
                      <a:pt x="12510" y="3365"/>
                      <a:pt x="3874" y="11430"/>
                      <a:pt x="3874" y="23558"/>
                    </a:cubicBezTo>
                    <a:cubicBezTo>
                      <a:pt x="3810" y="35560"/>
                      <a:pt x="12510" y="43752"/>
                      <a:pt x="23622" y="43752"/>
                    </a:cubicBezTo>
                    <a:close/>
                    <a:moveTo>
                      <a:pt x="25654" y="25527"/>
                    </a:moveTo>
                    <a:cubicBezTo>
                      <a:pt x="25146" y="25590"/>
                      <a:pt x="24638" y="25590"/>
                      <a:pt x="24130" y="25590"/>
                    </a:cubicBezTo>
                    <a:lnTo>
                      <a:pt x="18352" y="25590"/>
                    </a:lnTo>
                    <a:lnTo>
                      <a:pt x="18352" y="35306"/>
                    </a:lnTo>
                    <a:lnTo>
                      <a:pt x="14732" y="35306"/>
                    </a:lnTo>
                    <a:lnTo>
                      <a:pt x="14732" y="10351"/>
                    </a:lnTo>
                    <a:lnTo>
                      <a:pt x="22225" y="10351"/>
                    </a:lnTo>
                    <a:cubicBezTo>
                      <a:pt x="29528" y="10351"/>
                      <a:pt x="33973" y="11493"/>
                      <a:pt x="33973" y="17907"/>
                    </a:cubicBezTo>
                    <a:cubicBezTo>
                      <a:pt x="33973" y="20765"/>
                      <a:pt x="32449" y="23304"/>
                      <a:pt x="29337" y="24702"/>
                    </a:cubicBezTo>
                    <a:lnTo>
                      <a:pt x="35052" y="35306"/>
                    </a:lnTo>
                    <a:lnTo>
                      <a:pt x="30861" y="35306"/>
                    </a:lnTo>
                    <a:lnTo>
                      <a:pt x="25654" y="25527"/>
                    </a:lnTo>
                    <a:close/>
                    <a:moveTo>
                      <a:pt x="23749" y="14033"/>
                    </a:moveTo>
                    <a:lnTo>
                      <a:pt x="18415" y="14033"/>
                    </a:lnTo>
                    <a:lnTo>
                      <a:pt x="18415" y="21971"/>
                    </a:lnTo>
                    <a:lnTo>
                      <a:pt x="24067" y="21971"/>
                    </a:lnTo>
                    <a:cubicBezTo>
                      <a:pt x="28258" y="21971"/>
                      <a:pt x="30099" y="20574"/>
                      <a:pt x="30099" y="17907"/>
                    </a:cubicBezTo>
                    <a:cubicBezTo>
                      <a:pt x="30036" y="14796"/>
                      <a:pt x="27368" y="14033"/>
                      <a:pt x="23749" y="14033"/>
                    </a:cubicBezTo>
                    <a:close/>
                  </a:path>
                </a:pathLst>
              </a:custGeom>
              <a:solidFill>
                <a:srgbClr val="FFFFFF"/>
              </a:solidFill>
              <a:ln w="6350" cap="flat">
                <a:noFill/>
                <a:prstDash val="solid"/>
                <a:miter/>
              </a:ln>
            </p:spPr>
            <p:txBody>
              <a:bodyPr rtlCol="0" anchor="ctr"/>
              <a:lstStyle/>
              <a:p>
                <a:endParaRPr lang="en-US"/>
              </a:p>
            </p:txBody>
          </p:sp>
        </p:grpSp>
        <p:sp>
          <p:nvSpPr>
            <p:cNvPr id="40" name="Freeform 65">
              <a:extLst>
                <a:ext uri="{FF2B5EF4-FFF2-40B4-BE49-F238E27FC236}">
                  <a16:creationId xmlns:a16="http://schemas.microsoft.com/office/drawing/2014/main" id="{43C0E24A-C905-4854-84E3-2E5B38B6991B}"/>
                </a:ext>
              </a:extLst>
            </p:cNvPr>
            <p:cNvSpPr/>
            <p:nvPr/>
          </p:nvSpPr>
          <p:spPr>
            <a:xfrm>
              <a:off x="3468814" y="3030410"/>
              <a:ext cx="791019" cy="791019"/>
            </a:xfrm>
            <a:custGeom>
              <a:avLst/>
              <a:gdLst>
                <a:gd name="connsiteX0" fmla="*/ 0 w 791019"/>
                <a:gd name="connsiteY0" fmla="*/ 0 h 791019"/>
                <a:gd name="connsiteX1" fmla="*/ 0 w 791019"/>
                <a:gd name="connsiteY1" fmla="*/ 791019 h 791019"/>
                <a:gd name="connsiteX2" fmla="*/ 791020 w 791019"/>
                <a:gd name="connsiteY2" fmla="*/ 791019 h 791019"/>
                <a:gd name="connsiteX3" fmla="*/ 791020 w 791019"/>
                <a:gd name="connsiteY3" fmla="*/ 0 h 791019"/>
                <a:gd name="connsiteX4" fmla="*/ 0 w 791019"/>
                <a:gd name="connsiteY4" fmla="*/ 0 h 791019"/>
                <a:gd name="connsiteX5" fmla="*/ 780034 w 791019"/>
                <a:gd name="connsiteY5" fmla="*/ 780034 h 791019"/>
                <a:gd name="connsiteX6" fmla="*/ 10986 w 791019"/>
                <a:gd name="connsiteY6" fmla="*/ 780034 h 791019"/>
                <a:gd name="connsiteX7" fmla="*/ 10986 w 791019"/>
                <a:gd name="connsiteY7" fmla="*/ 10985 h 791019"/>
                <a:gd name="connsiteX8" fmla="*/ 780034 w 791019"/>
                <a:gd name="connsiteY8" fmla="*/ 10985 h 791019"/>
                <a:gd name="connsiteX9" fmla="*/ 780034 w 791019"/>
                <a:gd name="connsiteY9" fmla="*/ 780034 h 791019"/>
                <a:gd name="connsiteX10" fmla="*/ 203264 w 791019"/>
                <a:gd name="connsiteY10" fmla="*/ 385889 h 791019"/>
                <a:gd name="connsiteX11" fmla="*/ 587820 w 791019"/>
                <a:gd name="connsiteY11" fmla="*/ 385889 h 791019"/>
                <a:gd name="connsiteX12" fmla="*/ 587820 w 791019"/>
                <a:gd name="connsiteY12" fmla="*/ 405130 h 791019"/>
                <a:gd name="connsiteX13" fmla="*/ 203264 w 791019"/>
                <a:gd name="connsiteY13" fmla="*/ 405130 h 791019"/>
                <a:gd name="connsiteX14" fmla="*/ 203264 w 791019"/>
                <a:gd name="connsiteY14" fmla="*/ 385889 h 791019"/>
                <a:gd name="connsiteX15" fmla="*/ 348044 w 791019"/>
                <a:gd name="connsiteY15" fmla="*/ 328105 h 791019"/>
                <a:gd name="connsiteX16" fmla="*/ 289433 w 791019"/>
                <a:gd name="connsiteY16" fmla="*/ 328105 h 791019"/>
                <a:gd name="connsiteX17" fmla="*/ 359537 w 791019"/>
                <a:gd name="connsiteY17" fmla="*/ 99377 h 791019"/>
                <a:gd name="connsiteX18" fmla="*/ 431165 w 791019"/>
                <a:gd name="connsiteY18" fmla="*/ 99377 h 791019"/>
                <a:gd name="connsiteX19" fmla="*/ 431800 w 791019"/>
                <a:gd name="connsiteY19" fmla="*/ 100774 h 791019"/>
                <a:gd name="connsiteX20" fmla="*/ 501587 w 791019"/>
                <a:gd name="connsiteY20" fmla="*/ 328105 h 791019"/>
                <a:gd name="connsiteX21" fmla="*/ 442976 w 791019"/>
                <a:gd name="connsiteY21" fmla="*/ 328105 h 791019"/>
                <a:gd name="connsiteX22" fmla="*/ 430848 w 791019"/>
                <a:gd name="connsiteY22" fmla="*/ 284289 h 791019"/>
                <a:gd name="connsiteX23" fmla="*/ 360172 w 791019"/>
                <a:gd name="connsiteY23" fmla="*/ 284289 h 791019"/>
                <a:gd name="connsiteX24" fmla="*/ 348044 w 791019"/>
                <a:gd name="connsiteY24" fmla="*/ 328105 h 791019"/>
                <a:gd name="connsiteX25" fmla="*/ 373190 w 791019"/>
                <a:gd name="connsiteY25" fmla="*/ 237299 h 791019"/>
                <a:gd name="connsiteX26" fmla="*/ 417132 w 791019"/>
                <a:gd name="connsiteY26" fmla="*/ 237299 h 791019"/>
                <a:gd name="connsiteX27" fmla="*/ 395288 w 791019"/>
                <a:gd name="connsiteY27" fmla="*/ 157163 h 791019"/>
                <a:gd name="connsiteX28" fmla="*/ 373190 w 791019"/>
                <a:gd name="connsiteY28" fmla="*/ 237299 h 791019"/>
                <a:gd name="connsiteX29" fmla="*/ 606616 w 791019"/>
                <a:gd name="connsiteY29" fmla="*/ 99377 h 791019"/>
                <a:gd name="connsiteX30" fmla="*/ 606616 w 791019"/>
                <a:gd name="connsiteY30" fmla="*/ 147447 h 791019"/>
                <a:gd name="connsiteX31" fmla="*/ 643382 w 791019"/>
                <a:gd name="connsiteY31" fmla="*/ 147447 h 791019"/>
                <a:gd name="connsiteX32" fmla="*/ 643382 w 791019"/>
                <a:gd name="connsiteY32" fmla="*/ 643509 h 791019"/>
                <a:gd name="connsiteX33" fmla="*/ 606616 w 791019"/>
                <a:gd name="connsiteY33" fmla="*/ 643509 h 791019"/>
                <a:gd name="connsiteX34" fmla="*/ 606616 w 791019"/>
                <a:gd name="connsiteY34" fmla="*/ 691579 h 791019"/>
                <a:gd name="connsiteX35" fmla="*/ 691452 w 791019"/>
                <a:gd name="connsiteY35" fmla="*/ 691579 h 791019"/>
                <a:gd name="connsiteX36" fmla="*/ 691452 w 791019"/>
                <a:gd name="connsiteY36" fmla="*/ 99441 h 791019"/>
                <a:gd name="connsiteX37" fmla="*/ 606616 w 791019"/>
                <a:gd name="connsiteY37" fmla="*/ 99441 h 791019"/>
                <a:gd name="connsiteX38" fmla="*/ 99568 w 791019"/>
                <a:gd name="connsiteY38" fmla="*/ 99377 h 791019"/>
                <a:gd name="connsiteX39" fmla="*/ 99568 w 791019"/>
                <a:gd name="connsiteY39" fmla="*/ 691515 h 791019"/>
                <a:gd name="connsiteX40" fmla="*/ 184404 w 791019"/>
                <a:gd name="connsiteY40" fmla="*/ 691515 h 791019"/>
                <a:gd name="connsiteX41" fmla="*/ 184404 w 791019"/>
                <a:gd name="connsiteY41" fmla="*/ 643445 h 791019"/>
                <a:gd name="connsiteX42" fmla="*/ 147638 w 791019"/>
                <a:gd name="connsiteY42" fmla="*/ 643445 h 791019"/>
                <a:gd name="connsiteX43" fmla="*/ 147638 w 791019"/>
                <a:gd name="connsiteY43" fmla="*/ 147383 h 791019"/>
                <a:gd name="connsiteX44" fmla="*/ 184404 w 791019"/>
                <a:gd name="connsiteY44" fmla="*/ 147383 h 791019"/>
                <a:gd name="connsiteX45" fmla="*/ 184404 w 791019"/>
                <a:gd name="connsiteY45" fmla="*/ 99314 h 791019"/>
                <a:gd name="connsiteX46" fmla="*/ 99568 w 791019"/>
                <a:gd name="connsiteY46" fmla="*/ 99314 h 791019"/>
                <a:gd name="connsiteX47" fmla="*/ 483489 w 791019"/>
                <a:gd name="connsiteY47" fmla="*/ 511874 h 791019"/>
                <a:gd name="connsiteX48" fmla="*/ 483489 w 791019"/>
                <a:gd name="connsiteY48" fmla="*/ 531305 h 791019"/>
                <a:gd name="connsiteX49" fmla="*/ 454152 w 791019"/>
                <a:gd name="connsiteY49" fmla="*/ 571944 h 791019"/>
                <a:gd name="connsiteX50" fmla="*/ 483489 w 791019"/>
                <a:gd name="connsiteY50" fmla="*/ 612711 h 791019"/>
                <a:gd name="connsiteX51" fmla="*/ 483489 w 791019"/>
                <a:gd name="connsiteY51" fmla="*/ 634873 h 791019"/>
                <a:gd name="connsiteX52" fmla="*/ 419164 w 791019"/>
                <a:gd name="connsiteY52" fmla="*/ 691515 h 791019"/>
                <a:gd name="connsiteX53" fmla="*/ 311595 w 791019"/>
                <a:gd name="connsiteY53" fmla="*/ 691515 h 791019"/>
                <a:gd name="connsiteX54" fmla="*/ 311595 w 791019"/>
                <a:gd name="connsiteY54" fmla="*/ 462851 h 791019"/>
                <a:gd name="connsiteX55" fmla="*/ 426657 w 791019"/>
                <a:gd name="connsiteY55" fmla="*/ 462851 h 791019"/>
                <a:gd name="connsiteX56" fmla="*/ 483489 w 791019"/>
                <a:gd name="connsiteY56" fmla="*/ 511874 h 791019"/>
                <a:gd name="connsiteX57" fmla="*/ 362649 w 791019"/>
                <a:gd name="connsiteY57" fmla="*/ 555371 h 791019"/>
                <a:gd name="connsiteX58" fmla="*/ 412306 w 791019"/>
                <a:gd name="connsiteY58" fmla="*/ 555371 h 791019"/>
                <a:gd name="connsiteX59" fmla="*/ 433197 w 791019"/>
                <a:gd name="connsiteY59" fmla="*/ 535051 h 791019"/>
                <a:gd name="connsiteX60" fmla="*/ 433197 w 791019"/>
                <a:gd name="connsiteY60" fmla="*/ 521906 h 791019"/>
                <a:gd name="connsiteX61" fmla="*/ 405130 w 791019"/>
                <a:gd name="connsiteY61" fmla="*/ 503428 h 791019"/>
                <a:gd name="connsiteX62" fmla="*/ 362649 w 791019"/>
                <a:gd name="connsiteY62" fmla="*/ 503428 h 791019"/>
                <a:gd name="connsiteX63" fmla="*/ 362649 w 791019"/>
                <a:gd name="connsiteY63" fmla="*/ 555371 h 791019"/>
                <a:gd name="connsiteX64" fmla="*/ 433197 w 791019"/>
                <a:gd name="connsiteY64" fmla="*/ 619506 h 791019"/>
                <a:gd name="connsiteX65" fmla="*/ 412306 w 791019"/>
                <a:gd name="connsiteY65" fmla="*/ 599186 h 791019"/>
                <a:gd name="connsiteX66" fmla="*/ 362649 w 791019"/>
                <a:gd name="connsiteY66" fmla="*/ 599186 h 791019"/>
                <a:gd name="connsiteX67" fmla="*/ 362649 w 791019"/>
                <a:gd name="connsiteY67" fmla="*/ 651129 h 791019"/>
                <a:gd name="connsiteX68" fmla="*/ 405130 w 791019"/>
                <a:gd name="connsiteY68" fmla="*/ 651129 h 791019"/>
                <a:gd name="connsiteX69" fmla="*/ 433197 w 791019"/>
                <a:gd name="connsiteY69" fmla="*/ 632650 h 791019"/>
                <a:gd name="connsiteX70" fmla="*/ 433197 w 791019"/>
                <a:gd name="connsiteY70" fmla="*/ 619506 h 79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1019" h="791019">
                  <a:moveTo>
                    <a:pt x="0" y="0"/>
                  </a:moveTo>
                  <a:lnTo>
                    <a:pt x="0" y="791019"/>
                  </a:lnTo>
                  <a:lnTo>
                    <a:pt x="791020" y="791019"/>
                  </a:lnTo>
                  <a:lnTo>
                    <a:pt x="791020" y="0"/>
                  </a:lnTo>
                  <a:lnTo>
                    <a:pt x="0" y="0"/>
                  </a:lnTo>
                  <a:close/>
                  <a:moveTo>
                    <a:pt x="780034" y="780034"/>
                  </a:moveTo>
                  <a:lnTo>
                    <a:pt x="10986" y="780034"/>
                  </a:lnTo>
                  <a:lnTo>
                    <a:pt x="10986" y="10985"/>
                  </a:lnTo>
                  <a:lnTo>
                    <a:pt x="780034" y="10985"/>
                  </a:lnTo>
                  <a:lnTo>
                    <a:pt x="780034" y="780034"/>
                  </a:lnTo>
                  <a:close/>
                  <a:moveTo>
                    <a:pt x="203264" y="385889"/>
                  </a:moveTo>
                  <a:lnTo>
                    <a:pt x="587820" y="385889"/>
                  </a:lnTo>
                  <a:lnTo>
                    <a:pt x="587820" y="405130"/>
                  </a:lnTo>
                  <a:lnTo>
                    <a:pt x="203264" y="405130"/>
                  </a:lnTo>
                  <a:lnTo>
                    <a:pt x="203264" y="385889"/>
                  </a:lnTo>
                  <a:close/>
                  <a:moveTo>
                    <a:pt x="348044" y="328105"/>
                  </a:moveTo>
                  <a:lnTo>
                    <a:pt x="289433" y="328105"/>
                  </a:lnTo>
                  <a:lnTo>
                    <a:pt x="359537" y="99377"/>
                  </a:lnTo>
                  <a:lnTo>
                    <a:pt x="431165" y="99377"/>
                  </a:lnTo>
                  <a:lnTo>
                    <a:pt x="431800" y="100774"/>
                  </a:lnTo>
                  <a:lnTo>
                    <a:pt x="501587" y="328105"/>
                  </a:lnTo>
                  <a:lnTo>
                    <a:pt x="442976" y="328105"/>
                  </a:lnTo>
                  <a:lnTo>
                    <a:pt x="430848" y="284289"/>
                  </a:lnTo>
                  <a:lnTo>
                    <a:pt x="360172" y="284289"/>
                  </a:lnTo>
                  <a:lnTo>
                    <a:pt x="348044" y="328105"/>
                  </a:lnTo>
                  <a:close/>
                  <a:moveTo>
                    <a:pt x="373190" y="237299"/>
                  </a:moveTo>
                  <a:lnTo>
                    <a:pt x="417132" y="237299"/>
                  </a:lnTo>
                  <a:lnTo>
                    <a:pt x="395288" y="157163"/>
                  </a:lnTo>
                  <a:lnTo>
                    <a:pt x="373190" y="237299"/>
                  </a:lnTo>
                  <a:close/>
                  <a:moveTo>
                    <a:pt x="606616" y="99377"/>
                  </a:moveTo>
                  <a:lnTo>
                    <a:pt x="606616" y="147447"/>
                  </a:lnTo>
                  <a:lnTo>
                    <a:pt x="643382" y="147447"/>
                  </a:lnTo>
                  <a:lnTo>
                    <a:pt x="643382" y="643509"/>
                  </a:lnTo>
                  <a:lnTo>
                    <a:pt x="606616" y="643509"/>
                  </a:lnTo>
                  <a:lnTo>
                    <a:pt x="606616" y="691579"/>
                  </a:lnTo>
                  <a:lnTo>
                    <a:pt x="691452" y="691579"/>
                  </a:lnTo>
                  <a:lnTo>
                    <a:pt x="691452" y="99441"/>
                  </a:lnTo>
                  <a:lnTo>
                    <a:pt x="606616" y="99441"/>
                  </a:lnTo>
                  <a:close/>
                  <a:moveTo>
                    <a:pt x="99568" y="99377"/>
                  </a:moveTo>
                  <a:lnTo>
                    <a:pt x="99568" y="691515"/>
                  </a:lnTo>
                  <a:lnTo>
                    <a:pt x="184404" y="691515"/>
                  </a:lnTo>
                  <a:lnTo>
                    <a:pt x="184404" y="643445"/>
                  </a:lnTo>
                  <a:lnTo>
                    <a:pt x="147638" y="643445"/>
                  </a:lnTo>
                  <a:lnTo>
                    <a:pt x="147638" y="147383"/>
                  </a:lnTo>
                  <a:lnTo>
                    <a:pt x="184404" y="147383"/>
                  </a:lnTo>
                  <a:lnTo>
                    <a:pt x="184404" y="99314"/>
                  </a:lnTo>
                  <a:lnTo>
                    <a:pt x="99568" y="99314"/>
                  </a:lnTo>
                  <a:close/>
                  <a:moveTo>
                    <a:pt x="483489" y="511874"/>
                  </a:moveTo>
                  <a:lnTo>
                    <a:pt x="483489" y="531305"/>
                  </a:lnTo>
                  <a:cubicBezTo>
                    <a:pt x="483489" y="550799"/>
                    <a:pt x="470980" y="566293"/>
                    <a:pt x="454152" y="571944"/>
                  </a:cubicBezTo>
                  <a:cubicBezTo>
                    <a:pt x="470980" y="577596"/>
                    <a:pt x="483489" y="593090"/>
                    <a:pt x="483489" y="612711"/>
                  </a:cubicBezTo>
                  <a:lnTo>
                    <a:pt x="483489" y="634873"/>
                  </a:lnTo>
                  <a:cubicBezTo>
                    <a:pt x="483489" y="666941"/>
                    <a:pt x="464503" y="691515"/>
                    <a:pt x="419164" y="691515"/>
                  </a:cubicBezTo>
                  <a:lnTo>
                    <a:pt x="311595" y="691515"/>
                  </a:lnTo>
                  <a:lnTo>
                    <a:pt x="311595" y="462851"/>
                  </a:lnTo>
                  <a:lnTo>
                    <a:pt x="426657" y="462851"/>
                  </a:lnTo>
                  <a:cubicBezTo>
                    <a:pt x="462788" y="462915"/>
                    <a:pt x="483489" y="481838"/>
                    <a:pt x="483489" y="511874"/>
                  </a:cubicBezTo>
                  <a:close/>
                  <a:moveTo>
                    <a:pt x="362649" y="555371"/>
                  </a:moveTo>
                  <a:lnTo>
                    <a:pt x="412306" y="555371"/>
                  </a:lnTo>
                  <a:cubicBezTo>
                    <a:pt x="425958" y="555371"/>
                    <a:pt x="433197" y="546862"/>
                    <a:pt x="433197" y="535051"/>
                  </a:cubicBezTo>
                  <a:lnTo>
                    <a:pt x="433197" y="521906"/>
                  </a:lnTo>
                  <a:cubicBezTo>
                    <a:pt x="433197" y="506539"/>
                    <a:pt x="421196" y="503428"/>
                    <a:pt x="405130" y="503428"/>
                  </a:cubicBezTo>
                  <a:lnTo>
                    <a:pt x="362649" y="503428"/>
                  </a:lnTo>
                  <a:lnTo>
                    <a:pt x="362649" y="555371"/>
                  </a:lnTo>
                  <a:close/>
                  <a:moveTo>
                    <a:pt x="433197" y="619506"/>
                  </a:moveTo>
                  <a:cubicBezTo>
                    <a:pt x="433197" y="607695"/>
                    <a:pt x="425958" y="599186"/>
                    <a:pt x="412306" y="599186"/>
                  </a:cubicBezTo>
                  <a:lnTo>
                    <a:pt x="362649" y="599186"/>
                  </a:lnTo>
                  <a:lnTo>
                    <a:pt x="362649" y="651129"/>
                  </a:lnTo>
                  <a:lnTo>
                    <a:pt x="405130" y="651129"/>
                  </a:lnTo>
                  <a:cubicBezTo>
                    <a:pt x="421132" y="651129"/>
                    <a:pt x="433197" y="648018"/>
                    <a:pt x="433197" y="632650"/>
                  </a:cubicBezTo>
                  <a:lnTo>
                    <a:pt x="433197" y="619506"/>
                  </a:lnTo>
                  <a:close/>
                </a:path>
              </a:pathLst>
            </a:custGeom>
            <a:solidFill>
              <a:srgbClr val="FFFFFF"/>
            </a:solidFill>
            <a:ln w="6350" cap="flat">
              <a:noFill/>
              <a:prstDash val="solid"/>
              <a:miter/>
            </a:ln>
          </p:spPr>
          <p:txBody>
            <a:bodyPr rtlCol="0" anchor="ctr"/>
            <a:lstStyle/>
            <a:p>
              <a:endParaRPr lang="en-US"/>
            </a:p>
          </p:txBody>
        </p:sp>
      </p:grpSp>
      <p:sp>
        <p:nvSpPr>
          <p:cNvPr id="81" name="Text Placeholder 6">
            <a:extLst>
              <a:ext uri="{FF2B5EF4-FFF2-40B4-BE49-F238E27FC236}">
                <a16:creationId xmlns:a16="http://schemas.microsoft.com/office/drawing/2014/main" id="{5CC41F27-7E2A-4E71-AF40-F879577E5CE0}"/>
              </a:ext>
            </a:extLst>
          </p:cNvPr>
          <p:cNvSpPr>
            <a:spLocks noGrp="1"/>
          </p:cNvSpPr>
          <p:nvPr>
            <p:ph type="body" sz="quarter" idx="11" hasCustomPrompt="1"/>
          </p:nvPr>
        </p:nvSpPr>
        <p:spPr>
          <a:xfrm>
            <a:off x="922338" y="4411230"/>
            <a:ext cx="3657600" cy="274638"/>
          </a:xfrm>
        </p:spPr>
        <p:txBody>
          <a:bodyPr anchor="ctr" anchorCtr="0"/>
          <a:lstStyle>
            <a:lvl1pPr marL="0" indent="0">
              <a:buNone/>
              <a:defRPr sz="1800">
                <a:solidFill>
                  <a:schemeClr val="bg1"/>
                </a:solidFill>
              </a:defRPr>
            </a:lvl1pPr>
          </a:lstStyle>
          <a:p>
            <a:pPr lvl="0"/>
            <a:r>
              <a:rPr lang="en-US" dirty="0"/>
              <a:t>Click to add date</a:t>
            </a:r>
          </a:p>
        </p:txBody>
      </p:sp>
    </p:spTree>
    <p:extLst>
      <p:ext uri="{BB962C8B-B14F-4D97-AF65-F5344CB8AC3E}">
        <p14:creationId xmlns:p14="http://schemas.microsoft.com/office/powerpoint/2010/main" val="397227544"/>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ack Cover -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2DA79B8-4CF3-470D-97BE-6E663C9B1A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8284" y="2171473"/>
            <a:ext cx="6109432" cy="1645920"/>
          </a:xfrm>
          <a:prstGeom prst="rect">
            <a:avLst/>
          </a:prstGeom>
        </p:spPr>
      </p:pic>
    </p:spTree>
    <p:extLst>
      <p:ext uri="{BB962C8B-B14F-4D97-AF65-F5344CB8AC3E}">
        <p14:creationId xmlns:p14="http://schemas.microsoft.com/office/powerpoint/2010/main" val="3848456741"/>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089966"/>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ernstein_Cover - Standard">
    <p:spTree>
      <p:nvGrpSpPr>
        <p:cNvPr id="1" name=""/>
        <p:cNvGrpSpPr/>
        <p:nvPr/>
      </p:nvGrpSpPr>
      <p:grpSpPr>
        <a:xfrm>
          <a:off x="0" y="0"/>
          <a:ext cx="0" cy="0"/>
          <a:chOff x="0" y="0"/>
          <a:chExt cx="0" cy="0"/>
        </a:xfrm>
      </p:grpSpPr>
      <p:sp>
        <p:nvSpPr>
          <p:cNvPr id="8" name="Cover Page Background"/>
          <p:cNvSpPr/>
          <p:nvPr>
            <p:custDataLst>
              <p:tags r:id="rId1"/>
            </p:custDataLst>
          </p:nvPr>
        </p:nvSpPr>
        <p:spPr bwMode="gray">
          <a:xfrm>
            <a:off x="415926" y="2641600"/>
            <a:ext cx="9088438" cy="31103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Freeform 46">
            <a:extLst>
              <a:ext uri="{FF2B5EF4-FFF2-40B4-BE49-F238E27FC236}">
                <a16:creationId xmlns:a16="http://schemas.microsoft.com/office/drawing/2014/main" id="{49A30F61-5725-499A-8002-FF6FB4EB71FA}"/>
              </a:ext>
            </a:extLst>
          </p:cNvPr>
          <p:cNvSpPr/>
          <p:nvPr userDrawn="1"/>
        </p:nvSpPr>
        <p:spPr>
          <a:xfrm>
            <a:off x="5583250" y="820670"/>
            <a:ext cx="3657600" cy="3657600"/>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dirty="0"/>
          </a:p>
        </p:txBody>
      </p:sp>
      <p:sp>
        <p:nvSpPr>
          <p:cNvPr id="38" name="Freeform 47">
            <a:extLst>
              <a:ext uri="{FF2B5EF4-FFF2-40B4-BE49-F238E27FC236}">
                <a16:creationId xmlns:a16="http://schemas.microsoft.com/office/drawing/2014/main" id="{4E3D5837-B689-4FD6-8269-345EF7EDE146}"/>
              </a:ext>
            </a:extLst>
          </p:cNvPr>
          <p:cNvSpPr/>
          <p:nvPr userDrawn="1"/>
        </p:nvSpPr>
        <p:spPr>
          <a:xfrm>
            <a:off x="8987600" y="515468"/>
            <a:ext cx="516764" cy="3657595"/>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tx2"/>
          </a:solidFill>
          <a:ln w="6350" cap="flat">
            <a:solidFill>
              <a:schemeClr val="tx2"/>
            </a:solidFill>
            <a:prstDash val="solid"/>
            <a:miter/>
          </a:ln>
        </p:spPr>
        <p:txBody>
          <a:bodyPr rtlCol="0" anchor="ctr"/>
          <a:lstStyle/>
          <a:p>
            <a:endParaRPr lang="en-US" dirty="0"/>
          </a:p>
        </p:txBody>
      </p:sp>
      <p:sp>
        <p:nvSpPr>
          <p:cNvPr id="7" name="Text Placeholder 6">
            <a:extLst>
              <a:ext uri="{FF2B5EF4-FFF2-40B4-BE49-F238E27FC236}">
                <a16:creationId xmlns:a16="http://schemas.microsoft.com/office/drawing/2014/main" id="{B7D6A1EA-0F37-48A6-BA0C-75601ABCF5AE}"/>
              </a:ext>
            </a:extLst>
          </p:cNvPr>
          <p:cNvSpPr>
            <a:spLocks noGrp="1"/>
          </p:cNvSpPr>
          <p:nvPr>
            <p:ph type="body" sz="quarter" idx="11" hasCustomPrompt="1"/>
          </p:nvPr>
        </p:nvSpPr>
        <p:spPr>
          <a:xfrm>
            <a:off x="922338" y="4581525"/>
            <a:ext cx="3657600" cy="274638"/>
          </a:xfrm>
        </p:spPr>
        <p:txBody>
          <a:bodyPr anchor="ctr" anchorCtr="0"/>
          <a:lstStyle>
            <a:lvl1pPr marL="0" indent="0">
              <a:buNone/>
              <a:defRPr sz="1800">
                <a:solidFill>
                  <a:schemeClr val="bg1"/>
                </a:solidFill>
              </a:defRPr>
            </a:lvl1pPr>
          </a:lstStyle>
          <a:p>
            <a:pPr lvl="0"/>
            <a:r>
              <a:rPr lang="en-US" dirty="0"/>
              <a:t>Click to add date</a:t>
            </a:r>
          </a:p>
        </p:txBody>
      </p:sp>
      <p:sp>
        <p:nvSpPr>
          <p:cNvPr id="33" name="Cover Page Title">
            <a:extLst>
              <a:ext uri="{FF2B5EF4-FFF2-40B4-BE49-F238E27FC236}">
                <a16:creationId xmlns:a16="http://schemas.microsoft.com/office/drawing/2014/main" id="{7707BA04-9F8C-40ED-BDB9-C00FF0DB8C19}"/>
              </a:ext>
            </a:extLst>
          </p:cNvPr>
          <p:cNvSpPr>
            <a:spLocks noGrp="1"/>
          </p:cNvSpPr>
          <p:nvPr>
            <p:ph type="ctrTitle" hasCustomPrompt="1"/>
            <p:custDataLst>
              <p:tags r:id="rId2"/>
            </p:custDataLst>
          </p:nvPr>
        </p:nvSpPr>
        <p:spPr bwMode="gray">
          <a:xfrm>
            <a:off x="5964469" y="1188720"/>
            <a:ext cx="2926080" cy="1281461"/>
          </a:xfrm>
          <a:prstGeom prst="rect">
            <a:avLst/>
          </a:prstGeom>
        </p:spPr>
        <p:txBody>
          <a:bodyPr bIns="0" anchor="b">
            <a:normAutofit/>
          </a:bodyPr>
          <a:lstStyle>
            <a:lvl1pPr>
              <a:lnSpc>
                <a:spcPct val="100000"/>
              </a:lnSpc>
              <a:defRPr sz="2800">
                <a:solidFill>
                  <a:schemeClr val="bg1"/>
                </a:solidFill>
                <a:latin typeface="+mn-lt"/>
              </a:defRPr>
            </a:lvl1pPr>
          </a:lstStyle>
          <a:p>
            <a:r>
              <a:rPr lang="en-US" dirty="0"/>
              <a:t>Click to add a title</a:t>
            </a:r>
          </a:p>
        </p:txBody>
      </p:sp>
      <p:cxnSp>
        <p:nvCxnSpPr>
          <p:cNvPr id="35" name="Straight Connector 34">
            <a:extLst>
              <a:ext uri="{FF2B5EF4-FFF2-40B4-BE49-F238E27FC236}">
                <a16:creationId xmlns:a16="http://schemas.microsoft.com/office/drawing/2014/main" id="{21DB5548-1030-4FF9-8981-0ADA94620774}"/>
              </a:ext>
            </a:extLst>
          </p:cNvPr>
          <p:cNvCxnSpPr>
            <a:cxnSpLocks/>
          </p:cNvCxnSpPr>
          <p:nvPr userDrawn="1"/>
        </p:nvCxnSpPr>
        <p:spPr>
          <a:xfrm>
            <a:off x="5964469" y="2651760"/>
            <a:ext cx="292608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Cover Page Subtitle">
            <a:extLst>
              <a:ext uri="{FF2B5EF4-FFF2-40B4-BE49-F238E27FC236}">
                <a16:creationId xmlns:a16="http://schemas.microsoft.com/office/drawing/2014/main" id="{B16648A6-6725-4B6C-8DA9-9DA639F8318D}"/>
              </a:ext>
            </a:extLst>
          </p:cNvPr>
          <p:cNvSpPr>
            <a:spLocks noGrp="1"/>
          </p:cNvSpPr>
          <p:nvPr>
            <p:ph type="subTitle" idx="1" hasCustomPrompt="1"/>
            <p:custDataLst>
              <p:tags r:id="rId3"/>
            </p:custDataLst>
          </p:nvPr>
        </p:nvSpPr>
        <p:spPr bwMode="gray">
          <a:xfrm>
            <a:off x="5964469" y="2843499"/>
            <a:ext cx="2926080" cy="1084417"/>
          </a:xfrm>
          <a:prstGeom prst="rect">
            <a:avLst/>
          </a:prstGeom>
        </p:spPr>
        <p:txBody>
          <a:bodyPr/>
          <a:lstStyle>
            <a:lvl1pPr marL="0" indent="0" algn="l">
              <a:lnSpc>
                <a:spcPts val="2000"/>
              </a:lnSpc>
              <a:spcBef>
                <a:spcPts val="0"/>
              </a:spcBef>
              <a:spcAft>
                <a:spcPts val="0"/>
              </a:spcAft>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subtitle</a:t>
            </a:r>
          </a:p>
        </p:txBody>
      </p:sp>
      <p:pic>
        <p:nvPicPr>
          <p:cNvPr id="32" name="Graphic 31">
            <a:extLst>
              <a:ext uri="{FF2B5EF4-FFF2-40B4-BE49-F238E27FC236}">
                <a16:creationId xmlns:a16="http://schemas.microsoft.com/office/drawing/2014/main" id="{A6D2F50C-D06C-472F-A744-E332A92695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5926" y="544727"/>
            <a:ext cx="1605752" cy="506577"/>
          </a:xfrm>
          <a:prstGeom prst="rect">
            <a:avLst/>
          </a:prstGeom>
        </p:spPr>
      </p:pic>
    </p:spTree>
    <p:extLst>
      <p:ext uri="{BB962C8B-B14F-4D97-AF65-F5344CB8AC3E}">
        <p14:creationId xmlns:p14="http://schemas.microsoft.com/office/powerpoint/2010/main" val="314438660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ernstein_Cover - Standard - Presenter Names">
    <p:spTree>
      <p:nvGrpSpPr>
        <p:cNvPr id="1" name=""/>
        <p:cNvGrpSpPr/>
        <p:nvPr/>
      </p:nvGrpSpPr>
      <p:grpSpPr>
        <a:xfrm>
          <a:off x="0" y="0"/>
          <a:ext cx="0" cy="0"/>
          <a:chOff x="0" y="0"/>
          <a:chExt cx="0" cy="0"/>
        </a:xfrm>
      </p:grpSpPr>
      <p:sp>
        <p:nvSpPr>
          <p:cNvPr id="8" name="Cover Page Background"/>
          <p:cNvSpPr/>
          <p:nvPr>
            <p:custDataLst>
              <p:tags r:id="rId1"/>
            </p:custDataLst>
          </p:nvPr>
        </p:nvSpPr>
        <p:spPr bwMode="gray">
          <a:xfrm>
            <a:off x="415926" y="2641600"/>
            <a:ext cx="9088438" cy="31103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Freeform 46">
            <a:extLst>
              <a:ext uri="{FF2B5EF4-FFF2-40B4-BE49-F238E27FC236}">
                <a16:creationId xmlns:a16="http://schemas.microsoft.com/office/drawing/2014/main" id="{55AE52E1-27A7-4226-AA3E-9D866F80074D}"/>
              </a:ext>
            </a:extLst>
          </p:cNvPr>
          <p:cNvSpPr/>
          <p:nvPr userDrawn="1"/>
        </p:nvSpPr>
        <p:spPr>
          <a:xfrm>
            <a:off x="5583250" y="820670"/>
            <a:ext cx="3657600" cy="3657600"/>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dirty="0"/>
          </a:p>
        </p:txBody>
      </p:sp>
      <p:sp>
        <p:nvSpPr>
          <p:cNvPr id="35" name="Freeform 47">
            <a:extLst>
              <a:ext uri="{FF2B5EF4-FFF2-40B4-BE49-F238E27FC236}">
                <a16:creationId xmlns:a16="http://schemas.microsoft.com/office/drawing/2014/main" id="{D833BFE9-F188-493D-B1A9-87071CA4E829}"/>
              </a:ext>
            </a:extLst>
          </p:cNvPr>
          <p:cNvSpPr/>
          <p:nvPr userDrawn="1"/>
        </p:nvSpPr>
        <p:spPr>
          <a:xfrm>
            <a:off x="8987600" y="515468"/>
            <a:ext cx="516764" cy="3657595"/>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tx2"/>
          </a:solidFill>
          <a:ln w="6350" cap="flat">
            <a:solidFill>
              <a:schemeClr val="tx2"/>
            </a:solidFill>
            <a:prstDash val="solid"/>
            <a:miter/>
          </a:ln>
        </p:spPr>
        <p:txBody>
          <a:bodyPr rtlCol="0" anchor="ctr"/>
          <a:lstStyle/>
          <a:p>
            <a:endParaRPr lang="en-US" dirty="0"/>
          </a:p>
        </p:txBody>
      </p:sp>
      <p:sp>
        <p:nvSpPr>
          <p:cNvPr id="45" name="Text Placeholder 6">
            <a:extLst>
              <a:ext uri="{FF2B5EF4-FFF2-40B4-BE49-F238E27FC236}">
                <a16:creationId xmlns:a16="http://schemas.microsoft.com/office/drawing/2014/main" id="{6A5DEBF7-70F4-4160-877D-2A97B2742183}"/>
              </a:ext>
            </a:extLst>
          </p:cNvPr>
          <p:cNvSpPr>
            <a:spLocks noGrp="1"/>
          </p:cNvSpPr>
          <p:nvPr>
            <p:ph type="body" sz="quarter" idx="12" hasCustomPrompt="1"/>
          </p:nvPr>
        </p:nvSpPr>
        <p:spPr>
          <a:xfrm>
            <a:off x="922338" y="4219880"/>
            <a:ext cx="3657600" cy="274638"/>
          </a:xfrm>
        </p:spPr>
        <p:txBody>
          <a:bodyPr anchor="ctr" anchorCtr="0"/>
          <a:lstStyle>
            <a:lvl1pPr marL="0" indent="0">
              <a:buNone/>
              <a:defRPr sz="1800">
                <a:solidFill>
                  <a:schemeClr val="bg1"/>
                </a:solidFill>
              </a:defRPr>
            </a:lvl1pPr>
          </a:lstStyle>
          <a:p>
            <a:pPr lvl="0"/>
            <a:r>
              <a:rPr lang="en-US" dirty="0"/>
              <a:t>Click to add date</a:t>
            </a:r>
          </a:p>
        </p:txBody>
      </p:sp>
      <p:sp>
        <p:nvSpPr>
          <p:cNvPr id="30" name="Text Placeholder 5">
            <a:extLst>
              <a:ext uri="{FF2B5EF4-FFF2-40B4-BE49-F238E27FC236}">
                <a16:creationId xmlns:a16="http://schemas.microsoft.com/office/drawing/2014/main" id="{D2A1ABFC-0A86-44EF-A0DA-356353FF6191}"/>
              </a:ext>
            </a:extLst>
          </p:cNvPr>
          <p:cNvSpPr>
            <a:spLocks noGrp="1"/>
          </p:cNvSpPr>
          <p:nvPr>
            <p:ph type="body" sz="quarter" idx="11" hasCustomPrompt="1"/>
          </p:nvPr>
        </p:nvSpPr>
        <p:spPr>
          <a:xfrm>
            <a:off x="922503" y="4745736"/>
            <a:ext cx="7944244" cy="646331"/>
          </a:xfrm>
        </p:spPr>
        <p:txBody>
          <a:bodyPr lIns="0" tIns="0" rIns="0" bIns="0" anchor="ctr" anchorCtr="0">
            <a:noAutofit/>
          </a:bodyPr>
          <a:lstStyle>
            <a:lvl1pPr>
              <a:spcBef>
                <a:spcPts val="0"/>
              </a:spcBef>
              <a:spcAft>
                <a:spcPts val="0"/>
              </a:spcAft>
              <a:buNone/>
              <a:defRPr sz="1400">
                <a:solidFill>
                  <a:schemeClr val="bg1"/>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r>
              <a:rPr lang="en-US" dirty="0"/>
              <a:t>First Name Last Name, Position—Department/Product Area</a:t>
            </a:r>
          </a:p>
          <a:p>
            <a:r>
              <a:rPr lang="en-US" dirty="0"/>
              <a:t>First Name Last Name, Position—Department/Product Area</a:t>
            </a:r>
          </a:p>
          <a:p>
            <a:r>
              <a:rPr lang="en-US" dirty="0"/>
              <a:t>First Name Last Name, Position—Department/Product Area</a:t>
            </a:r>
          </a:p>
        </p:txBody>
      </p:sp>
      <p:sp>
        <p:nvSpPr>
          <p:cNvPr id="29" name="Cover Page Title">
            <a:extLst>
              <a:ext uri="{FF2B5EF4-FFF2-40B4-BE49-F238E27FC236}">
                <a16:creationId xmlns:a16="http://schemas.microsoft.com/office/drawing/2014/main" id="{E6BF5454-BE79-48B1-B057-1393669A9AF2}"/>
              </a:ext>
            </a:extLst>
          </p:cNvPr>
          <p:cNvSpPr>
            <a:spLocks noGrp="1"/>
          </p:cNvSpPr>
          <p:nvPr>
            <p:ph type="ctrTitle" hasCustomPrompt="1"/>
            <p:custDataLst>
              <p:tags r:id="rId2"/>
            </p:custDataLst>
          </p:nvPr>
        </p:nvSpPr>
        <p:spPr bwMode="gray">
          <a:xfrm>
            <a:off x="5964469" y="1188720"/>
            <a:ext cx="2926080" cy="1281461"/>
          </a:xfrm>
          <a:prstGeom prst="rect">
            <a:avLst/>
          </a:prstGeom>
        </p:spPr>
        <p:txBody>
          <a:bodyPr bIns="0" anchor="b">
            <a:normAutofit/>
          </a:bodyPr>
          <a:lstStyle>
            <a:lvl1pPr>
              <a:lnSpc>
                <a:spcPct val="100000"/>
              </a:lnSpc>
              <a:defRPr sz="2800">
                <a:solidFill>
                  <a:schemeClr val="bg1"/>
                </a:solidFill>
                <a:latin typeface="+mn-lt"/>
              </a:defRPr>
            </a:lvl1pPr>
          </a:lstStyle>
          <a:p>
            <a:r>
              <a:rPr lang="en-US" dirty="0"/>
              <a:t>Click to add a title</a:t>
            </a:r>
          </a:p>
        </p:txBody>
      </p:sp>
      <p:cxnSp>
        <p:nvCxnSpPr>
          <p:cNvPr id="32" name="Straight Connector 31">
            <a:extLst>
              <a:ext uri="{FF2B5EF4-FFF2-40B4-BE49-F238E27FC236}">
                <a16:creationId xmlns:a16="http://schemas.microsoft.com/office/drawing/2014/main" id="{D6C79BB2-C540-4F89-9153-890940E90FF4}"/>
              </a:ext>
            </a:extLst>
          </p:cNvPr>
          <p:cNvCxnSpPr>
            <a:cxnSpLocks/>
          </p:cNvCxnSpPr>
          <p:nvPr userDrawn="1"/>
        </p:nvCxnSpPr>
        <p:spPr>
          <a:xfrm>
            <a:off x="5964469" y="2651760"/>
            <a:ext cx="292608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Cover Page Subtitle">
            <a:extLst>
              <a:ext uri="{FF2B5EF4-FFF2-40B4-BE49-F238E27FC236}">
                <a16:creationId xmlns:a16="http://schemas.microsoft.com/office/drawing/2014/main" id="{9B468745-F314-4422-95EF-69F075F44B54}"/>
              </a:ext>
            </a:extLst>
          </p:cNvPr>
          <p:cNvSpPr>
            <a:spLocks noGrp="1"/>
          </p:cNvSpPr>
          <p:nvPr>
            <p:ph type="subTitle" idx="1" hasCustomPrompt="1"/>
            <p:custDataLst>
              <p:tags r:id="rId3"/>
            </p:custDataLst>
          </p:nvPr>
        </p:nvSpPr>
        <p:spPr bwMode="gray">
          <a:xfrm>
            <a:off x="5964469" y="2843499"/>
            <a:ext cx="2926080" cy="1084417"/>
          </a:xfrm>
          <a:prstGeom prst="rect">
            <a:avLst/>
          </a:prstGeom>
        </p:spPr>
        <p:txBody>
          <a:bodyPr/>
          <a:lstStyle>
            <a:lvl1pPr marL="0" indent="0" algn="l">
              <a:lnSpc>
                <a:spcPts val="2000"/>
              </a:lnSpc>
              <a:spcBef>
                <a:spcPts val="0"/>
              </a:spcBef>
              <a:spcAft>
                <a:spcPts val="0"/>
              </a:spcAft>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subtitle</a:t>
            </a:r>
          </a:p>
        </p:txBody>
      </p:sp>
      <p:pic>
        <p:nvPicPr>
          <p:cNvPr id="28" name="Graphic 27">
            <a:extLst>
              <a:ext uri="{FF2B5EF4-FFF2-40B4-BE49-F238E27FC236}">
                <a16:creationId xmlns:a16="http://schemas.microsoft.com/office/drawing/2014/main" id="{CD35828F-D4A0-4389-9293-000011536F6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5926" y="544727"/>
            <a:ext cx="1605752" cy="506577"/>
          </a:xfrm>
          <a:prstGeom prst="rect">
            <a:avLst/>
          </a:prstGeom>
        </p:spPr>
      </p:pic>
    </p:spTree>
    <p:extLst>
      <p:ext uri="{BB962C8B-B14F-4D97-AF65-F5344CB8AC3E}">
        <p14:creationId xmlns:p14="http://schemas.microsoft.com/office/powerpoint/2010/main" val="2717224966"/>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ernstein_Cover - Photo">
    <p:spTree>
      <p:nvGrpSpPr>
        <p:cNvPr id="1" name=""/>
        <p:cNvGrpSpPr/>
        <p:nvPr/>
      </p:nvGrpSpPr>
      <p:grpSpPr>
        <a:xfrm>
          <a:off x="0" y="0"/>
          <a:ext cx="0" cy="0"/>
          <a:chOff x="0" y="0"/>
          <a:chExt cx="0" cy="0"/>
        </a:xfrm>
      </p:grpSpPr>
      <p:sp>
        <p:nvSpPr>
          <p:cNvPr id="8" name="Freeform 70">
            <a:extLst>
              <a:ext uri="{FF2B5EF4-FFF2-40B4-BE49-F238E27FC236}">
                <a16:creationId xmlns:a16="http://schemas.microsoft.com/office/drawing/2014/main" id="{3A307B8F-9896-4FF0-AE43-086B91605B66}"/>
              </a:ext>
            </a:extLst>
          </p:cNvPr>
          <p:cNvSpPr/>
          <p:nvPr userDrawn="1"/>
        </p:nvSpPr>
        <p:spPr>
          <a:xfrm>
            <a:off x="4739496" y="1033111"/>
            <a:ext cx="3931920" cy="3842361"/>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a:p>
        </p:txBody>
      </p:sp>
      <p:sp>
        <p:nvSpPr>
          <p:cNvPr id="9" name="Picture Placeholder 34">
            <a:extLst>
              <a:ext uri="{FF2B5EF4-FFF2-40B4-BE49-F238E27FC236}">
                <a16:creationId xmlns:a16="http://schemas.microsoft.com/office/drawing/2014/main" id="{1CEA4D04-0038-4B89-80A3-EA6C9F354B25}"/>
              </a:ext>
            </a:extLst>
          </p:cNvPr>
          <p:cNvSpPr>
            <a:spLocks noGrp="1"/>
          </p:cNvSpPr>
          <p:nvPr>
            <p:ph type="pic" sz="quarter" idx="19" hasCustomPrompt="1"/>
          </p:nvPr>
        </p:nvSpPr>
        <p:spPr>
          <a:xfrm>
            <a:off x="414527" y="412007"/>
            <a:ext cx="9074148" cy="5327891"/>
          </a:xfrm>
          <a:custGeom>
            <a:avLst/>
            <a:gdLst>
              <a:gd name="connsiteX0" fmla="*/ 7810095 w 9074148"/>
              <a:gd name="connsiteY0" fmla="*/ 621105 h 5327891"/>
              <a:gd name="connsiteX1" fmla="*/ 7810095 w 9074148"/>
              <a:gd name="connsiteY1" fmla="*/ 897049 h 5327891"/>
              <a:gd name="connsiteX2" fmla="*/ 4953749 w 9074148"/>
              <a:gd name="connsiteY2" fmla="*/ 897049 h 5327891"/>
              <a:gd name="connsiteX3" fmla="*/ 4621655 w 9074148"/>
              <a:gd name="connsiteY3" fmla="*/ 897049 h 5327891"/>
              <a:gd name="connsiteX4" fmla="*/ 4631930 w 9074148"/>
              <a:gd name="connsiteY4" fmla="*/ 4275778 h 5327891"/>
              <a:gd name="connsiteX5" fmla="*/ 4963046 w 9074148"/>
              <a:gd name="connsiteY5" fmla="*/ 4275778 h 5327891"/>
              <a:gd name="connsiteX6" fmla="*/ 8004937 w 9074148"/>
              <a:gd name="connsiteY6" fmla="*/ 4275778 h 5327891"/>
              <a:gd name="connsiteX7" fmla="*/ 8015094 w 9074148"/>
              <a:gd name="connsiteY7" fmla="*/ 4275778 h 5327891"/>
              <a:gd name="connsiteX8" fmla="*/ 8014356 w 9074148"/>
              <a:gd name="connsiteY8" fmla="*/ 4004310 h 5327891"/>
              <a:gd name="connsiteX9" fmla="*/ 8283120 w 9074148"/>
              <a:gd name="connsiteY9" fmla="*/ 4004310 h 5327891"/>
              <a:gd name="connsiteX10" fmla="*/ 8283120 w 9074148"/>
              <a:gd name="connsiteY10" fmla="*/ 621105 h 5327891"/>
              <a:gd name="connsiteX11" fmla="*/ 0 w 9074148"/>
              <a:gd name="connsiteY11" fmla="*/ 0 h 5327891"/>
              <a:gd name="connsiteX12" fmla="*/ 9074148 w 9074148"/>
              <a:gd name="connsiteY12" fmla="*/ 0 h 5327891"/>
              <a:gd name="connsiteX13" fmla="*/ 9074148 w 9074148"/>
              <a:gd name="connsiteY13" fmla="*/ 5327891 h 5327891"/>
              <a:gd name="connsiteX14" fmla="*/ 0 w 9074148"/>
              <a:gd name="connsiteY14" fmla="*/ 5327891 h 532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4148" h="5327891">
                <a:moveTo>
                  <a:pt x="7810095" y="621105"/>
                </a:moveTo>
                <a:lnTo>
                  <a:pt x="7810095" y="897049"/>
                </a:lnTo>
                <a:lnTo>
                  <a:pt x="4953749" y="897049"/>
                </a:lnTo>
                <a:lnTo>
                  <a:pt x="4621655" y="897049"/>
                </a:lnTo>
                <a:lnTo>
                  <a:pt x="4631930" y="4275778"/>
                </a:lnTo>
                <a:lnTo>
                  <a:pt x="4963046" y="4275778"/>
                </a:lnTo>
                <a:lnTo>
                  <a:pt x="8004937" y="4275778"/>
                </a:lnTo>
                <a:lnTo>
                  <a:pt x="8015094" y="4275778"/>
                </a:lnTo>
                <a:lnTo>
                  <a:pt x="8014356" y="4004310"/>
                </a:lnTo>
                <a:lnTo>
                  <a:pt x="8283120" y="4004310"/>
                </a:lnTo>
                <a:lnTo>
                  <a:pt x="8283120" y="621105"/>
                </a:lnTo>
                <a:close/>
                <a:moveTo>
                  <a:pt x="0" y="0"/>
                </a:moveTo>
                <a:lnTo>
                  <a:pt x="9074148" y="0"/>
                </a:lnTo>
                <a:lnTo>
                  <a:pt x="9074148" y="5327891"/>
                </a:lnTo>
                <a:lnTo>
                  <a:pt x="0" y="5327891"/>
                </a:lnTo>
                <a:close/>
              </a:path>
            </a:pathLst>
          </a:custGeom>
          <a:solidFill>
            <a:schemeClr val="tx2"/>
          </a:solidFill>
        </p:spPr>
        <p:txBody>
          <a:bodyPr wrap="square" lIns="228600" tIns="228600" rIns="228600" bIns="228600" anchor="t">
            <a:noAutofit/>
          </a:bodyPr>
          <a:lstStyle>
            <a:lvl1pPr algn="l">
              <a:buNone/>
              <a:defRPr/>
            </a:lvl1pPr>
          </a:lstStyle>
          <a:p>
            <a:r>
              <a:rPr lang="en-US" dirty="0"/>
              <a:t>Drag and drop photo here</a:t>
            </a:r>
          </a:p>
        </p:txBody>
      </p:sp>
      <p:sp>
        <p:nvSpPr>
          <p:cNvPr id="10" name="Freeform 47">
            <a:extLst>
              <a:ext uri="{FF2B5EF4-FFF2-40B4-BE49-F238E27FC236}">
                <a16:creationId xmlns:a16="http://schemas.microsoft.com/office/drawing/2014/main" id="{6305AC2B-15B1-48B5-BD9B-5B1FC322AA30}"/>
              </a:ext>
            </a:extLst>
          </p:cNvPr>
          <p:cNvSpPr/>
          <p:nvPr userDrawn="1"/>
        </p:nvSpPr>
        <p:spPr>
          <a:xfrm>
            <a:off x="8219650" y="1028027"/>
            <a:ext cx="477996" cy="3383203"/>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bg1"/>
          </a:solidFill>
          <a:ln w="6350" cap="flat">
            <a:solidFill>
              <a:schemeClr val="bg1"/>
            </a:solidFill>
            <a:prstDash val="solid"/>
            <a:miter/>
          </a:ln>
        </p:spPr>
        <p:txBody>
          <a:bodyPr rtlCol="0" anchor="ctr"/>
          <a:lstStyle/>
          <a:p>
            <a:endParaRPr lang="en-US" dirty="0"/>
          </a:p>
        </p:txBody>
      </p:sp>
      <p:sp>
        <p:nvSpPr>
          <p:cNvPr id="11" name="Cover Page Title">
            <a:extLst>
              <a:ext uri="{FF2B5EF4-FFF2-40B4-BE49-F238E27FC236}">
                <a16:creationId xmlns:a16="http://schemas.microsoft.com/office/drawing/2014/main" id="{88D07638-FFD1-4112-983F-6CBB6C2C343E}"/>
              </a:ext>
            </a:extLst>
          </p:cNvPr>
          <p:cNvSpPr>
            <a:spLocks noGrp="1"/>
          </p:cNvSpPr>
          <p:nvPr>
            <p:ph type="ctrTitle" hasCustomPrompt="1"/>
            <p:custDataLst>
              <p:tags r:id="rId1"/>
            </p:custDataLst>
          </p:nvPr>
        </p:nvSpPr>
        <p:spPr bwMode="gray">
          <a:xfrm>
            <a:off x="5418351" y="3364967"/>
            <a:ext cx="2312264" cy="1010329"/>
          </a:xfrm>
          <a:prstGeom prst="rect">
            <a:avLst/>
          </a:prstGeom>
        </p:spPr>
        <p:txBody>
          <a:bodyPr bIns="0" anchor="t">
            <a:normAutofit/>
          </a:bodyPr>
          <a:lstStyle>
            <a:lvl1pPr>
              <a:lnSpc>
                <a:spcPct val="100000"/>
              </a:lnSpc>
              <a:defRPr sz="1600">
                <a:solidFill>
                  <a:schemeClr val="bg1"/>
                </a:solidFill>
                <a:latin typeface="+mn-lt"/>
              </a:defRPr>
            </a:lvl1pPr>
          </a:lstStyle>
          <a:p>
            <a:r>
              <a:rPr lang="en-US" dirty="0"/>
              <a:t>Click to add a title</a:t>
            </a:r>
          </a:p>
        </p:txBody>
      </p:sp>
      <p:sp>
        <p:nvSpPr>
          <p:cNvPr id="39" name="Text Placeholder 6">
            <a:extLst>
              <a:ext uri="{FF2B5EF4-FFF2-40B4-BE49-F238E27FC236}">
                <a16:creationId xmlns:a16="http://schemas.microsoft.com/office/drawing/2014/main" id="{927795F9-8376-461C-9872-C774566252FD}"/>
              </a:ext>
            </a:extLst>
          </p:cNvPr>
          <p:cNvSpPr>
            <a:spLocks noGrp="1"/>
          </p:cNvSpPr>
          <p:nvPr>
            <p:ph type="body" sz="quarter" idx="11" hasCustomPrompt="1"/>
          </p:nvPr>
        </p:nvSpPr>
        <p:spPr>
          <a:xfrm>
            <a:off x="922338" y="4411230"/>
            <a:ext cx="3657600" cy="274638"/>
          </a:xfrm>
        </p:spPr>
        <p:txBody>
          <a:bodyPr anchor="ctr" anchorCtr="0"/>
          <a:lstStyle>
            <a:lvl1pPr marL="0" indent="0">
              <a:buNone/>
              <a:defRPr sz="1800">
                <a:solidFill>
                  <a:schemeClr val="bg1"/>
                </a:solidFill>
              </a:defRPr>
            </a:lvl1pPr>
          </a:lstStyle>
          <a:p>
            <a:pPr lvl="0"/>
            <a:r>
              <a:rPr lang="en-US" dirty="0"/>
              <a:t>Click to add date</a:t>
            </a:r>
          </a:p>
        </p:txBody>
      </p:sp>
      <p:pic>
        <p:nvPicPr>
          <p:cNvPr id="25" name="Picture 24">
            <a:extLst>
              <a:ext uri="{FF2B5EF4-FFF2-40B4-BE49-F238E27FC236}">
                <a16:creationId xmlns:a16="http://schemas.microsoft.com/office/drawing/2014/main" id="{B397B9E5-B983-4803-8423-592AF622DF34}"/>
              </a:ext>
            </a:extLst>
          </p:cNvPr>
          <p:cNvPicPr>
            <a:picLocks noChangeAspect="1"/>
          </p:cNvPicPr>
          <p:nvPr userDrawn="1"/>
        </p:nvPicPr>
        <p:blipFill>
          <a:blip r:embed="rId3"/>
          <a:stretch>
            <a:fillRect/>
          </a:stretch>
        </p:blipFill>
        <p:spPr>
          <a:xfrm>
            <a:off x="5431824" y="1988557"/>
            <a:ext cx="1866295" cy="598273"/>
          </a:xfrm>
          <a:prstGeom prst="rect">
            <a:avLst/>
          </a:prstGeom>
        </p:spPr>
      </p:pic>
    </p:spTree>
    <p:extLst>
      <p:ext uri="{BB962C8B-B14F-4D97-AF65-F5344CB8AC3E}">
        <p14:creationId xmlns:p14="http://schemas.microsoft.com/office/powerpoint/2010/main" val="2398248817"/>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ernstein_Cover - Photo - Presenter Names">
    <p:spTree>
      <p:nvGrpSpPr>
        <p:cNvPr id="1" name=""/>
        <p:cNvGrpSpPr/>
        <p:nvPr/>
      </p:nvGrpSpPr>
      <p:grpSpPr>
        <a:xfrm>
          <a:off x="0" y="0"/>
          <a:ext cx="0" cy="0"/>
          <a:chOff x="0" y="0"/>
          <a:chExt cx="0" cy="0"/>
        </a:xfrm>
      </p:grpSpPr>
      <p:sp>
        <p:nvSpPr>
          <p:cNvPr id="9" name="Freeform 70">
            <a:extLst>
              <a:ext uri="{FF2B5EF4-FFF2-40B4-BE49-F238E27FC236}">
                <a16:creationId xmlns:a16="http://schemas.microsoft.com/office/drawing/2014/main" id="{35883ECA-247C-4FCE-935B-2CE305D6E82C}"/>
              </a:ext>
            </a:extLst>
          </p:cNvPr>
          <p:cNvSpPr/>
          <p:nvPr userDrawn="1"/>
        </p:nvSpPr>
        <p:spPr>
          <a:xfrm>
            <a:off x="4739496" y="1033111"/>
            <a:ext cx="3931920" cy="3842361"/>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a:p>
        </p:txBody>
      </p:sp>
      <p:sp>
        <p:nvSpPr>
          <p:cNvPr id="10" name="Picture Placeholder 34">
            <a:extLst>
              <a:ext uri="{FF2B5EF4-FFF2-40B4-BE49-F238E27FC236}">
                <a16:creationId xmlns:a16="http://schemas.microsoft.com/office/drawing/2014/main" id="{884CEA68-5D12-4375-B66C-4827E580C4FF}"/>
              </a:ext>
            </a:extLst>
          </p:cNvPr>
          <p:cNvSpPr>
            <a:spLocks noGrp="1"/>
          </p:cNvSpPr>
          <p:nvPr>
            <p:ph type="pic" sz="quarter" idx="19" hasCustomPrompt="1"/>
          </p:nvPr>
        </p:nvSpPr>
        <p:spPr>
          <a:xfrm>
            <a:off x="414527" y="412007"/>
            <a:ext cx="9074148" cy="5327891"/>
          </a:xfrm>
          <a:custGeom>
            <a:avLst/>
            <a:gdLst>
              <a:gd name="connsiteX0" fmla="*/ 7810095 w 9074148"/>
              <a:gd name="connsiteY0" fmla="*/ 621105 h 5327891"/>
              <a:gd name="connsiteX1" fmla="*/ 7810095 w 9074148"/>
              <a:gd name="connsiteY1" fmla="*/ 897049 h 5327891"/>
              <a:gd name="connsiteX2" fmla="*/ 4953749 w 9074148"/>
              <a:gd name="connsiteY2" fmla="*/ 897049 h 5327891"/>
              <a:gd name="connsiteX3" fmla="*/ 4621655 w 9074148"/>
              <a:gd name="connsiteY3" fmla="*/ 897049 h 5327891"/>
              <a:gd name="connsiteX4" fmla="*/ 4631930 w 9074148"/>
              <a:gd name="connsiteY4" fmla="*/ 4275778 h 5327891"/>
              <a:gd name="connsiteX5" fmla="*/ 4963046 w 9074148"/>
              <a:gd name="connsiteY5" fmla="*/ 4275778 h 5327891"/>
              <a:gd name="connsiteX6" fmla="*/ 8004937 w 9074148"/>
              <a:gd name="connsiteY6" fmla="*/ 4275778 h 5327891"/>
              <a:gd name="connsiteX7" fmla="*/ 8015094 w 9074148"/>
              <a:gd name="connsiteY7" fmla="*/ 4275778 h 5327891"/>
              <a:gd name="connsiteX8" fmla="*/ 8014356 w 9074148"/>
              <a:gd name="connsiteY8" fmla="*/ 4004310 h 5327891"/>
              <a:gd name="connsiteX9" fmla="*/ 8283120 w 9074148"/>
              <a:gd name="connsiteY9" fmla="*/ 4004310 h 5327891"/>
              <a:gd name="connsiteX10" fmla="*/ 8283120 w 9074148"/>
              <a:gd name="connsiteY10" fmla="*/ 621105 h 5327891"/>
              <a:gd name="connsiteX11" fmla="*/ 0 w 9074148"/>
              <a:gd name="connsiteY11" fmla="*/ 0 h 5327891"/>
              <a:gd name="connsiteX12" fmla="*/ 9074148 w 9074148"/>
              <a:gd name="connsiteY12" fmla="*/ 0 h 5327891"/>
              <a:gd name="connsiteX13" fmla="*/ 9074148 w 9074148"/>
              <a:gd name="connsiteY13" fmla="*/ 5327891 h 5327891"/>
              <a:gd name="connsiteX14" fmla="*/ 0 w 9074148"/>
              <a:gd name="connsiteY14" fmla="*/ 5327891 h 532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4148" h="5327891">
                <a:moveTo>
                  <a:pt x="7810095" y="621105"/>
                </a:moveTo>
                <a:lnTo>
                  <a:pt x="7810095" y="897049"/>
                </a:lnTo>
                <a:lnTo>
                  <a:pt x="4953749" y="897049"/>
                </a:lnTo>
                <a:lnTo>
                  <a:pt x="4621655" y="897049"/>
                </a:lnTo>
                <a:lnTo>
                  <a:pt x="4631930" y="4275778"/>
                </a:lnTo>
                <a:lnTo>
                  <a:pt x="4963046" y="4275778"/>
                </a:lnTo>
                <a:lnTo>
                  <a:pt x="8004937" y="4275778"/>
                </a:lnTo>
                <a:lnTo>
                  <a:pt x="8015094" y="4275778"/>
                </a:lnTo>
                <a:lnTo>
                  <a:pt x="8014356" y="4004310"/>
                </a:lnTo>
                <a:lnTo>
                  <a:pt x="8283120" y="4004310"/>
                </a:lnTo>
                <a:lnTo>
                  <a:pt x="8283120" y="621105"/>
                </a:lnTo>
                <a:close/>
                <a:moveTo>
                  <a:pt x="0" y="0"/>
                </a:moveTo>
                <a:lnTo>
                  <a:pt x="9074148" y="0"/>
                </a:lnTo>
                <a:lnTo>
                  <a:pt x="9074148" y="5327891"/>
                </a:lnTo>
                <a:lnTo>
                  <a:pt x="0" y="5327891"/>
                </a:lnTo>
                <a:close/>
              </a:path>
            </a:pathLst>
          </a:custGeom>
          <a:solidFill>
            <a:schemeClr val="tx2"/>
          </a:solidFill>
        </p:spPr>
        <p:txBody>
          <a:bodyPr wrap="square" lIns="228600" tIns="228600" rIns="228600" bIns="228600" anchor="t">
            <a:noAutofit/>
          </a:bodyPr>
          <a:lstStyle>
            <a:lvl1pPr algn="l">
              <a:buNone/>
              <a:defRPr/>
            </a:lvl1pPr>
          </a:lstStyle>
          <a:p>
            <a:r>
              <a:rPr lang="en-US" dirty="0"/>
              <a:t>Drag and drop photo here</a:t>
            </a:r>
          </a:p>
        </p:txBody>
      </p:sp>
      <p:sp>
        <p:nvSpPr>
          <p:cNvPr id="11" name="Freeform 47">
            <a:extLst>
              <a:ext uri="{FF2B5EF4-FFF2-40B4-BE49-F238E27FC236}">
                <a16:creationId xmlns:a16="http://schemas.microsoft.com/office/drawing/2014/main" id="{B35BE21A-9CFC-446E-8791-89A62707EC5E}"/>
              </a:ext>
            </a:extLst>
          </p:cNvPr>
          <p:cNvSpPr/>
          <p:nvPr userDrawn="1"/>
        </p:nvSpPr>
        <p:spPr>
          <a:xfrm>
            <a:off x="8219650" y="1028027"/>
            <a:ext cx="477996" cy="3383203"/>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bg1"/>
          </a:solidFill>
          <a:ln w="6350" cap="flat">
            <a:solidFill>
              <a:schemeClr val="bg1"/>
            </a:solidFill>
            <a:prstDash val="solid"/>
            <a:miter/>
          </a:ln>
        </p:spPr>
        <p:txBody>
          <a:bodyPr rtlCol="0" anchor="ctr"/>
          <a:lstStyle/>
          <a:p>
            <a:endParaRPr lang="en-US" dirty="0"/>
          </a:p>
        </p:txBody>
      </p:sp>
      <p:sp>
        <p:nvSpPr>
          <p:cNvPr id="12" name="Cover Page Title">
            <a:extLst>
              <a:ext uri="{FF2B5EF4-FFF2-40B4-BE49-F238E27FC236}">
                <a16:creationId xmlns:a16="http://schemas.microsoft.com/office/drawing/2014/main" id="{3C781676-1FCD-412D-85D0-21EA7B5C0E93}"/>
              </a:ext>
            </a:extLst>
          </p:cNvPr>
          <p:cNvSpPr>
            <a:spLocks noGrp="1"/>
          </p:cNvSpPr>
          <p:nvPr>
            <p:ph type="ctrTitle" hasCustomPrompt="1"/>
            <p:custDataLst>
              <p:tags r:id="rId1"/>
            </p:custDataLst>
          </p:nvPr>
        </p:nvSpPr>
        <p:spPr bwMode="gray">
          <a:xfrm>
            <a:off x="5418351" y="3364967"/>
            <a:ext cx="2312264" cy="1010329"/>
          </a:xfrm>
          <a:prstGeom prst="rect">
            <a:avLst/>
          </a:prstGeom>
        </p:spPr>
        <p:txBody>
          <a:bodyPr bIns="0" anchor="t">
            <a:normAutofit/>
          </a:bodyPr>
          <a:lstStyle>
            <a:lvl1pPr>
              <a:lnSpc>
                <a:spcPct val="100000"/>
              </a:lnSpc>
              <a:defRPr sz="1600">
                <a:solidFill>
                  <a:schemeClr val="bg1"/>
                </a:solidFill>
                <a:latin typeface="+mn-lt"/>
              </a:defRPr>
            </a:lvl1pPr>
          </a:lstStyle>
          <a:p>
            <a:r>
              <a:rPr lang="en-US" dirty="0"/>
              <a:t>Click to add a title</a:t>
            </a:r>
          </a:p>
        </p:txBody>
      </p:sp>
      <p:sp>
        <p:nvSpPr>
          <p:cNvPr id="13" name="Text Placeholder 6">
            <a:extLst>
              <a:ext uri="{FF2B5EF4-FFF2-40B4-BE49-F238E27FC236}">
                <a16:creationId xmlns:a16="http://schemas.microsoft.com/office/drawing/2014/main" id="{CA0918D2-8EEB-4A94-B907-A9FCAF2BC69A}"/>
              </a:ext>
            </a:extLst>
          </p:cNvPr>
          <p:cNvSpPr>
            <a:spLocks noGrp="1"/>
          </p:cNvSpPr>
          <p:nvPr>
            <p:ph type="body" sz="quarter" idx="11" hasCustomPrompt="1"/>
          </p:nvPr>
        </p:nvSpPr>
        <p:spPr>
          <a:xfrm>
            <a:off x="922338" y="4411230"/>
            <a:ext cx="3657600" cy="274638"/>
          </a:xfrm>
        </p:spPr>
        <p:txBody>
          <a:bodyPr anchor="ctr" anchorCtr="0"/>
          <a:lstStyle>
            <a:lvl1pPr marL="0" indent="0">
              <a:buNone/>
              <a:defRPr sz="1800">
                <a:solidFill>
                  <a:schemeClr val="bg1"/>
                </a:solidFill>
              </a:defRPr>
            </a:lvl1pPr>
          </a:lstStyle>
          <a:p>
            <a:pPr lvl="0"/>
            <a:r>
              <a:rPr lang="en-US" dirty="0"/>
              <a:t>Click to add date</a:t>
            </a:r>
          </a:p>
        </p:txBody>
      </p:sp>
      <p:pic>
        <p:nvPicPr>
          <p:cNvPr id="14" name="Picture 13">
            <a:extLst>
              <a:ext uri="{FF2B5EF4-FFF2-40B4-BE49-F238E27FC236}">
                <a16:creationId xmlns:a16="http://schemas.microsoft.com/office/drawing/2014/main" id="{0D38FCA2-103C-437F-9DAC-13C859F92DF8}"/>
              </a:ext>
            </a:extLst>
          </p:cNvPr>
          <p:cNvPicPr>
            <a:picLocks noChangeAspect="1"/>
          </p:cNvPicPr>
          <p:nvPr userDrawn="1"/>
        </p:nvPicPr>
        <p:blipFill>
          <a:blip r:embed="rId3"/>
          <a:stretch>
            <a:fillRect/>
          </a:stretch>
        </p:blipFill>
        <p:spPr>
          <a:xfrm>
            <a:off x="5431824" y="1988557"/>
            <a:ext cx="1866295" cy="598273"/>
          </a:xfrm>
          <a:prstGeom prst="rect">
            <a:avLst/>
          </a:prstGeom>
        </p:spPr>
      </p:pic>
      <p:sp>
        <p:nvSpPr>
          <p:cNvPr id="15" name="Text Placeholder 5">
            <a:extLst>
              <a:ext uri="{FF2B5EF4-FFF2-40B4-BE49-F238E27FC236}">
                <a16:creationId xmlns:a16="http://schemas.microsoft.com/office/drawing/2014/main" id="{77AA9375-92B6-4C55-BECA-74C8DDBF8E4B}"/>
              </a:ext>
            </a:extLst>
          </p:cNvPr>
          <p:cNvSpPr>
            <a:spLocks noGrp="1"/>
          </p:cNvSpPr>
          <p:nvPr>
            <p:ph type="body" sz="quarter" idx="24" hasCustomPrompt="1"/>
          </p:nvPr>
        </p:nvSpPr>
        <p:spPr>
          <a:xfrm>
            <a:off x="922503" y="4907238"/>
            <a:ext cx="7540399" cy="646331"/>
          </a:xfrm>
        </p:spPr>
        <p:txBody>
          <a:bodyPr lIns="0" tIns="0" rIns="0" bIns="0" anchor="ctr" anchorCtr="0">
            <a:noAutofit/>
          </a:bodyPr>
          <a:lstStyle>
            <a:lvl1pPr>
              <a:spcBef>
                <a:spcPts val="0"/>
              </a:spcBef>
              <a:spcAft>
                <a:spcPts val="0"/>
              </a:spcAft>
              <a:buNone/>
              <a:defRPr sz="1400">
                <a:solidFill>
                  <a:schemeClr val="bg1"/>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r>
              <a:rPr lang="en-US" dirty="0"/>
              <a:t>First Name Last Name, Position—Department/Product Area</a:t>
            </a:r>
          </a:p>
          <a:p>
            <a:r>
              <a:rPr lang="en-US" dirty="0"/>
              <a:t>First Name Last Name, Position—Department/Product Area</a:t>
            </a:r>
          </a:p>
          <a:p>
            <a:r>
              <a:rPr lang="en-US" dirty="0"/>
              <a:t>First Name Last Name, Position—Department/Product Area</a:t>
            </a:r>
          </a:p>
        </p:txBody>
      </p:sp>
    </p:spTree>
    <p:extLst>
      <p:ext uri="{BB962C8B-B14F-4D97-AF65-F5344CB8AC3E}">
        <p14:creationId xmlns:p14="http://schemas.microsoft.com/office/powerpoint/2010/main" val="3833896186"/>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rnstein_Title Only">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pic>
        <p:nvPicPr>
          <p:cNvPr id="6" name="Graphic 5">
            <a:extLst>
              <a:ext uri="{FF2B5EF4-FFF2-40B4-BE49-F238E27FC236}">
                <a16:creationId xmlns:a16="http://schemas.microsoft.com/office/drawing/2014/main" id="{F0594A7C-57AC-4054-BF39-5796784B57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278" y="6437909"/>
            <a:ext cx="865453" cy="273030"/>
          </a:xfrm>
          <a:prstGeom prst="rect">
            <a:avLst/>
          </a:prstGeom>
        </p:spPr>
      </p:pic>
    </p:spTree>
    <p:extLst>
      <p:ext uri="{BB962C8B-B14F-4D97-AF65-F5344CB8AC3E}">
        <p14:creationId xmlns:p14="http://schemas.microsoft.com/office/powerpoint/2010/main" val="3670193353"/>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ernstein_Back Cover - Logo">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080BF2FE-8010-4D9B-9E84-F634CCA23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45701" y="2171473"/>
            <a:ext cx="5180115" cy="1634203"/>
          </a:xfrm>
          <a:prstGeom prst="rect">
            <a:avLst/>
          </a:prstGeom>
        </p:spPr>
      </p:pic>
    </p:spTree>
    <p:extLst>
      <p:ext uri="{BB962C8B-B14F-4D97-AF65-F5344CB8AC3E}">
        <p14:creationId xmlns:p14="http://schemas.microsoft.com/office/powerpoint/2010/main" val="2100681750"/>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9FEE-FAC4-45AA-9538-BCA3924BB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E8EA4-EE79-44A4-99A4-7CEECFC68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FC650-9370-44C8-ADF3-769BE893AD7E}"/>
              </a:ext>
            </a:extLst>
          </p:cNvPr>
          <p:cNvSpPr>
            <a:spLocks noGrp="1"/>
          </p:cNvSpPr>
          <p:nvPr>
            <p:ph type="dt" sz="half" idx="10"/>
          </p:nvPr>
        </p:nvSpPr>
        <p:spPr/>
        <p:txBody>
          <a:bodyPr/>
          <a:lstStyle/>
          <a:p>
            <a:fld id="{B7E92FF8-559C-4139-AA36-7AFDE648E390}" type="datetimeFigureOut">
              <a:rPr lang="en-US" smtClean="0"/>
              <a:t>10/28/2022</a:t>
            </a:fld>
            <a:endParaRPr lang="en-US"/>
          </a:p>
        </p:txBody>
      </p:sp>
      <p:sp>
        <p:nvSpPr>
          <p:cNvPr id="5" name="Footer Placeholder 4">
            <a:extLst>
              <a:ext uri="{FF2B5EF4-FFF2-40B4-BE49-F238E27FC236}">
                <a16:creationId xmlns:a16="http://schemas.microsoft.com/office/drawing/2014/main" id="{2D2327A3-CF3C-401D-90A4-10227EDB1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81C1A-B758-453D-ADB2-A0A52C5752AD}"/>
              </a:ext>
            </a:extLst>
          </p:cNvPr>
          <p:cNvSpPr>
            <a:spLocks noGrp="1"/>
          </p:cNvSpPr>
          <p:nvPr>
            <p:ph type="sldNum" sz="quarter" idx="12"/>
          </p:nvPr>
        </p:nvSpPr>
        <p:spPr/>
        <p:txBody>
          <a:bodyPr/>
          <a:lstStyle/>
          <a:p>
            <a:fld id="{657C2C91-7BFE-44D8-9DE1-BEE55C60031E}" type="slidenum">
              <a:rPr lang="en-US" smtClean="0"/>
              <a:t>‹#›</a:t>
            </a:fld>
            <a:endParaRPr lang="en-US"/>
          </a:p>
        </p:txBody>
      </p:sp>
    </p:spTree>
    <p:extLst>
      <p:ext uri="{BB962C8B-B14F-4D97-AF65-F5344CB8AC3E}">
        <p14:creationId xmlns:p14="http://schemas.microsoft.com/office/powerpoint/2010/main" val="39007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B538-7A20-4AAD-B1E4-F6A19512F7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906573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Photo - Presenter Names">
    <p:spTree>
      <p:nvGrpSpPr>
        <p:cNvPr id="1" name=""/>
        <p:cNvGrpSpPr/>
        <p:nvPr/>
      </p:nvGrpSpPr>
      <p:grpSpPr>
        <a:xfrm>
          <a:off x="0" y="0"/>
          <a:ext cx="0" cy="0"/>
          <a:chOff x="0" y="0"/>
          <a:chExt cx="0" cy="0"/>
        </a:xfrm>
      </p:grpSpPr>
      <p:sp>
        <p:nvSpPr>
          <p:cNvPr id="34" name="Freeform 70">
            <a:extLst>
              <a:ext uri="{FF2B5EF4-FFF2-40B4-BE49-F238E27FC236}">
                <a16:creationId xmlns:a16="http://schemas.microsoft.com/office/drawing/2014/main" id="{32F2E07A-17EB-4B40-937E-79619C39931D}"/>
              </a:ext>
            </a:extLst>
          </p:cNvPr>
          <p:cNvSpPr/>
          <p:nvPr userDrawn="1"/>
        </p:nvSpPr>
        <p:spPr>
          <a:xfrm>
            <a:off x="4739496" y="1033111"/>
            <a:ext cx="3931920" cy="3842361"/>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a:p>
        </p:txBody>
      </p:sp>
      <p:sp>
        <p:nvSpPr>
          <p:cNvPr id="35" name="Picture Placeholder 34">
            <a:extLst>
              <a:ext uri="{FF2B5EF4-FFF2-40B4-BE49-F238E27FC236}">
                <a16:creationId xmlns:a16="http://schemas.microsoft.com/office/drawing/2014/main" id="{EF9B6F13-1797-4283-A9E6-7CEFCDC83118}"/>
              </a:ext>
            </a:extLst>
          </p:cNvPr>
          <p:cNvSpPr>
            <a:spLocks noGrp="1"/>
          </p:cNvSpPr>
          <p:nvPr>
            <p:ph type="pic" sz="quarter" idx="19" hasCustomPrompt="1"/>
          </p:nvPr>
        </p:nvSpPr>
        <p:spPr>
          <a:xfrm>
            <a:off x="414527" y="412007"/>
            <a:ext cx="9074148" cy="5327891"/>
          </a:xfrm>
          <a:custGeom>
            <a:avLst/>
            <a:gdLst>
              <a:gd name="connsiteX0" fmla="*/ 7810095 w 9074148"/>
              <a:gd name="connsiteY0" fmla="*/ 621105 h 5327891"/>
              <a:gd name="connsiteX1" fmla="*/ 7810095 w 9074148"/>
              <a:gd name="connsiteY1" fmla="*/ 897049 h 5327891"/>
              <a:gd name="connsiteX2" fmla="*/ 4953749 w 9074148"/>
              <a:gd name="connsiteY2" fmla="*/ 897049 h 5327891"/>
              <a:gd name="connsiteX3" fmla="*/ 4621655 w 9074148"/>
              <a:gd name="connsiteY3" fmla="*/ 897049 h 5327891"/>
              <a:gd name="connsiteX4" fmla="*/ 4631930 w 9074148"/>
              <a:gd name="connsiteY4" fmla="*/ 4275778 h 5327891"/>
              <a:gd name="connsiteX5" fmla="*/ 4963046 w 9074148"/>
              <a:gd name="connsiteY5" fmla="*/ 4275778 h 5327891"/>
              <a:gd name="connsiteX6" fmla="*/ 8004937 w 9074148"/>
              <a:gd name="connsiteY6" fmla="*/ 4275778 h 5327891"/>
              <a:gd name="connsiteX7" fmla="*/ 8015094 w 9074148"/>
              <a:gd name="connsiteY7" fmla="*/ 4275778 h 5327891"/>
              <a:gd name="connsiteX8" fmla="*/ 8014356 w 9074148"/>
              <a:gd name="connsiteY8" fmla="*/ 4004310 h 5327891"/>
              <a:gd name="connsiteX9" fmla="*/ 8283120 w 9074148"/>
              <a:gd name="connsiteY9" fmla="*/ 4004310 h 5327891"/>
              <a:gd name="connsiteX10" fmla="*/ 8283120 w 9074148"/>
              <a:gd name="connsiteY10" fmla="*/ 621105 h 5327891"/>
              <a:gd name="connsiteX11" fmla="*/ 0 w 9074148"/>
              <a:gd name="connsiteY11" fmla="*/ 0 h 5327891"/>
              <a:gd name="connsiteX12" fmla="*/ 9074148 w 9074148"/>
              <a:gd name="connsiteY12" fmla="*/ 0 h 5327891"/>
              <a:gd name="connsiteX13" fmla="*/ 9074148 w 9074148"/>
              <a:gd name="connsiteY13" fmla="*/ 5327891 h 5327891"/>
              <a:gd name="connsiteX14" fmla="*/ 0 w 9074148"/>
              <a:gd name="connsiteY14" fmla="*/ 5327891 h 532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4148" h="5327891">
                <a:moveTo>
                  <a:pt x="7810095" y="621105"/>
                </a:moveTo>
                <a:lnTo>
                  <a:pt x="7810095" y="897049"/>
                </a:lnTo>
                <a:lnTo>
                  <a:pt x="4953749" y="897049"/>
                </a:lnTo>
                <a:lnTo>
                  <a:pt x="4621655" y="897049"/>
                </a:lnTo>
                <a:lnTo>
                  <a:pt x="4631930" y="4275778"/>
                </a:lnTo>
                <a:lnTo>
                  <a:pt x="4963046" y="4275778"/>
                </a:lnTo>
                <a:lnTo>
                  <a:pt x="8004937" y="4275778"/>
                </a:lnTo>
                <a:lnTo>
                  <a:pt x="8015094" y="4275778"/>
                </a:lnTo>
                <a:lnTo>
                  <a:pt x="8014356" y="4004310"/>
                </a:lnTo>
                <a:lnTo>
                  <a:pt x="8283120" y="4004310"/>
                </a:lnTo>
                <a:lnTo>
                  <a:pt x="8283120" y="621105"/>
                </a:lnTo>
                <a:close/>
                <a:moveTo>
                  <a:pt x="0" y="0"/>
                </a:moveTo>
                <a:lnTo>
                  <a:pt x="9074148" y="0"/>
                </a:lnTo>
                <a:lnTo>
                  <a:pt x="9074148" y="5327891"/>
                </a:lnTo>
                <a:lnTo>
                  <a:pt x="0" y="5327891"/>
                </a:lnTo>
                <a:close/>
              </a:path>
            </a:pathLst>
          </a:custGeom>
          <a:solidFill>
            <a:schemeClr val="tx2"/>
          </a:solidFill>
        </p:spPr>
        <p:txBody>
          <a:bodyPr wrap="square" lIns="228600" tIns="228600" rIns="228600" bIns="228600" anchor="t">
            <a:noAutofit/>
          </a:bodyPr>
          <a:lstStyle>
            <a:lvl1pPr algn="l">
              <a:buNone/>
              <a:defRPr/>
            </a:lvl1pPr>
          </a:lstStyle>
          <a:p>
            <a:r>
              <a:rPr lang="en-US" dirty="0"/>
              <a:t>Drag and drop photo here</a:t>
            </a:r>
          </a:p>
        </p:txBody>
      </p:sp>
      <p:sp>
        <p:nvSpPr>
          <p:cNvPr id="36" name="Freeform 47">
            <a:extLst>
              <a:ext uri="{FF2B5EF4-FFF2-40B4-BE49-F238E27FC236}">
                <a16:creationId xmlns:a16="http://schemas.microsoft.com/office/drawing/2014/main" id="{8E08C6EA-9911-4CA6-B820-177F16A2FE89}"/>
              </a:ext>
            </a:extLst>
          </p:cNvPr>
          <p:cNvSpPr/>
          <p:nvPr userDrawn="1"/>
        </p:nvSpPr>
        <p:spPr>
          <a:xfrm>
            <a:off x="8219650" y="1028027"/>
            <a:ext cx="477996" cy="3383203"/>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bg1"/>
          </a:solidFill>
          <a:ln w="6350" cap="flat">
            <a:solidFill>
              <a:schemeClr val="bg1"/>
            </a:solidFill>
            <a:prstDash val="solid"/>
            <a:miter/>
          </a:ln>
        </p:spPr>
        <p:txBody>
          <a:bodyPr rtlCol="0" anchor="ctr"/>
          <a:lstStyle/>
          <a:p>
            <a:endParaRPr lang="en-US" dirty="0"/>
          </a:p>
        </p:txBody>
      </p:sp>
      <p:sp>
        <p:nvSpPr>
          <p:cNvPr id="39" name="Cover Page Title">
            <a:extLst>
              <a:ext uri="{FF2B5EF4-FFF2-40B4-BE49-F238E27FC236}">
                <a16:creationId xmlns:a16="http://schemas.microsoft.com/office/drawing/2014/main" id="{9032B7AA-1DAC-401E-84C3-2004991E391E}"/>
              </a:ext>
            </a:extLst>
          </p:cNvPr>
          <p:cNvSpPr>
            <a:spLocks noGrp="1"/>
          </p:cNvSpPr>
          <p:nvPr>
            <p:ph type="ctrTitle" hasCustomPrompt="1"/>
            <p:custDataLst>
              <p:tags r:id="rId1"/>
            </p:custDataLst>
          </p:nvPr>
        </p:nvSpPr>
        <p:spPr bwMode="gray">
          <a:xfrm>
            <a:off x="5418351" y="3364967"/>
            <a:ext cx="2312264" cy="1010329"/>
          </a:xfrm>
          <a:prstGeom prst="rect">
            <a:avLst/>
          </a:prstGeom>
        </p:spPr>
        <p:txBody>
          <a:bodyPr bIns="0" anchor="t">
            <a:normAutofit/>
          </a:bodyPr>
          <a:lstStyle>
            <a:lvl1pPr>
              <a:lnSpc>
                <a:spcPct val="100000"/>
              </a:lnSpc>
              <a:defRPr sz="1600">
                <a:solidFill>
                  <a:schemeClr val="bg1"/>
                </a:solidFill>
                <a:latin typeface="+mn-lt"/>
              </a:defRPr>
            </a:lvl1pPr>
          </a:lstStyle>
          <a:p>
            <a:r>
              <a:rPr lang="en-US" dirty="0"/>
              <a:t>Click to add a title</a:t>
            </a:r>
          </a:p>
        </p:txBody>
      </p:sp>
      <p:grpSp>
        <p:nvGrpSpPr>
          <p:cNvPr id="41" name="Group 40">
            <a:extLst>
              <a:ext uri="{FF2B5EF4-FFF2-40B4-BE49-F238E27FC236}">
                <a16:creationId xmlns:a16="http://schemas.microsoft.com/office/drawing/2014/main" id="{052120FD-70FA-448B-A429-4B10602499A8}"/>
              </a:ext>
            </a:extLst>
          </p:cNvPr>
          <p:cNvGrpSpPr/>
          <p:nvPr userDrawn="1"/>
        </p:nvGrpSpPr>
        <p:grpSpPr>
          <a:xfrm>
            <a:off x="5423278" y="1988557"/>
            <a:ext cx="2307337" cy="615365"/>
            <a:chOff x="3468814" y="3030410"/>
            <a:chExt cx="2965957" cy="791019"/>
          </a:xfrm>
        </p:grpSpPr>
        <p:sp>
          <p:nvSpPr>
            <p:cNvPr id="42" name="Freeform 13">
              <a:extLst>
                <a:ext uri="{FF2B5EF4-FFF2-40B4-BE49-F238E27FC236}">
                  <a16:creationId xmlns:a16="http://schemas.microsoft.com/office/drawing/2014/main" id="{1DCC74C2-F82B-4A5C-A89D-E87B7F849685}"/>
                </a:ext>
              </a:extLst>
            </p:cNvPr>
            <p:cNvSpPr/>
            <p:nvPr/>
          </p:nvSpPr>
          <p:spPr>
            <a:xfrm>
              <a:off x="3479800" y="3041396"/>
              <a:ext cx="769048" cy="769048"/>
            </a:xfrm>
            <a:custGeom>
              <a:avLst/>
              <a:gdLst>
                <a:gd name="connsiteX0" fmla="*/ 0 w 769048"/>
                <a:gd name="connsiteY0" fmla="*/ 0 h 769048"/>
                <a:gd name="connsiteX1" fmla="*/ 769048 w 769048"/>
                <a:gd name="connsiteY1" fmla="*/ 0 h 769048"/>
                <a:gd name="connsiteX2" fmla="*/ 769048 w 769048"/>
                <a:gd name="connsiteY2" fmla="*/ 769049 h 769048"/>
                <a:gd name="connsiteX3" fmla="*/ 0 w 769048"/>
                <a:gd name="connsiteY3" fmla="*/ 769049 h 769048"/>
              </a:gdLst>
              <a:ahLst/>
              <a:cxnLst>
                <a:cxn ang="0">
                  <a:pos x="connsiteX0" y="connsiteY0"/>
                </a:cxn>
                <a:cxn ang="0">
                  <a:pos x="connsiteX1" y="connsiteY1"/>
                </a:cxn>
                <a:cxn ang="0">
                  <a:pos x="connsiteX2" y="connsiteY2"/>
                </a:cxn>
                <a:cxn ang="0">
                  <a:pos x="connsiteX3" y="connsiteY3"/>
                </a:cxn>
              </a:cxnLst>
              <a:rect l="l" t="t" r="r" b="b"/>
              <a:pathLst>
                <a:path w="769048" h="769048">
                  <a:moveTo>
                    <a:pt x="0" y="0"/>
                  </a:moveTo>
                  <a:lnTo>
                    <a:pt x="769048" y="0"/>
                  </a:lnTo>
                  <a:lnTo>
                    <a:pt x="769048" y="769049"/>
                  </a:lnTo>
                  <a:lnTo>
                    <a:pt x="0" y="769049"/>
                  </a:lnTo>
                  <a:close/>
                </a:path>
              </a:pathLst>
            </a:custGeom>
            <a:solidFill>
              <a:schemeClr val="tx1"/>
            </a:solidFill>
            <a:ln w="6350" cap="flat">
              <a:noFill/>
              <a:prstDash val="solid"/>
              <a:miter/>
            </a:ln>
          </p:spPr>
          <p:txBody>
            <a:bodyPr rtlCol="0" anchor="ctr"/>
            <a:lstStyle/>
            <a:p>
              <a:endParaRPr lang="en-US" dirty="0"/>
            </a:p>
          </p:txBody>
        </p:sp>
        <p:grpSp>
          <p:nvGrpSpPr>
            <p:cNvPr id="47" name="Graphic 10">
              <a:extLst>
                <a:ext uri="{FF2B5EF4-FFF2-40B4-BE49-F238E27FC236}">
                  <a16:creationId xmlns:a16="http://schemas.microsoft.com/office/drawing/2014/main" id="{C920C6F1-3C20-4846-844A-FF8696CB4BA0}"/>
                </a:ext>
              </a:extLst>
            </p:cNvPr>
            <p:cNvGrpSpPr/>
            <p:nvPr/>
          </p:nvGrpSpPr>
          <p:grpSpPr>
            <a:xfrm>
              <a:off x="4388675" y="3326828"/>
              <a:ext cx="2046096" cy="166941"/>
              <a:chOff x="4388675" y="3326828"/>
              <a:chExt cx="2046096" cy="166941"/>
            </a:xfrm>
            <a:solidFill>
              <a:srgbClr val="FFFFFF"/>
            </a:solidFill>
          </p:grpSpPr>
          <p:sp>
            <p:nvSpPr>
              <p:cNvPr id="51" name="Freeform 15">
                <a:extLst>
                  <a:ext uri="{FF2B5EF4-FFF2-40B4-BE49-F238E27FC236}">
                    <a16:creationId xmlns:a16="http://schemas.microsoft.com/office/drawing/2014/main" id="{028FBC3E-CB64-4E74-8D44-961D55BF9796}"/>
                  </a:ext>
                </a:extLst>
              </p:cNvPr>
              <p:cNvSpPr/>
              <p:nvPr/>
            </p:nvSpPr>
            <p:spPr>
              <a:xfrm>
                <a:off x="4388675" y="3326828"/>
                <a:ext cx="152590" cy="164465"/>
              </a:xfrm>
              <a:custGeom>
                <a:avLst/>
                <a:gdLst>
                  <a:gd name="connsiteX0" fmla="*/ 42164 w 152590"/>
                  <a:gd name="connsiteY0" fmla="*/ 164465 h 164465"/>
                  <a:gd name="connsiteX1" fmla="*/ 0 w 152590"/>
                  <a:gd name="connsiteY1" fmla="*/ 164465 h 164465"/>
                  <a:gd name="connsiteX2" fmla="*/ 50419 w 152590"/>
                  <a:gd name="connsiteY2" fmla="*/ 0 h 164465"/>
                  <a:gd name="connsiteX3" fmla="*/ 101917 w 152590"/>
                  <a:gd name="connsiteY3" fmla="*/ 0 h 164465"/>
                  <a:gd name="connsiteX4" fmla="*/ 102362 w 152590"/>
                  <a:gd name="connsiteY4" fmla="*/ 1016 h 164465"/>
                  <a:gd name="connsiteX5" fmla="*/ 152591 w 152590"/>
                  <a:gd name="connsiteY5" fmla="*/ 164465 h 164465"/>
                  <a:gd name="connsiteX6" fmla="*/ 110426 w 152590"/>
                  <a:gd name="connsiteY6" fmla="*/ 164465 h 164465"/>
                  <a:gd name="connsiteX7" fmla="*/ 101727 w 152590"/>
                  <a:gd name="connsiteY7" fmla="*/ 132969 h 164465"/>
                  <a:gd name="connsiteX8" fmla="*/ 50864 w 152590"/>
                  <a:gd name="connsiteY8" fmla="*/ 132969 h 164465"/>
                  <a:gd name="connsiteX9" fmla="*/ 42164 w 152590"/>
                  <a:gd name="connsiteY9" fmla="*/ 164465 h 164465"/>
                  <a:gd name="connsiteX10" fmla="*/ 60261 w 152590"/>
                  <a:gd name="connsiteY10" fmla="*/ 99124 h 164465"/>
                  <a:gd name="connsiteX11" fmla="*/ 91885 w 152590"/>
                  <a:gd name="connsiteY11" fmla="*/ 99124 h 164465"/>
                  <a:gd name="connsiteX12" fmla="*/ 76200 w 152590"/>
                  <a:gd name="connsiteY12" fmla="*/ 41466 h 164465"/>
                  <a:gd name="connsiteX13" fmla="*/ 60261 w 152590"/>
                  <a:gd name="connsiteY13" fmla="*/ 99124 h 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590" h="164465">
                    <a:moveTo>
                      <a:pt x="42164" y="164465"/>
                    </a:moveTo>
                    <a:lnTo>
                      <a:pt x="0" y="164465"/>
                    </a:lnTo>
                    <a:lnTo>
                      <a:pt x="50419" y="0"/>
                    </a:lnTo>
                    <a:lnTo>
                      <a:pt x="101917" y="0"/>
                    </a:lnTo>
                    <a:lnTo>
                      <a:pt x="102362" y="1016"/>
                    </a:lnTo>
                    <a:lnTo>
                      <a:pt x="152591" y="164465"/>
                    </a:lnTo>
                    <a:lnTo>
                      <a:pt x="110426" y="164465"/>
                    </a:lnTo>
                    <a:lnTo>
                      <a:pt x="101727" y="132969"/>
                    </a:lnTo>
                    <a:lnTo>
                      <a:pt x="50864" y="132969"/>
                    </a:lnTo>
                    <a:lnTo>
                      <a:pt x="42164" y="164465"/>
                    </a:lnTo>
                    <a:close/>
                    <a:moveTo>
                      <a:pt x="60261" y="99124"/>
                    </a:moveTo>
                    <a:lnTo>
                      <a:pt x="91885" y="99124"/>
                    </a:lnTo>
                    <a:lnTo>
                      <a:pt x="76200" y="41466"/>
                    </a:lnTo>
                    <a:lnTo>
                      <a:pt x="60261" y="99124"/>
                    </a:lnTo>
                    <a:close/>
                  </a:path>
                </a:pathLst>
              </a:custGeom>
              <a:solidFill>
                <a:srgbClr val="FFFFFF"/>
              </a:solidFill>
              <a:ln w="6350" cap="flat">
                <a:noFill/>
                <a:prstDash val="solid"/>
                <a:miter/>
              </a:ln>
            </p:spPr>
            <p:txBody>
              <a:bodyPr rtlCol="0" anchor="ctr"/>
              <a:lstStyle/>
              <a:p>
                <a:endParaRPr lang="en-US"/>
              </a:p>
            </p:txBody>
          </p:sp>
          <p:grpSp>
            <p:nvGrpSpPr>
              <p:cNvPr id="52" name="Graphic 10">
                <a:extLst>
                  <a:ext uri="{FF2B5EF4-FFF2-40B4-BE49-F238E27FC236}">
                    <a16:creationId xmlns:a16="http://schemas.microsoft.com/office/drawing/2014/main" id="{10E2FE40-95E5-4386-B74E-5DEF8F044FC6}"/>
                  </a:ext>
                </a:extLst>
              </p:cNvPr>
              <p:cNvGrpSpPr/>
              <p:nvPr/>
            </p:nvGrpSpPr>
            <p:grpSpPr>
              <a:xfrm>
                <a:off x="5459920" y="3361563"/>
                <a:ext cx="905065" cy="132207"/>
                <a:chOff x="5459920" y="3361563"/>
                <a:chExt cx="905065" cy="132207"/>
              </a:xfrm>
              <a:solidFill>
                <a:srgbClr val="FFFFFF"/>
              </a:solidFill>
            </p:grpSpPr>
            <p:sp>
              <p:nvSpPr>
                <p:cNvPr id="76" name="Freeform 43">
                  <a:extLst>
                    <a:ext uri="{FF2B5EF4-FFF2-40B4-BE49-F238E27FC236}">
                      <a16:creationId xmlns:a16="http://schemas.microsoft.com/office/drawing/2014/main" id="{643B6581-9449-4B1D-BF81-2C6DAFA25B1D}"/>
                    </a:ext>
                  </a:extLst>
                </p:cNvPr>
                <p:cNvSpPr/>
                <p:nvPr/>
              </p:nvSpPr>
              <p:spPr>
                <a:xfrm>
                  <a:off x="5459920" y="3364103"/>
                  <a:ext cx="91947" cy="127126"/>
                </a:xfrm>
                <a:custGeom>
                  <a:avLst/>
                  <a:gdLst>
                    <a:gd name="connsiteX0" fmla="*/ 0 w 91947"/>
                    <a:gd name="connsiteY0" fmla="*/ 0 h 127126"/>
                    <a:gd name="connsiteX1" fmla="*/ 91948 w 91947"/>
                    <a:gd name="connsiteY1" fmla="*/ 0 h 127126"/>
                    <a:gd name="connsiteX2" fmla="*/ 91948 w 91947"/>
                    <a:gd name="connsiteY2" fmla="*/ 28829 h 127126"/>
                    <a:gd name="connsiteX3" fmla="*/ 36195 w 91947"/>
                    <a:gd name="connsiteY3" fmla="*/ 28829 h 127126"/>
                    <a:gd name="connsiteX4" fmla="*/ 36195 w 91947"/>
                    <a:gd name="connsiteY4" fmla="*/ 48133 h 127126"/>
                    <a:gd name="connsiteX5" fmla="*/ 87566 w 91947"/>
                    <a:gd name="connsiteY5" fmla="*/ 48133 h 127126"/>
                    <a:gd name="connsiteX6" fmla="*/ 87566 w 91947"/>
                    <a:gd name="connsiteY6" fmla="*/ 77025 h 127126"/>
                    <a:gd name="connsiteX7" fmla="*/ 36195 w 91947"/>
                    <a:gd name="connsiteY7" fmla="*/ 77025 h 127126"/>
                    <a:gd name="connsiteX8" fmla="*/ 36195 w 91947"/>
                    <a:gd name="connsiteY8" fmla="*/ 98298 h 127126"/>
                    <a:gd name="connsiteX9" fmla="*/ 91948 w 91947"/>
                    <a:gd name="connsiteY9" fmla="*/ 98298 h 127126"/>
                    <a:gd name="connsiteX10" fmla="*/ 91948 w 91947"/>
                    <a:gd name="connsiteY10" fmla="*/ 127127 h 127126"/>
                    <a:gd name="connsiteX11" fmla="*/ 0 w 91947"/>
                    <a:gd name="connsiteY11" fmla="*/ 127127 h 127126"/>
                    <a:gd name="connsiteX12" fmla="*/ 0 w 91947"/>
                    <a:gd name="connsiteY12" fmla="*/ 0 h 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 h="127126">
                      <a:moveTo>
                        <a:pt x="0" y="0"/>
                      </a:moveTo>
                      <a:lnTo>
                        <a:pt x="91948" y="0"/>
                      </a:lnTo>
                      <a:lnTo>
                        <a:pt x="91948" y="28829"/>
                      </a:lnTo>
                      <a:lnTo>
                        <a:pt x="36195" y="28829"/>
                      </a:lnTo>
                      <a:lnTo>
                        <a:pt x="36195" y="48133"/>
                      </a:lnTo>
                      <a:lnTo>
                        <a:pt x="87566" y="48133"/>
                      </a:lnTo>
                      <a:lnTo>
                        <a:pt x="87566" y="77025"/>
                      </a:lnTo>
                      <a:lnTo>
                        <a:pt x="36195" y="77025"/>
                      </a:lnTo>
                      <a:lnTo>
                        <a:pt x="36195" y="98298"/>
                      </a:lnTo>
                      <a:lnTo>
                        <a:pt x="91948" y="98298"/>
                      </a:lnTo>
                      <a:lnTo>
                        <a:pt x="91948" y="127127"/>
                      </a:lnTo>
                      <a:lnTo>
                        <a:pt x="0" y="127127"/>
                      </a:lnTo>
                      <a:lnTo>
                        <a:pt x="0" y="0"/>
                      </a:lnTo>
                      <a:close/>
                    </a:path>
                  </a:pathLst>
                </a:custGeom>
                <a:solidFill>
                  <a:srgbClr val="FFFFFF"/>
                </a:solidFill>
                <a:ln w="6350" cap="flat">
                  <a:noFill/>
                  <a:prstDash val="solid"/>
                  <a:miter/>
                </a:ln>
              </p:spPr>
              <p:txBody>
                <a:bodyPr rtlCol="0" anchor="ctr"/>
                <a:lstStyle/>
                <a:p>
                  <a:endParaRPr lang="en-US"/>
                </a:p>
              </p:txBody>
            </p:sp>
            <p:sp>
              <p:nvSpPr>
                <p:cNvPr id="77" name="Freeform 44">
                  <a:extLst>
                    <a:ext uri="{FF2B5EF4-FFF2-40B4-BE49-F238E27FC236}">
                      <a16:creationId xmlns:a16="http://schemas.microsoft.com/office/drawing/2014/main" id="{4C18E7E7-639E-49A2-8611-399C62298098}"/>
                    </a:ext>
                  </a:extLst>
                </p:cNvPr>
                <p:cNvSpPr/>
                <p:nvPr/>
              </p:nvSpPr>
              <p:spPr>
                <a:xfrm>
                  <a:off x="5572633" y="3364039"/>
                  <a:ext cx="120078" cy="127190"/>
                </a:xfrm>
                <a:custGeom>
                  <a:avLst/>
                  <a:gdLst>
                    <a:gd name="connsiteX0" fmla="*/ 57214 w 120078"/>
                    <a:gd name="connsiteY0" fmla="*/ 93218 h 127190"/>
                    <a:gd name="connsiteX1" fmla="*/ 36195 w 120078"/>
                    <a:gd name="connsiteY1" fmla="*/ 93218 h 127190"/>
                    <a:gd name="connsiteX2" fmla="*/ 36195 w 120078"/>
                    <a:gd name="connsiteY2" fmla="*/ 127190 h 127190"/>
                    <a:gd name="connsiteX3" fmla="*/ 0 w 120078"/>
                    <a:gd name="connsiteY3" fmla="*/ 127190 h 127190"/>
                    <a:gd name="connsiteX4" fmla="*/ 0 w 120078"/>
                    <a:gd name="connsiteY4" fmla="*/ 0 h 127190"/>
                    <a:gd name="connsiteX5" fmla="*/ 60642 w 120078"/>
                    <a:gd name="connsiteY5" fmla="*/ 0 h 127190"/>
                    <a:gd name="connsiteX6" fmla="*/ 107378 w 120078"/>
                    <a:gd name="connsiteY6" fmla="*/ 37909 h 127190"/>
                    <a:gd name="connsiteX7" fmla="*/ 107378 w 120078"/>
                    <a:gd name="connsiteY7" fmla="*/ 55054 h 127190"/>
                    <a:gd name="connsiteX8" fmla="*/ 92202 w 120078"/>
                    <a:gd name="connsiteY8" fmla="*/ 85598 h 127190"/>
                    <a:gd name="connsiteX9" fmla="*/ 120078 w 120078"/>
                    <a:gd name="connsiteY9" fmla="*/ 127190 h 127190"/>
                    <a:gd name="connsiteX10" fmla="*/ 79692 w 120078"/>
                    <a:gd name="connsiteY10" fmla="*/ 127190 h 127190"/>
                    <a:gd name="connsiteX11" fmla="*/ 57214 w 120078"/>
                    <a:gd name="connsiteY11" fmla="*/ 93218 h 127190"/>
                    <a:gd name="connsiteX12" fmla="*/ 59690 w 120078"/>
                    <a:gd name="connsiteY12" fmla="*/ 29146 h 127190"/>
                    <a:gd name="connsiteX13" fmla="*/ 36195 w 120078"/>
                    <a:gd name="connsiteY13" fmla="*/ 29146 h 127190"/>
                    <a:gd name="connsiteX14" fmla="*/ 36195 w 120078"/>
                    <a:gd name="connsiteY14" fmla="*/ 64833 h 127190"/>
                    <a:gd name="connsiteX15" fmla="*/ 59690 w 120078"/>
                    <a:gd name="connsiteY15" fmla="*/ 64833 h 127190"/>
                    <a:gd name="connsiteX16" fmla="*/ 72199 w 120078"/>
                    <a:gd name="connsiteY16" fmla="*/ 53848 h 127190"/>
                    <a:gd name="connsiteX17" fmla="*/ 72199 w 120078"/>
                    <a:gd name="connsiteY17" fmla="*/ 39688 h 127190"/>
                    <a:gd name="connsiteX18" fmla="*/ 59690 w 120078"/>
                    <a:gd name="connsiteY18" fmla="*/ 29146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078" h="127190">
                      <a:moveTo>
                        <a:pt x="57214" y="93218"/>
                      </a:moveTo>
                      <a:lnTo>
                        <a:pt x="36195" y="93218"/>
                      </a:lnTo>
                      <a:lnTo>
                        <a:pt x="36195" y="127190"/>
                      </a:lnTo>
                      <a:lnTo>
                        <a:pt x="0" y="127190"/>
                      </a:lnTo>
                      <a:lnTo>
                        <a:pt x="0" y="0"/>
                      </a:lnTo>
                      <a:lnTo>
                        <a:pt x="60642" y="0"/>
                      </a:lnTo>
                      <a:cubicBezTo>
                        <a:pt x="96139" y="0"/>
                        <a:pt x="107378" y="13716"/>
                        <a:pt x="107378" y="37909"/>
                      </a:cubicBezTo>
                      <a:lnTo>
                        <a:pt x="107378" y="55054"/>
                      </a:lnTo>
                      <a:cubicBezTo>
                        <a:pt x="107378" y="69723"/>
                        <a:pt x="103188" y="77788"/>
                        <a:pt x="92202" y="85598"/>
                      </a:cubicBezTo>
                      <a:lnTo>
                        <a:pt x="120078" y="127190"/>
                      </a:lnTo>
                      <a:lnTo>
                        <a:pt x="79692" y="127190"/>
                      </a:lnTo>
                      <a:lnTo>
                        <a:pt x="57214" y="93218"/>
                      </a:lnTo>
                      <a:close/>
                      <a:moveTo>
                        <a:pt x="59690" y="29146"/>
                      </a:moveTo>
                      <a:lnTo>
                        <a:pt x="36195" y="29146"/>
                      </a:lnTo>
                      <a:lnTo>
                        <a:pt x="36195" y="64833"/>
                      </a:lnTo>
                      <a:lnTo>
                        <a:pt x="59690" y="64833"/>
                      </a:lnTo>
                      <a:cubicBezTo>
                        <a:pt x="68770" y="64833"/>
                        <a:pt x="72199" y="61151"/>
                        <a:pt x="72199" y="53848"/>
                      </a:cubicBezTo>
                      <a:lnTo>
                        <a:pt x="72199" y="39688"/>
                      </a:lnTo>
                      <a:cubicBezTo>
                        <a:pt x="72136" y="32576"/>
                        <a:pt x="68707" y="29146"/>
                        <a:pt x="59690" y="29146"/>
                      </a:cubicBezTo>
                      <a:close/>
                    </a:path>
                  </a:pathLst>
                </a:custGeom>
                <a:solidFill>
                  <a:srgbClr val="FFFFFF"/>
                </a:solidFill>
                <a:ln w="6350" cap="flat">
                  <a:noFill/>
                  <a:prstDash val="solid"/>
                  <a:miter/>
                </a:ln>
              </p:spPr>
              <p:txBody>
                <a:bodyPr rtlCol="0" anchor="ctr"/>
                <a:lstStyle/>
                <a:p>
                  <a:endParaRPr lang="en-US"/>
                </a:p>
              </p:txBody>
            </p:sp>
            <p:sp>
              <p:nvSpPr>
                <p:cNvPr id="78" name="Freeform 45">
                  <a:extLst>
                    <a:ext uri="{FF2B5EF4-FFF2-40B4-BE49-F238E27FC236}">
                      <a16:creationId xmlns:a16="http://schemas.microsoft.com/office/drawing/2014/main" id="{974AB33D-BE4F-4EB4-A03E-29F3171D674A}"/>
                    </a:ext>
                  </a:extLst>
                </p:cNvPr>
                <p:cNvSpPr/>
                <p:nvPr/>
              </p:nvSpPr>
              <p:spPr>
                <a:xfrm>
                  <a:off x="5702236" y="3364103"/>
                  <a:ext cx="119570" cy="127190"/>
                </a:xfrm>
                <a:custGeom>
                  <a:avLst/>
                  <a:gdLst>
                    <a:gd name="connsiteX0" fmla="*/ 34227 w 119570"/>
                    <a:gd name="connsiteY0" fmla="*/ 49657 h 127190"/>
                    <a:gd name="connsiteX1" fmla="*/ 34227 w 119570"/>
                    <a:gd name="connsiteY1" fmla="*/ 127190 h 127190"/>
                    <a:gd name="connsiteX2" fmla="*/ 0 w 119570"/>
                    <a:gd name="connsiteY2" fmla="*/ 127190 h 127190"/>
                    <a:gd name="connsiteX3" fmla="*/ 0 w 119570"/>
                    <a:gd name="connsiteY3" fmla="*/ 0 h 127190"/>
                    <a:gd name="connsiteX4" fmla="*/ 43053 w 119570"/>
                    <a:gd name="connsiteY4" fmla="*/ 0 h 127190"/>
                    <a:gd name="connsiteX5" fmla="*/ 85344 w 119570"/>
                    <a:gd name="connsiteY5" fmla="*/ 77788 h 127190"/>
                    <a:gd name="connsiteX6" fmla="*/ 85344 w 119570"/>
                    <a:gd name="connsiteY6" fmla="*/ 0 h 127190"/>
                    <a:gd name="connsiteX7" fmla="*/ 119571 w 119570"/>
                    <a:gd name="connsiteY7" fmla="*/ 0 h 127190"/>
                    <a:gd name="connsiteX8" fmla="*/ 119571 w 119570"/>
                    <a:gd name="connsiteY8" fmla="*/ 127190 h 127190"/>
                    <a:gd name="connsiteX9" fmla="*/ 76517 w 119570"/>
                    <a:gd name="connsiteY9" fmla="*/ 127190 h 127190"/>
                    <a:gd name="connsiteX10" fmla="*/ 34227 w 119570"/>
                    <a:gd name="connsiteY10" fmla="*/ 49657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27190">
                      <a:moveTo>
                        <a:pt x="34227" y="49657"/>
                      </a:moveTo>
                      <a:lnTo>
                        <a:pt x="34227" y="127190"/>
                      </a:lnTo>
                      <a:lnTo>
                        <a:pt x="0" y="127190"/>
                      </a:lnTo>
                      <a:lnTo>
                        <a:pt x="0" y="0"/>
                      </a:lnTo>
                      <a:lnTo>
                        <a:pt x="43053" y="0"/>
                      </a:lnTo>
                      <a:lnTo>
                        <a:pt x="85344" y="77788"/>
                      </a:lnTo>
                      <a:lnTo>
                        <a:pt x="85344" y="0"/>
                      </a:lnTo>
                      <a:lnTo>
                        <a:pt x="119571" y="0"/>
                      </a:lnTo>
                      <a:lnTo>
                        <a:pt x="119571" y="127190"/>
                      </a:lnTo>
                      <a:lnTo>
                        <a:pt x="76517" y="127190"/>
                      </a:lnTo>
                      <a:lnTo>
                        <a:pt x="34227" y="49657"/>
                      </a:lnTo>
                      <a:close/>
                    </a:path>
                  </a:pathLst>
                </a:custGeom>
                <a:solidFill>
                  <a:srgbClr val="FFFFFF"/>
                </a:solidFill>
                <a:ln w="6350" cap="flat">
                  <a:noFill/>
                  <a:prstDash val="solid"/>
                  <a:miter/>
                </a:ln>
              </p:spPr>
              <p:txBody>
                <a:bodyPr rtlCol="0" anchor="ctr"/>
                <a:lstStyle/>
                <a:p>
                  <a:endParaRPr lang="en-US"/>
                </a:p>
              </p:txBody>
            </p:sp>
            <p:sp>
              <p:nvSpPr>
                <p:cNvPr id="79" name="Freeform 48">
                  <a:extLst>
                    <a:ext uri="{FF2B5EF4-FFF2-40B4-BE49-F238E27FC236}">
                      <a16:creationId xmlns:a16="http://schemas.microsoft.com/office/drawing/2014/main" id="{DF49BD89-FD44-423B-B5AD-A4FBEF130B8C}"/>
                    </a:ext>
                  </a:extLst>
                </p:cNvPr>
                <p:cNvSpPr/>
                <p:nvPr/>
              </p:nvSpPr>
              <p:spPr>
                <a:xfrm>
                  <a:off x="5838634" y="3361563"/>
                  <a:ext cx="98806" cy="132207"/>
                </a:xfrm>
                <a:custGeom>
                  <a:avLst/>
                  <a:gdLst>
                    <a:gd name="connsiteX0" fmla="*/ 0 w 98806"/>
                    <a:gd name="connsiteY0" fmla="*/ 123317 h 132207"/>
                    <a:gd name="connsiteX1" fmla="*/ 5842 w 98806"/>
                    <a:gd name="connsiteY1" fmla="*/ 96393 h 132207"/>
                    <a:gd name="connsiteX2" fmla="*/ 46419 w 98806"/>
                    <a:gd name="connsiteY2" fmla="*/ 102489 h 132207"/>
                    <a:gd name="connsiteX3" fmla="*/ 62548 w 98806"/>
                    <a:gd name="connsiteY3" fmla="*/ 92456 h 132207"/>
                    <a:gd name="connsiteX4" fmla="*/ 38100 w 98806"/>
                    <a:gd name="connsiteY4" fmla="*/ 78740 h 132207"/>
                    <a:gd name="connsiteX5" fmla="*/ 1397 w 98806"/>
                    <a:gd name="connsiteY5" fmla="*/ 37147 h 132207"/>
                    <a:gd name="connsiteX6" fmla="*/ 51753 w 98806"/>
                    <a:gd name="connsiteY6" fmla="*/ 0 h 132207"/>
                    <a:gd name="connsiteX7" fmla="*/ 95314 w 98806"/>
                    <a:gd name="connsiteY7" fmla="*/ 5397 h 132207"/>
                    <a:gd name="connsiteX8" fmla="*/ 91186 w 98806"/>
                    <a:gd name="connsiteY8" fmla="*/ 34036 h 132207"/>
                    <a:gd name="connsiteX9" fmla="*/ 52070 w 98806"/>
                    <a:gd name="connsiteY9" fmla="*/ 29654 h 132207"/>
                    <a:gd name="connsiteX10" fmla="*/ 37656 w 98806"/>
                    <a:gd name="connsiteY10" fmla="*/ 38481 h 132207"/>
                    <a:gd name="connsiteX11" fmla="*/ 60643 w 98806"/>
                    <a:gd name="connsiteY11" fmla="*/ 52197 h 132207"/>
                    <a:gd name="connsiteX12" fmla="*/ 98806 w 98806"/>
                    <a:gd name="connsiteY12" fmla="*/ 90868 h 132207"/>
                    <a:gd name="connsiteX13" fmla="*/ 45974 w 98806"/>
                    <a:gd name="connsiteY13" fmla="*/ 132207 h 132207"/>
                    <a:gd name="connsiteX14" fmla="*/ 0 w 98806"/>
                    <a:gd name="connsiteY14" fmla="*/ 123317 h 1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806" h="132207">
                      <a:moveTo>
                        <a:pt x="0" y="123317"/>
                      </a:moveTo>
                      <a:lnTo>
                        <a:pt x="5842" y="96393"/>
                      </a:lnTo>
                      <a:cubicBezTo>
                        <a:pt x="16828" y="99568"/>
                        <a:pt x="33020" y="102489"/>
                        <a:pt x="46419" y="102489"/>
                      </a:cubicBezTo>
                      <a:cubicBezTo>
                        <a:pt x="59817" y="102489"/>
                        <a:pt x="62548" y="99822"/>
                        <a:pt x="62548" y="92456"/>
                      </a:cubicBezTo>
                      <a:cubicBezTo>
                        <a:pt x="62548" y="84391"/>
                        <a:pt x="61087" y="82423"/>
                        <a:pt x="38100" y="78740"/>
                      </a:cubicBezTo>
                      <a:cubicBezTo>
                        <a:pt x="4826" y="73342"/>
                        <a:pt x="1397" y="60389"/>
                        <a:pt x="1397" y="37147"/>
                      </a:cubicBezTo>
                      <a:cubicBezTo>
                        <a:pt x="1397" y="9271"/>
                        <a:pt x="18288" y="0"/>
                        <a:pt x="51753" y="0"/>
                      </a:cubicBezTo>
                      <a:cubicBezTo>
                        <a:pt x="64008" y="0"/>
                        <a:pt x="83058" y="1968"/>
                        <a:pt x="95314" y="5397"/>
                      </a:cubicBezTo>
                      <a:lnTo>
                        <a:pt x="91186" y="34036"/>
                      </a:lnTo>
                      <a:cubicBezTo>
                        <a:pt x="76962" y="31115"/>
                        <a:pt x="63564" y="29654"/>
                        <a:pt x="52070" y="29654"/>
                      </a:cubicBezTo>
                      <a:cubicBezTo>
                        <a:pt x="40323" y="29654"/>
                        <a:pt x="37656" y="31369"/>
                        <a:pt x="37656" y="38481"/>
                      </a:cubicBezTo>
                      <a:cubicBezTo>
                        <a:pt x="37656" y="47053"/>
                        <a:pt x="38862" y="48260"/>
                        <a:pt x="60643" y="52197"/>
                      </a:cubicBezTo>
                      <a:cubicBezTo>
                        <a:pt x="96330" y="58547"/>
                        <a:pt x="98806" y="66865"/>
                        <a:pt x="98806" y="90868"/>
                      </a:cubicBezTo>
                      <a:cubicBezTo>
                        <a:pt x="98806" y="118237"/>
                        <a:pt x="89027" y="132207"/>
                        <a:pt x="45974" y="132207"/>
                      </a:cubicBezTo>
                      <a:cubicBezTo>
                        <a:pt x="31306" y="132143"/>
                        <a:pt x="13653" y="129222"/>
                        <a:pt x="0" y="123317"/>
                      </a:cubicBezTo>
                      <a:close/>
                    </a:path>
                  </a:pathLst>
                </a:custGeom>
                <a:solidFill>
                  <a:srgbClr val="FFFFFF"/>
                </a:solidFill>
                <a:ln w="6350" cap="flat">
                  <a:noFill/>
                  <a:prstDash val="solid"/>
                  <a:miter/>
                </a:ln>
              </p:spPr>
              <p:txBody>
                <a:bodyPr rtlCol="0" anchor="ctr"/>
                <a:lstStyle/>
                <a:p>
                  <a:endParaRPr lang="en-US"/>
                </a:p>
              </p:txBody>
            </p:sp>
            <p:sp>
              <p:nvSpPr>
                <p:cNvPr id="80" name="Freeform 49">
                  <a:extLst>
                    <a:ext uri="{FF2B5EF4-FFF2-40B4-BE49-F238E27FC236}">
                      <a16:creationId xmlns:a16="http://schemas.microsoft.com/office/drawing/2014/main" id="{5012D13C-3150-400B-B1C4-AC70247D51FF}"/>
                    </a:ext>
                  </a:extLst>
                </p:cNvPr>
                <p:cNvSpPr/>
                <p:nvPr/>
              </p:nvSpPr>
              <p:spPr>
                <a:xfrm>
                  <a:off x="5947664" y="3364103"/>
                  <a:ext cx="110045" cy="127190"/>
                </a:xfrm>
                <a:custGeom>
                  <a:avLst/>
                  <a:gdLst>
                    <a:gd name="connsiteX0" fmla="*/ 73152 w 110045"/>
                    <a:gd name="connsiteY0" fmla="*/ 127190 h 127190"/>
                    <a:gd name="connsiteX1" fmla="*/ 36957 w 110045"/>
                    <a:gd name="connsiteY1" fmla="*/ 127190 h 127190"/>
                    <a:gd name="connsiteX2" fmla="*/ 36957 w 110045"/>
                    <a:gd name="connsiteY2" fmla="*/ 31305 h 127190"/>
                    <a:gd name="connsiteX3" fmla="*/ 0 w 110045"/>
                    <a:gd name="connsiteY3" fmla="*/ 31305 h 127190"/>
                    <a:gd name="connsiteX4" fmla="*/ 0 w 110045"/>
                    <a:gd name="connsiteY4" fmla="*/ 0 h 127190"/>
                    <a:gd name="connsiteX5" fmla="*/ 110045 w 110045"/>
                    <a:gd name="connsiteY5" fmla="*/ 0 h 127190"/>
                    <a:gd name="connsiteX6" fmla="*/ 110045 w 110045"/>
                    <a:gd name="connsiteY6" fmla="*/ 31305 h 127190"/>
                    <a:gd name="connsiteX7" fmla="*/ 73089 w 110045"/>
                    <a:gd name="connsiteY7" fmla="*/ 31305 h 127190"/>
                    <a:gd name="connsiteX8" fmla="*/ 73089 w 110045"/>
                    <a:gd name="connsiteY8" fmla="*/ 12719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45" h="127190">
                      <a:moveTo>
                        <a:pt x="73152" y="127190"/>
                      </a:moveTo>
                      <a:lnTo>
                        <a:pt x="36957" y="127190"/>
                      </a:lnTo>
                      <a:lnTo>
                        <a:pt x="36957" y="31305"/>
                      </a:lnTo>
                      <a:lnTo>
                        <a:pt x="0" y="31305"/>
                      </a:lnTo>
                      <a:lnTo>
                        <a:pt x="0" y="0"/>
                      </a:lnTo>
                      <a:lnTo>
                        <a:pt x="110045" y="0"/>
                      </a:lnTo>
                      <a:lnTo>
                        <a:pt x="110045" y="31305"/>
                      </a:lnTo>
                      <a:lnTo>
                        <a:pt x="73089" y="31305"/>
                      </a:lnTo>
                      <a:lnTo>
                        <a:pt x="73089" y="127190"/>
                      </a:lnTo>
                      <a:close/>
                    </a:path>
                  </a:pathLst>
                </a:custGeom>
                <a:solidFill>
                  <a:srgbClr val="FFFFFF"/>
                </a:solidFill>
                <a:ln w="6350" cap="flat">
                  <a:noFill/>
                  <a:prstDash val="solid"/>
                  <a:miter/>
                </a:ln>
              </p:spPr>
              <p:txBody>
                <a:bodyPr rtlCol="0" anchor="ctr"/>
                <a:lstStyle/>
                <a:p>
                  <a:endParaRPr lang="en-US"/>
                </a:p>
              </p:txBody>
            </p:sp>
            <p:sp>
              <p:nvSpPr>
                <p:cNvPr id="81" name="Freeform 52">
                  <a:extLst>
                    <a:ext uri="{FF2B5EF4-FFF2-40B4-BE49-F238E27FC236}">
                      <a16:creationId xmlns:a16="http://schemas.microsoft.com/office/drawing/2014/main" id="{55437294-4D50-4C53-AA66-618F031A91EA}"/>
                    </a:ext>
                  </a:extLst>
                </p:cNvPr>
                <p:cNvSpPr/>
                <p:nvPr/>
              </p:nvSpPr>
              <p:spPr>
                <a:xfrm>
                  <a:off x="6072568" y="3364103"/>
                  <a:ext cx="91947" cy="127126"/>
                </a:xfrm>
                <a:custGeom>
                  <a:avLst/>
                  <a:gdLst>
                    <a:gd name="connsiteX0" fmla="*/ 0 w 91947"/>
                    <a:gd name="connsiteY0" fmla="*/ 0 h 127126"/>
                    <a:gd name="connsiteX1" fmla="*/ 91948 w 91947"/>
                    <a:gd name="connsiteY1" fmla="*/ 0 h 127126"/>
                    <a:gd name="connsiteX2" fmla="*/ 91948 w 91947"/>
                    <a:gd name="connsiteY2" fmla="*/ 28829 h 127126"/>
                    <a:gd name="connsiteX3" fmla="*/ 36195 w 91947"/>
                    <a:gd name="connsiteY3" fmla="*/ 28829 h 127126"/>
                    <a:gd name="connsiteX4" fmla="*/ 36195 w 91947"/>
                    <a:gd name="connsiteY4" fmla="*/ 48133 h 127126"/>
                    <a:gd name="connsiteX5" fmla="*/ 87566 w 91947"/>
                    <a:gd name="connsiteY5" fmla="*/ 48133 h 127126"/>
                    <a:gd name="connsiteX6" fmla="*/ 87566 w 91947"/>
                    <a:gd name="connsiteY6" fmla="*/ 77025 h 127126"/>
                    <a:gd name="connsiteX7" fmla="*/ 36195 w 91947"/>
                    <a:gd name="connsiteY7" fmla="*/ 77025 h 127126"/>
                    <a:gd name="connsiteX8" fmla="*/ 36195 w 91947"/>
                    <a:gd name="connsiteY8" fmla="*/ 98298 h 127126"/>
                    <a:gd name="connsiteX9" fmla="*/ 91948 w 91947"/>
                    <a:gd name="connsiteY9" fmla="*/ 98298 h 127126"/>
                    <a:gd name="connsiteX10" fmla="*/ 91948 w 91947"/>
                    <a:gd name="connsiteY10" fmla="*/ 127127 h 127126"/>
                    <a:gd name="connsiteX11" fmla="*/ 0 w 91947"/>
                    <a:gd name="connsiteY11" fmla="*/ 127127 h 127126"/>
                    <a:gd name="connsiteX12" fmla="*/ 0 w 91947"/>
                    <a:gd name="connsiteY12" fmla="*/ 0 h 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 h="127126">
                      <a:moveTo>
                        <a:pt x="0" y="0"/>
                      </a:moveTo>
                      <a:lnTo>
                        <a:pt x="91948" y="0"/>
                      </a:lnTo>
                      <a:lnTo>
                        <a:pt x="91948" y="28829"/>
                      </a:lnTo>
                      <a:lnTo>
                        <a:pt x="36195" y="28829"/>
                      </a:lnTo>
                      <a:lnTo>
                        <a:pt x="36195" y="48133"/>
                      </a:lnTo>
                      <a:lnTo>
                        <a:pt x="87566" y="48133"/>
                      </a:lnTo>
                      <a:lnTo>
                        <a:pt x="87566" y="77025"/>
                      </a:lnTo>
                      <a:lnTo>
                        <a:pt x="36195" y="77025"/>
                      </a:lnTo>
                      <a:lnTo>
                        <a:pt x="36195" y="98298"/>
                      </a:lnTo>
                      <a:lnTo>
                        <a:pt x="91948" y="98298"/>
                      </a:lnTo>
                      <a:lnTo>
                        <a:pt x="91948" y="127127"/>
                      </a:lnTo>
                      <a:lnTo>
                        <a:pt x="0" y="127127"/>
                      </a:lnTo>
                      <a:lnTo>
                        <a:pt x="0" y="0"/>
                      </a:lnTo>
                      <a:close/>
                    </a:path>
                  </a:pathLst>
                </a:custGeom>
                <a:solidFill>
                  <a:srgbClr val="FFFFFF"/>
                </a:solidFill>
                <a:ln w="6350" cap="flat">
                  <a:noFill/>
                  <a:prstDash val="solid"/>
                  <a:miter/>
                </a:ln>
              </p:spPr>
              <p:txBody>
                <a:bodyPr rtlCol="0" anchor="ctr"/>
                <a:lstStyle/>
                <a:p>
                  <a:endParaRPr lang="en-US"/>
                </a:p>
              </p:txBody>
            </p:sp>
            <p:sp>
              <p:nvSpPr>
                <p:cNvPr id="82" name="Freeform 53">
                  <a:extLst>
                    <a:ext uri="{FF2B5EF4-FFF2-40B4-BE49-F238E27FC236}">
                      <a16:creationId xmlns:a16="http://schemas.microsoft.com/office/drawing/2014/main" id="{467744EA-167C-4255-9708-742086F2E76D}"/>
                    </a:ext>
                  </a:extLst>
                </p:cNvPr>
                <p:cNvSpPr/>
                <p:nvPr/>
              </p:nvSpPr>
              <p:spPr>
                <a:xfrm>
                  <a:off x="6186551" y="3364103"/>
                  <a:ext cx="36195" cy="127190"/>
                </a:xfrm>
                <a:custGeom>
                  <a:avLst/>
                  <a:gdLst>
                    <a:gd name="connsiteX0" fmla="*/ 0 w 36195"/>
                    <a:gd name="connsiteY0" fmla="*/ 0 h 127190"/>
                    <a:gd name="connsiteX1" fmla="*/ 36195 w 36195"/>
                    <a:gd name="connsiteY1" fmla="*/ 0 h 127190"/>
                    <a:gd name="connsiteX2" fmla="*/ 36195 w 36195"/>
                    <a:gd name="connsiteY2" fmla="*/ 127190 h 127190"/>
                    <a:gd name="connsiteX3" fmla="*/ 0 w 36195"/>
                    <a:gd name="connsiteY3" fmla="*/ 127190 h 127190"/>
                    <a:gd name="connsiteX4" fmla="*/ 0 w 36195"/>
                    <a:gd name="connsiteY4" fmla="*/ 0 h 1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127190">
                      <a:moveTo>
                        <a:pt x="0" y="0"/>
                      </a:moveTo>
                      <a:lnTo>
                        <a:pt x="36195" y="0"/>
                      </a:lnTo>
                      <a:lnTo>
                        <a:pt x="3619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83" name="Freeform 55">
                  <a:extLst>
                    <a:ext uri="{FF2B5EF4-FFF2-40B4-BE49-F238E27FC236}">
                      <a16:creationId xmlns:a16="http://schemas.microsoft.com/office/drawing/2014/main" id="{1D500538-4B2D-464B-9935-EDA00766503B}"/>
                    </a:ext>
                  </a:extLst>
                </p:cNvPr>
                <p:cNvSpPr/>
                <p:nvPr/>
              </p:nvSpPr>
              <p:spPr>
                <a:xfrm>
                  <a:off x="6245415" y="3364103"/>
                  <a:ext cx="119570" cy="127190"/>
                </a:xfrm>
                <a:custGeom>
                  <a:avLst/>
                  <a:gdLst>
                    <a:gd name="connsiteX0" fmla="*/ 34226 w 119570"/>
                    <a:gd name="connsiteY0" fmla="*/ 49657 h 127190"/>
                    <a:gd name="connsiteX1" fmla="*/ 34226 w 119570"/>
                    <a:gd name="connsiteY1" fmla="*/ 127190 h 127190"/>
                    <a:gd name="connsiteX2" fmla="*/ 0 w 119570"/>
                    <a:gd name="connsiteY2" fmla="*/ 127190 h 127190"/>
                    <a:gd name="connsiteX3" fmla="*/ 0 w 119570"/>
                    <a:gd name="connsiteY3" fmla="*/ 0 h 127190"/>
                    <a:gd name="connsiteX4" fmla="*/ 43053 w 119570"/>
                    <a:gd name="connsiteY4" fmla="*/ 0 h 127190"/>
                    <a:gd name="connsiteX5" fmla="*/ 85344 w 119570"/>
                    <a:gd name="connsiteY5" fmla="*/ 77788 h 127190"/>
                    <a:gd name="connsiteX6" fmla="*/ 85344 w 119570"/>
                    <a:gd name="connsiteY6" fmla="*/ 0 h 127190"/>
                    <a:gd name="connsiteX7" fmla="*/ 119570 w 119570"/>
                    <a:gd name="connsiteY7" fmla="*/ 0 h 127190"/>
                    <a:gd name="connsiteX8" fmla="*/ 119570 w 119570"/>
                    <a:gd name="connsiteY8" fmla="*/ 127190 h 127190"/>
                    <a:gd name="connsiteX9" fmla="*/ 76517 w 119570"/>
                    <a:gd name="connsiteY9" fmla="*/ 127190 h 127190"/>
                    <a:gd name="connsiteX10" fmla="*/ 34226 w 119570"/>
                    <a:gd name="connsiteY10" fmla="*/ 49657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27190">
                      <a:moveTo>
                        <a:pt x="34226" y="49657"/>
                      </a:moveTo>
                      <a:lnTo>
                        <a:pt x="34226" y="127190"/>
                      </a:lnTo>
                      <a:lnTo>
                        <a:pt x="0" y="127190"/>
                      </a:lnTo>
                      <a:lnTo>
                        <a:pt x="0" y="0"/>
                      </a:lnTo>
                      <a:lnTo>
                        <a:pt x="43053" y="0"/>
                      </a:lnTo>
                      <a:lnTo>
                        <a:pt x="85344" y="77788"/>
                      </a:lnTo>
                      <a:lnTo>
                        <a:pt x="85344" y="0"/>
                      </a:lnTo>
                      <a:lnTo>
                        <a:pt x="119570" y="0"/>
                      </a:lnTo>
                      <a:lnTo>
                        <a:pt x="119570" y="127190"/>
                      </a:lnTo>
                      <a:lnTo>
                        <a:pt x="76517" y="127190"/>
                      </a:lnTo>
                      <a:lnTo>
                        <a:pt x="34226" y="49657"/>
                      </a:lnTo>
                      <a:close/>
                    </a:path>
                  </a:pathLst>
                </a:custGeom>
                <a:solidFill>
                  <a:srgbClr val="FFFFFF"/>
                </a:solidFill>
                <a:ln w="6350" cap="flat">
                  <a:noFill/>
                  <a:prstDash val="solid"/>
                  <a:miter/>
                </a:ln>
              </p:spPr>
              <p:txBody>
                <a:bodyPr rtlCol="0" anchor="ctr"/>
                <a:lstStyle/>
                <a:p>
                  <a:endParaRPr lang="en-US"/>
                </a:p>
              </p:txBody>
            </p:sp>
          </p:grpSp>
          <p:sp>
            <p:nvSpPr>
              <p:cNvPr id="55" name="Freeform 56">
                <a:extLst>
                  <a:ext uri="{FF2B5EF4-FFF2-40B4-BE49-F238E27FC236}">
                    <a16:creationId xmlns:a16="http://schemas.microsoft.com/office/drawing/2014/main" id="{82171193-D165-4744-960B-D2EE897A5457}"/>
                  </a:ext>
                </a:extLst>
              </p:cNvPr>
              <p:cNvSpPr/>
              <p:nvPr/>
            </p:nvSpPr>
            <p:spPr>
              <a:xfrm>
                <a:off x="4554601" y="3364103"/>
                <a:ext cx="89534" cy="127190"/>
              </a:xfrm>
              <a:custGeom>
                <a:avLst/>
                <a:gdLst>
                  <a:gd name="connsiteX0" fmla="*/ 0 w 89534"/>
                  <a:gd name="connsiteY0" fmla="*/ 0 h 127190"/>
                  <a:gd name="connsiteX1" fmla="*/ 36195 w 89534"/>
                  <a:gd name="connsiteY1" fmla="*/ 0 h 127190"/>
                  <a:gd name="connsiteX2" fmla="*/ 36195 w 89534"/>
                  <a:gd name="connsiteY2" fmla="*/ 95885 h 127190"/>
                  <a:gd name="connsiteX3" fmla="*/ 89535 w 89534"/>
                  <a:gd name="connsiteY3" fmla="*/ 95885 h 127190"/>
                  <a:gd name="connsiteX4" fmla="*/ 89535 w 89534"/>
                  <a:gd name="connsiteY4" fmla="*/ 127190 h 127190"/>
                  <a:gd name="connsiteX5" fmla="*/ 0 w 89534"/>
                  <a:gd name="connsiteY5" fmla="*/ 127190 h 127190"/>
                  <a:gd name="connsiteX6" fmla="*/ 0 w 89534"/>
                  <a:gd name="connsiteY6" fmla="*/ 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34" h="127190">
                    <a:moveTo>
                      <a:pt x="0" y="0"/>
                    </a:moveTo>
                    <a:lnTo>
                      <a:pt x="36195" y="0"/>
                    </a:lnTo>
                    <a:lnTo>
                      <a:pt x="36195" y="95885"/>
                    </a:lnTo>
                    <a:lnTo>
                      <a:pt x="89535" y="95885"/>
                    </a:lnTo>
                    <a:lnTo>
                      <a:pt x="8953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68" name="Freeform 57">
                <a:extLst>
                  <a:ext uri="{FF2B5EF4-FFF2-40B4-BE49-F238E27FC236}">
                    <a16:creationId xmlns:a16="http://schemas.microsoft.com/office/drawing/2014/main" id="{89DFAB95-F7E2-44AF-AAC3-9CF2D8ADD836}"/>
                  </a:ext>
                </a:extLst>
              </p:cNvPr>
              <p:cNvSpPr/>
              <p:nvPr/>
            </p:nvSpPr>
            <p:spPr>
              <a:xfrm>
                <a:off x="4658550" y="3364103"/>
                <a:ext cx="89535" cy="127190"/>
              </a:xfrm>
              <a:custGeom>
                <a:avLst/>
                <a:gdLst>
                  <a:gd name="connsiteX0" fmla="*/ 0 w 89535"/>
                  <a:gd name="connsiteY0" fmla="*/ 0 h 127190"/>
                  <a:gd name="connsiteX1" fmla="*/ 36195 w 89535"/>
                  <a:gd name="connsiteY1" fmla="*/ 0 h 127190"/>
                  <a:gd name="connsiteX2" fmla="*/ 36195 w 89535"/>
                  <a:gd name="connsiteY2" fmla="*/ 95885 h 127190"/>
                  <a:gd name="connsiteX3" fmla="*/ 89535 w 89535"/>
                  <a:gd name="connsiteY3" fmla="*/ 95885 h 127190"/>
                  <a:gd name="connsiteX4" fmla="*/ 89535 w 89535"/>
                  <a:gd name="connsiteY4" fmla="*/ 127190 h 127190"/>
                  <a:gd name="connsiteX5" fmla="*/ 0 w 89535"/>
                  <a:gd name="connsiteY5" fmla="*/ 127190 h 127190"/>
                  <a:gd name="connsiteX6" fmla="*/ 0 w 89535"/>
                  <a:gd name="connsiteY6" fmla="*/ 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35" h="127190">
                    <a:moveTo>
                      <a:pt x="0" y="0"/>
                    </a:moveTo>
                    <a:lnTo>
                      <a:pt x="36195" y="0"/>
                    </a:lnTo>
                    <a:lnTo>
                      <a:pt x="36195" y="95885"/>
                    </a:lnTo>
                    <a:lnTo>
                      <a:pt x="89535" y="95885"/>
                    </a:lnTo>
                    <a:lnTo>
                      <a:pt x="8953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69" name="Freeform 58">
                <a:extLst>
                  <a:ext uri="{FF2B5EF4-FFF2-40B4-BE49-F238E27FC236}">
                    <a16:creationId xmlns:a16="http://schemas.microsoft.com/office/drawing/2014/main" id="{BDCC2AB7-0A46-4864-97A4-39168591F578}"/>
                  </a:ext>
                </a:extLst>
              </p:cNvPr>
              <p:cNvSpPr/>
              <p:nvPr/>
            </p:nvSpPr>
            <p:spPr>
              <a:xfrm>
                <a:off x="4763642" y="3364103"/>
                <a:ext cx="36195" cy="127190"/>
              </a:xfrm>
              <a:custGeom>
                <a:avLst/>
                <a:gdLst>
                  <a:gd name="connsiteX0" fmla="*/ 0 w 36195"/>
                  <a:gd name="connsiteY0" fmla="*/ 0 h 127190"/>
                  <a:gd name="connsiteX1" fmla="*/ 36195 w 36195"/>
                  <a:gd name="connsiteY1" fmla="*/ 0 h 127190"/>
                  <a:gd name="connsiteX2" fmla="*/ 36195 w 36195"/>
                  <a:gd name="connsiteY2" fmla="*/ 127190 h 127190"/>
                  <a:gd name="connsiteX3" fmla="*/ 0 w 36195"/>
                  <a:gd name="connsiteY3" fmla="*/ 127190 h 127190"/>
                  <a:gd name="connsiteX4" fmla="*/ 0 w 36195"/>
                  <a:gd name="connsiteY4" fmla="*/ 0 h 1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127190">
                    <a:moveTo>
                      <a:pt x="0" y="0"/>
                    </a:moveTo>
                    <a:lnTo>
                      <a:pt x="36195" y="0"/>
                    </a:lnTo>
                    <a:lnTo>
                      <a:pt x="36195" y="127190"/>
                    </a:lnTo>
                    <a:lnTo>
                      <a:pt x="0" y="127190"/>
                    </a:lnTo>
                    <a:lnTo>
                      <a:pt x="0" y="0"/>
                    </a:lnTo>
                    <a:close/>
                  </a:path>
                </a:pathLst>
              </a:custGeom>
              <a:solidFill>
                <a:srgbClr val="FFFFFF"/>
              </a:solidFill>
              <a:ln w="6350" cap="flat">
                <a:noFill/>
                <a:prstDash val="solid"/>
                <a:miter/>
              </a:ln>
            </p:spPr>
            <p:txBody>
              <a:bodyPr rtlCol="0" anchor="ctr"/>
              <a:lstStyle/>
              <a:p>
                <a:endParaRPr lang="en-US"/>
              </a:p>
            </p:txBody>
          </p:sp>
          <p:sp>
            <p:nvSpPr>
              <p:cNvPr id="70" name="Freeform 59">
                <a:extLst>
                  <a:ext uri="{FF2B5EF4-FFF2-40B4-BE49-F238E27FC236}">
                    <a16:creationId xmlns:a16="http://schemas.microsoft.com/office/drawing/2014/main" id="{00F0D5A6-372E-4C0B-BCE5-D0EFE78EA9A7}"/>
                  </a:ext>
                </a:extLst>
              </p:cNvPr>
              <p:cNvSpPr/>
              <p:nvPr/>
            </p:nvSpPr>
            <p:spPr>
              <a:xfrm>
                <a:off x="4811966" y="3364039"/>
                <a:ext cx="125476" cy="127190"/>
              </a:xfrm>
              <a:custGeom>
                <a:avLst/>
                <a:gdLst>
                  <a:gd name="connsiteX0" fmla="*/ 84709 w 125476"/>
                  <a:gd name="connsiteY0" fmla="*/ 108140 h 127190"/>
                  <a:gd name="connsiteX1" fmla="*/ 40894 w 125476"/>
                  <a:gd name="connsiteY1" fmla="*/ 108140 h 127190"/>
                  <a:gd name="connsiteX2" fmla="*/ 35497 w 125476"/>
                  <a:gd name="connsiteY2" fmla="*/ 127190 h 127190"/>
                  <a:gd name="connsiteX3" fmla="*/ 0 w 125476"/>
                  <a:gd name="connsiteY3" fmla="*/ 127190 h 127190"/>
                  <a:gd name="connsiteX4" fmla="*/ 40386 w 125476"/>
                  <a:gd name="connsiteY4" fmla="*/ 0 h 127190"/>
                  <a:gd name="connsiteX5" fmla="*/ 84899 w 125476"/>
                  <a:gd name="connsiteY5" fmla="*/ 0 h 127190"/>
                  <a:gd name="connsiteX6" fmla="*/ 125476 w 125476"/>
                  <a:gd name="connsiteY6" fmla="*/ 127190 h 127190"/>
                  <a:gd name="connsiteX7" fmla="*/ 89980 w 125476"/>
                  <a:gd name="connsiteY7" fmla="*/ 127190 h 127190"/>
                  <a:gd name="connsiteX8" fmla="*/ 84709 w 125476"/>
                  <a:gd name="connsiteY8" fmla="*/ 108140 h 127190"/>
                  <a:gd name="connsiteX9" fmla="*/ 49022 w 125476"/>
                  <a:gd name="connsiteY9" fmla="*/ 80010 h 127190"/>
                  <a:gd name="connsiteX10" fmla="*/ 76645 w 125476"/>
                  <a:gd name="connsiteY10" fmla="*/ 80010 h 127190"/>
                  <a:gd name="connsiteX11" fmla="*/ 62674 w 125476"/>
                  <a:gd name="connsiteY11" fmla="*/ 29401 h 127190"/>
                  <a:gd name="connsiteX12" fmla="*/ 49022 w 125476"/>
                  <a:gd name="connsiteY12" fmla="*/ 80010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76" h="127190">
                    <a:moveTo>
                      <a:pt x="84709" y="108140"/>
                    </a:moveTo>
                    <a:lnTo>
                      <a:pt x="40894" y="108140"/>
                    </a:lnTo>
                    <a:lnTo>
                      <a:pt x="35497" y="127190"/>
                    </a:lnTo>
                    <a:lnTo>
                      <a:pt x="0" y="127190"/>
                    </a:lnTo>
                    <a:lnTo>
                      <a:pt x="40386" y="0"/>
                    </a:lnTo>
                    <a:lnTo>
                      <a:pt x="84899" y="0"/>
                    </a:lnTo>
                    <a:lnTo>
                      <a:pt x="125476" y="127190"/>
                    </a:lnTo>
                    <a:lnTo>
                      <a:pt x="89980" y="127190"/>
                    </a:lnTo>
                    <a:lnTo>
                      <a:pt x="84709" y="108140"/>
                    </a:lnTo>
                    <a:close/>
                    <a:moveTo>
                      <a:pt x="49022" y="80010"/>
                    </a:moveTo>
                    <a:lnTo>
                      <a:pt x="76645" y="80010"/>
                    </a:lnTo>
                    <a:lnTo>
                      <a:pt x="62674" y="29401"/>
                    </a:lnTo>
                    <a:lnTo>
                      <a:pt x="49022" y="80010"/>
                    </a:lnTo>
                    <a:close/>
                  </a:path>
                </a:pathLst>
              </a:custGeom>
              <a:solidFill>
                <a:srgbClr val="FFFFFF"/>
              </a:solidFill>
              <a:ln w="6350" cap="flat">
                <a:noFill/>
                <a:prstDash val="solid"/>
                <a:miter/>
              </a:ln>
            </p:spPr>
            <p:txBody>
              <a:bodyPr rtlCol="0" anchor="ctr"/>
              <a:lstStyle/>
              <a:p>
                <a:endParaRPr lang="en-US"/>
              </a:p>
            </p:txBody>
          </p:sp>
          <p:sp>
            <p:nvSpPr>
              <p:cNvPr id="71" name="Freeform 60">
                <a:extLst>
                  <a:ext uri="{FF2B5EF4-FFF2-40B4-BE49-F238E27FC236}">
                    <a16:creationId xmlns:a16="http://schemas.microsoft.com/office/drawing/2014/main" id="{27468B98-65D9-4F95-9342-593D63165520}"/>
                  </a:ext>
                </a:extLst>
              </p:cNvPr>
              <p:cNvSpPr/>
              <p:nvPr/>
            </p:nvSpPr>
            <p:spPr>
              <a:xfrm>
                <a:off x="4948491" y="3364103"/>
                <a:ext cx="119570" cy="127190"/>
              </a:xfrm>
              <a:custGeom>
                <a:avLst/>
                <a:gdLst>
                  <a:gd name="connsiteX0" fmla="*/ 34227 w 119570"/>
                  <a:gd name="connsiteY0" fmla="*/ 49657 h 127190"/>
                  <a:gd name="connsiteX1" fmla="*/ 34227 w 119570"/>
                  <a:gd name="connsiteY1" fmla="*/ 127190 h 127190"/>
                  <a:gd name="connsiteX2" fmla="*/ 0 w 119570"/>
                  <a:gd name="connsiteY2" fmla="*/ 127190 h 127190"/>
                  <a:gd name="connsiteX3" fmla="*/ 0 w 119570"/>
                  <a:gd name="connsiteY3" fmla="*/ 0 h 127190"/>
                  <a:gd name="connsiteX4" fmla="*/ 43053 w 119570"/>
                  <a:gd name="connsiteY4" fmla="*/ 0 h 127190"/>
                  <a:gd name="connsiteX5" fmla="*/ 85344 w 119570"/>
                  <a:gd name="connsiteY5" fmla="*/ 77788 h 127190"/>
                  <a:gd name="connsiteX6" fmla="*/ 85344 w 119570"/>
                  <a:gd name="connsiteY6" fmla="*/ 0 h 127190"/>
                  <a:gd name="connsiteX7" fmla="*/ 119571 w 119570"/>
                  <a:gd name="connsiteY7" fmla="*/ 0 h 127190"/>
                  <a:gd name="connsiteX8" fmla="*/ 119571 w 119570"/>
                  <a:gd name="connsiteY8" fmla="*/ 127190 h 127190"/>
                  <a:gd name="connsiteX9" fmla="*/ 76518 w 119570"/>
                  <a:gd name="connsiteY9" fmla="*/ 127190 h 127190"/>
                  <a:gd name="connsiteX10" fmla="*/ 34227 w 119570"/>
                  <a:gd name="connsiteY10" fmla="*/ 49657 h 1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27190">
                    <a:moveTo>
                      <a:pt x="34227" y="49657"/>
                    </a:moveTo>
                    <a:lnTo>
                      <a:pt x="34227" y="127190"/>
                    </a:lnTo>
                    <a:lnTo>
                      <a:pt x="0" y="127190"/>
                    </a:lnTo>
                    <a:lnTo>
                      <a:pt x="0" y="0"/>
                    </a:lnTo>
                    <a:lnTo>
                      <a:pt x="43053" y="0"/>
                    </a:lnTo>
                    <a:lnTo>
                      <a:pt x="85344" y="77788"/>
                    </a:lnTo>
                    <a:lnTo>
                      <a:pt x="85344" y="0"/>
                    </a:lnTo>
                    <a:lnTo>
                      <a:pt x="119571" y="0"/>
                    </a:lnTo>
                    <a:lnTo>
                      <a:pt x="119571" y="127190"/>
                    </a:lnTo>
                    <a:lnTo>
                      <a:pt x="76518" y="127190"/>
                    </a:lnTo>
                    <a:lnTo>
                      <a:pt x="34227" y="49657"/>
                    </a:lnTo>
                    <a:close/>
                  </a:path>
                </a:pathLst>
              </a:custGeom>
              <a:solidFill>
                <a:srgbClr val="FFFFFF"/>
              </a:solidFill>
              <a:ln w="6350" cap="flat">
                <a:noFill/>
                <a:prstDash val="solid"/>
                <a:miter/>
              </a:ln>
            </p:spPr>
            <p:txBody>
              <a:bodyPr rtlCol="0" anchor="ctr"/>
              <a:lstStyle/>
              <a:p>
                <a:endParaRPr lang="en-US"/>
              </a:p>
            </p:txBody>
          </p:sp>
          <p:sp>
            <p:nvSpPr>
              <p:cNvPr id="72" name="Freeform 61">
                <a:extLst>
                  <a:ext uri="{FF2B5EF4-FFF2-40B4-BE49-F238E27FC236}">
                    <a16:creationId xmlns:a16="http://schemas.microsoft.com/office/drawing/2014/main" id="{F1D5FE5D-770D-4E5A-8789-0E4601A6508B}"/>
                  </a:ext>
                </a:extLst>
              </p:cNvPr>
              <p:cNvSpPr/>
              <p:nvPr/>
            </p:nvSpPr>
            <p:spPr>
              <a:xfrm>
                <a:off x="5088826" y="3361626"/>
                <a:ext cx="94932" cy="132016"/>
              </a:xfrm>
              <a:custGeom>
                <a:avLst/>
                <a:gdLst>
                  <a:gd name="connsiteX0" fmla="*/ 0 w 94932"/>
                  <a:gd name="connsiteY0" fmla="*/ 90741 h 132016"/>
                  <a:gd name="connsiteX1" fmla="*/ 0 w 94932"/>
                  <a:gd name="connsiteY1" fmla="*/ 41339 h 132016"/>
                  <a:gd name="connsiteX2" fmla="*/ 53086 w 94932"/>
                  <a:gd name="connsiteY2" fmla="*/ 0 h 132016"/>
                  <a:gd name="connsiteX3" fmla="*/ 94933 w 94932"/>
                  <a:gd name="connsiteY3" fmla="*/ 4382 h 132016"/>
                  <a:gd name="connsiteX4" fmla="*/ 91249 w 94932"/>
                  <a:gd name="connsiteY4" fmla="*/ 34227 h 132016"/>
                  <a:gd name="connsiteX5" fmla="*/ 53086 w 94932"/>
                  <a:gd name="connsiteY5" fmla="*/ 30797 h 132016"/>
                  <a:gd name="connsiteX6" fmla="*/ 36195 w 94932"/>
                  <a:gd name="connsiteY6" fmla="*/ 45212 h 132016"/>
                  <a:gd name="connsiteX7" fmla="*/ 36195 w 94932"/>
                  <a:gd name="connsiteY7" fmla="*/ 86804 h 132016"/>
                  <a:gd name="connsiteX8" fmla="*/ 53086 w 94932"/>
                  <a:gd name="connsiteY8" fmla="*/ 101219 h 132016"/>
                  <a:gd name="connsiteX9" fmla="*/ 91249 w 94932"/>
                  <a:gd name="connsiteY9" fmla="*/ 97790 h 132016"/>
                  <a:gd name="connsiteX10" fmla="*/ 94933 w 94932"/>
                  <a:gd name="connsiteY10" fmla="*/ 127635 h 132016"/>
                  <a:gd name="connsiteX11" fmla="*/ 53086 w 94932"/>
                  <a:gd name="connsiteY11" fmla="*/ 132016 h 132016"/>
                  <a:gd name="connsiteX12" fmla="*/ 0 w 94932"/>
                  <a:gd name="connsiteY12" fmla="*/ 90741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932" h="132016">
                    <a:moveTo>
                      <a:pt x="0" y="90741"/>
                    </a:moveTo>
                    <a:lnTo>
                      <a:pt x="0" y="41339"/>
                    </a:lnTo>
                    <a:cubicBezTo>
                      <a:pt x="0" y="14160"/>
                      <a:pt x="16637" y="0"/>
                      <a:pt x="53086" y="0"/>
                    </a:cubicBezTo>
                    <a:cubicBezTo>
                      <a:pt x="67056" y="0"/>
                      <a:pt x="81470" y="1714"/>
                      <a:pt x="94933" y="4382"/>
                    </a:cubicBezTo>
                    <a:lnTo>
                      <a:pt x="91249" y="34227"/>
                    </a:lnTo>
                    <a:cubicBezTo>
                      <a:pt x="77279" y="32004"/>
                      <a:pt x="65849" y="30797"/>
                      <a:pt x="53086" y="30797"/>
                    </a:cubicBezTo>
                    <a:cubicBezTo>
                      <a:pt x="41084" y="30797"/>
                      <a:pt x="36195" y="35179"/>
                      <a:pt x="36195" y="45212"/>
                    </a:cubicBezTo>
                    <a:lnTo>
                      <a:pt x="36195" y="86804"/>
                    </a:lnTo>
                    <a:cubicBezTo>
                      <a:pt x="36195" y="96838"/>
                      <a:pt x="41084" y="101219"/>
                      <a:pt x="53086" y="101219"/>
                    </a:cubicBezTo>
                    <a:cubicBezTo>
                      <a:pt x="65786" y="101219"/>
                      <a:pt x="77788" y="100266"/>
                      <a:pt x="91249" y="97790"/>
                    </a:cubicBezTo>
                    <a:lnTo>
                      <a:pt x="94933" y="127635"/>
                    </a:lnTo>
                    <a:cubicBezTo>
                      <a:pt x="81216" y="130556"/>
                      <a:pt x="67056" y="132016"/>
                      <a:pt x="53086" y="132016"/>
                    </a:cubicBezTo>
                    <a:cubicBezTo>
                      <a:pt x="16637" y="132080"/>
                      <a:pt x="0" y="117920"/>
                      <a:pt x="0" y="90741"/>
                    </a:cubicBezTo>
                    <a:close/>
                  </a:path>
                </a:pathLst>
              </a:custGeom>
              <a:solidFill>
                <a:srgbClr val="FFFFFF"/>
              </a:solidFill>
              <a:ln w="6350" cap="flat">
                <a:noFill/>
                <a:prstDash val="solid"/>
                <a:miter/>
              </a:ln>
            </p:spPr>
            <p:txBody>
              <a:bodyPr rtlCol="0" anchor="ctr"/>
              <a:lstStyle/>
              <a:p>
                <a:endParaRPr lang="en-US"/>
              </a:p>
            </p:txBody>
          </p:sp>
          <p:sp>
            <p:nvSpPr>
              <p:cNvPr id="73" name="Freeform 62">
                <a:extLst>
                  <a:ext uri="{FF2B5EF4-FFF2-40B4-BE49-F238E27FC236}">
                    <a16:creationId xmlns:a16="http://schemas.microsoft.com/office/drawing/2014/main" id="{886E509E-23C5-47B0-843A-73BA95090F99}"/>
                  </a:ext>
                </a:extLst>
              </p:cNvPr>
              <p:cNvSpPr/>
              <p:nvPr/>
            </p:nvSpPr>
            <p:spPr>
              <a:xfrm>
                <a:off x="5204205" y="3364103"/>
                <a:ext cx="91947" cy="127126"/>
              </a:xfrm>
              <a:custGeom>
                <a:avLst/>
                <a:gdLst>
                  <a:gd name="connsiteX0" fmla="*/ 0 w 91947"/>
                  <a:gd name="connsiteY0" fmla="*/ 0 h 127126"/>
                  <a:gd name="connsiteX1" fmla="*/ 91948 w 91947"/>
                  <a:gd name="connsiteY1" fmla="*/ 0 h 127126"/>
                  <a:gd name="connsiteX2" fmla="*/ 91948 w 91947"/>
                  <a:gd name="connsiteY2" fmla="*/ 28829 h 127126"/>
                  <a:gd name="connsiteX3" fmla="*/ 36195 w 91947"/>
                  <a:gd name="connsiteY3" fmla="*/ 28829 h 127126"/>
                  <a:gd name="connsiteX4" fmla="*/ 36195 w 91947"/>
                  <a:gd name="connsiteY4" fmla="*/ 48133 h 127126"/>
                  <a:gd name="connsiteX5" fmla="*/ 87566 w 91947"/>
                  <a:gd name="connsiteY5" fmla="*/ 48133 h 127126"/>
                  <a:gd name="connsiteX6" fmla="*/ 87566 w 91947"/>
                  <a:gd name="connsiteY6" fmla="*/ 77025 h 127126"/>
                  <a:gd name="connsiteX7" fmla="*/ 36195 w 91947"/>
                  <a:gd name="connsiteY7" fmla="*/ 77025 h 127126"/>
                  <a:gd name="connsiteX8" fmla="*/ 36195 w 91947"/>
                  <a:gd name="connsiteY8" fmla="*/ 98298 h 127126"/>
                  <a:gd name="connsiteX9" fmla="*/ 91948 w 91947"/>
                  <a:gd name="connsiteY9" fmla="*/ 98298 h 127126"/>
                  <a:gd name="connsiteX10" fmla="*/ 91948 w 91947"/>
                  <a:gd name="connsiteY10" fmla="*/ 127127 h 127126"/>
                  <a:gd name="connsiteX11" fmla="*/ 0 w 91947"/>
                  <a:gd name="connsiteY11" fmla="*/ 127127 h 127126"/>
                  <a:gd name="connsiteX12" fmla="*/ 0 w 91947"/>
                  <a:gd name="connsiteY12" fmla="*/ 0 h 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 h="127126">
                    <a:moveTo>
                      <a:pt x="0" y="0"/>
                    </a:moveTo>
                    <a:lnTo>
                      <a:pt x="91948" y="0"/>
                    </a:lnTo>
                    <a:lnTo>
                      <a:pt x="91948" y="28829"/>
                    </a:lnTo>
                    <a:lnTo>
                      <a:pt x="36195" y="28829"/>
                    </a:lnTo>
                    <a:lnTo>
                      <a:pt x="36195" y="48133"/>
                    </a:lnTo>
                    <a:lnTo>
                      <a:pt x="87566" y="48133"/>
                    </a:lnTo>
                    <a:lnTo>
                      <a:pt x="87566" y="77025"/>
                    </a:lnTo>
                    <a:lnTo>
                      <a:pt x="36195" y="77025"/>
                    </a:lnTo>
                    <a:lnTo>
                      <a:pt x="36195" y="98298"/>
                    </a:lnTo>
                    <a:lnTo>
                      <a:pt x="91948" y="98298"/>
                    </a:lnTo>
                    <a:lnTo>
                      <a:pt x="91948" y="127127"/>
                    </a:lnTo>
                    <a:lnTo>
                      <a:pt x="0" y="127127"/>
                    </a:lnTo>
                    <a:lnTo>
                      <a:pt x="0" y="0"/>
                    </a:lnTo>
                    <a:close/>
                  </a:path>
                </a:pathLst>
              </a:custGeom>
              <a:solidFill>
                <a:srgbClr val="FFFFFF"/>
              </a:solidFill>
              <a:ln w="6350" cap="flat">
                <a:noFill/>
                <a:prstDash val="solid"/>
                <a:miter/>
              </a:ln>
            </p:spPr>
            <p:txBody>
              <a:bodyPr rtlCol="0" anchor="ctr"/>
              <a:lstStyle/>
              <a:p>
                <a:endParaRPr lang="en-US"/>
              </a:p>
            </p:txBody>
          </p:sp>
          <p:sp>
            <p:nvSpPr>
              <p:cNvPr id="74" name="Freeform 63">
                <a:extLst>
                  <a:ext uri="{FF2B5EF4-FFF2-40B4-BE49-F238E27FC236}">
                    <a16:creationId xmlns:a16="http://schemas.microsoft.com/office/drawing/2014/main" id="{80793775-FA64-464F-901B-755F6AFEBCAD}"/>
                  </a:ext>
                </a:extLst>
              </p:cNvPr>
              <p:cNvSpPr/>
              <p:nvPr/>
            </p:nvSpPr>
            <p:spPr>
              <a:xfrm>
                <a:off x="5317299" y="3326828"/>
                <a:ext cx="123634" cy="164465"/>
              </a:xfrm>
              <a:custGeom>
                <a:avLst/>
                <a:gdLst>
                  <a:gd name="connsiteX0" fmla="*/ 123635 w 123634"/>
                  <a:gd name="connsiteY0" fmla="*/ 35179 h 164465"/>
                  <a:gd name="connsiteX1" fmla="*/ 123635 w 123634"/>
                  <a:gd name="connsiteY1" fmla="*/ 49149 h 164465"/>
                  <a:gd name="connsiteX2" fmla="*/ 102553 w 123634"/>
                  <a:gd name="connsiteY2" fmla="*/ 78423 h 164465"/>
                  <a:gd name="connsiteX3" fmla="*/ 123635 w 123634"/>
                  <a:gd name="connsiteY3" fmla="*/ 107760 h 164465"/>
                  <a:gd name="connsiteX4" fmla="*/ 123635 w 123634"/>
                  <a:gd name="connsiteY4" fmla="*/ 123698 h 164465"/>
                  <a:gd name="connsiteX5" fmla="*/ 77407 w 123634"/>
                  <a:gd name="connsiteY5" fmla="*/ 164465 h 164465"/>
                  <a:gd name="connsiteX6" fmla="*/ 0 w 123634"/>
                  <a:gd name="connsiteY6" fmla="*/ 164465 h 164465"/>
                  <a:gd name="connsiteX7" fmla="*/ 0 w 123634"/>
                  <a:gd name="connsiteY7" fmla="*/ 0 h 164465"/>
                  <a:gd name="connsiteX8" fmla="*/ 82741 w 123634"/>
                  <a:gd name="connsiteY8" fmla="*/ 0 h 164465"/>
                  <a:gd name="connsiteX9" fmla="*/ 123635 w 123634"/>
                  <a:gd name="connsiteY9" fmla="*/ 35179 h 164465"/>
                  <a:gd name="connsiteX10" fmla="*/ 36766 w 123634"/>
                  <a:gd name="connsiteY10" fmla="*/ 66485 h 164465"/>
                  <a:gd name="connsiteX11" fmla="*/ 72454 w 123634"/>
                  <a:gd name="connsiteY11" fmla="*/ 66485 h 164465"/>
                  <a:gd name="connsiteX12" fmla="*/ 87440 w 123634"/>
                  <a:gd name="connsiteY12" fmla="*/ 51880 h 164465"/>
                  <a:gd name="connsiteX13" fmla="*/ 87440 w 123634"/>
                  <a:gd name="connsiteY13" fmla="*/ 42418 h 164465"/>
                  <a:gd name="connsiteX14" fmla="*/ 67310 w 123634"/>
                  <a:gd name="connsiteY14" fmla="*/ 29147 h 164465"/>
                  <a:gd name="connsiteX15" fmla="*/ 36766 w 123634"/>
                  <a:gd name="connsiteY15" fmla="*/ 29147 h 164465"/>
                  <a:gd name="connsiteX16" fmla="*/ 36766 w 123634"/>
                  <a:gd name="connsiteY16" fmla="*/ 66485 h 164465"/>
                  <a:gd name="connsiteX17" fmla="*/ 87503 w 123634"/>
                  <a:gd name="connsiteY17" fmla="*/ 112649 h 164465"/>
                  <a:gd name="connsiteX18" fmla="*/ 72517 w 123634"/>
                  <a:gd name="connsiteY18" fmla="*/ 98044 h 164465"/>
                  <a:gd name="connsiteX19" fmla="*/ 36830 w 123634"/>
                  <a:gd name="connsiteY19" fmla="*/ 98044 h 164465"/>
                  <a:gd name="connsiteX20" fmla="*/ 36830 w 123634"/>
                  <a:gd name="connsiteY20" fmla="*/ 135382 h 164465"/>
                  <a:gd name="connsiteX21" fmla="*/ 67373 w 123634"/>
                  <a:gd name="connsiteY21" fmla="*/ 135382 h 164465"/>
                  <a:gd name="connsiteX22" fmla="*/ 87503 w 123634"/>
                  <a:gd name="connsiteY22" fmla="*/ 122111 h 164465"/>
                  <a:gd name="connsiteX23" fmla="*/ 87503 w 123634"/>
                  <a:gd name="connsiteY23" fmla="*/ 112649 h 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634" h="164465">
                    <a:moveTo>
                      <a:pt x="123635" y="35179"/>
                    </a:moveTo>
                    <a:lnTo>
                      <a:pt x="123635" y="49149"/>
                    </a:lnTo>
                    <a:cubicBezTo>
                      <a:pt x="123635" y="63183"/>
                      <a:pt x="114617" y="74295"/>
                      <a:pt x="102553" y="78423"/>
                    </a:cubicBezTo>
                    <a:cubicBezTo>
                      <a:pt x="114617" y="82487"/>
                      <a:pt x="123635" y="93663"/>
                      <a:pt x="123635" y="107760"/>
                    </a:cubicBezTo>
                    <a:lnTo>
                      <a:pt x="123635" y="123698"/>
                    </a:lnTo>
                    <a:cubicBezTo>
                      <a:pt x="123635" y="146749"/>
                      <a:pt x="109982" y="164465"/>
                      <a:pt x="77407" y="164465"/>
                    </a:cubicBezTo>
                    <a:lnTo>
                      <a:pt x="0" y="164465"/>
                    </a:lnTo>
                    <a:lnTo>
                      <a:pt x="0" y="0"/>
                    </a:lnTo>
                    <a:lnTo>
                      <a:pt x="82741" y="0"/>
                    </a:lnTo>
                    <a:cubicBezTo>
                      <a:pt x="108776" y="0"/>
                      <a:pt x="123635" y="13589"/>
                      <a:pt x="123635" y="35179"/>
                    </a:cubicBezTo>
                    <a:close/>
                    <a:moveTo>
                      <a:pt x="36766" y="66485"/>
                    </a:moveTo>
                    <a:lnTo>
                      <a:pt x="72454" y="66485"/>
                    </a:lnTo>
                    <a:cubicBezTo>
                      <a:pt x="82296" y="66485"/>
                      <a:pt x="87440" y="60325"/>
                      <a:pt x="87440" y="51880"/>
                    </a:cubicBezTo>
                    <a:lnTo>
                      <a:pt x="87440" y="42418"/>
                    </a:lnTo>
                    <a:cubicBezTo>
                      <a:pt x="87440" y="31369"/>
                      <a:pt x="78804" y="29147"/>
                      <a:pt x="67310" y="29147"/>
                    </a:cubicBezTo>
                    <a:lnTo>
                      <a:pt x="36766" y="29147"/>
                    </a:lnTo>
                    <a:lnTo>
                      <a:pt x="36766" y="66485"/>
                    </a:lnTo>
                    <a:close/>
                    <a:moveTo>
                      <a:pt x="87503" y="112649"/>
                    </a:moveTo>
                    <a:cubicBezTo>
                      <a:pt x="87503" y="104140"/>
                      <a:pt x="82296" y="98044"/>
                      <a:pt x="72517" y="98044"/>
                    </a:cubicBezTo>
                    <a:lnTo>
                      <a:pt x="36830" y="98044"/>
                    </a:lnTo>
                    <a:lnTo>
                      <a:pt x="36830" y="135382"/>
                    </a:lnTo>
                    <a:lnTo>
                      <a:pt x="67373" y="135382"/>
                    </a:lnTo>
                    <a:cubicBezTo>
                      <a:pt x="78867" y="135382"/>
                      <a:pt x="87503" y="133160"/>
                      <a:pt x="87503" y="122111"/>
                    </a:cubicBezTo>
                    <a:lnTo>
                      <a:pt x="87503" y="112649"/>
                    </a:lnTo>
                    <a:close/>
                  </a:path>
                </a:pathLst>
              </a:custGeom>
              <a:solidFill>
                <a:srgbClr val="FFFFFF"/>
              </a:solidFill>
              <a:ln w="6350" cap="flat">
                <a:noFill/>
                <a:prstDash val="solid"/>
                <a:miter/>
              </a:ln>
            </p:spPr>
            <p:txBody>
              <a:bodyPr rtlCol="0" anchor="ctr"/>
              <a:lstStyle/>
              <a:p>
                <a:endParaRPr lang="en-US"/>
              </a:p>
            </p:txBody>
          </p:sp>
          <p:sp>
            <p:nvSpPr>
              <p:cNvPr id="75" name="Freeform 64">
                <a:extLst>
                  <a:ext uri="{FF2B5EF4-FFF2-40B4-BE49-F238E27FC236}">
                    <a16:creationId xmlns:a16="http://schemas.microsoft.com/office/drawing/2014/main" id="{BD8A558F-B164-441F-B9EE-B305C42854EC}"/>
                  </a:ext>
                </a:extLst>
              </p:cNvPr>
              <p:cNvSpPr/>
              <p:nvPr/>
            </p:nvSpPr>
            <p:spPr>
              <a:xfrm>
                <a:off x="6387591" y="3327463"/>
                <a:ext cx="47180" cy="47180"/>
              </a:xfrm>
              <a:custGeom>
                <a:avLst/>
                <a:gdLst>
                  <a:gd name="connsiteX0" fmla="*/ 23622 w 47180"/>
                  <a:gd name="connsiteY0" fmla="*/ 0 h 47180"/>
                  <a:gd name="connsiteX1" fmla="*/ 47180 w 47180"/>
                  <a:gd name="connsiteY1" fmla="*/ 23622 h 47180"/>
                  <a:gd name="connsiteX2" fmla="*/ 23622 w 47180"/>
                  <a:gd name="connsiteY2" fmla="*/ 47180 h 47180"/>
                  <a:gd name="connsiteX3" fmla="*/ 0 w 47180"/>
                  <a:gd name="connsiteY3" fmla="*/ 23622 h 47180"/>
                  <a:gd name="connsiteX4" fmla="*/ 23622 w 47180"/>
                  <a:gd name="connsiteY4" fmla="*/ 0 h 47180"/>
                  <a:gd name="connsiteX5" fmla="*/ 23622 w 47180"/>
                  <a:gd name="connsiteY5" fmla="*/ 43752 h 47180"/>
                  <a:gd name="connsiteX6" fmla="*/ 43307 w 47180"/>
                  <a:gd name="connsiteY6" fmla="*/ 23558 h 47180"/>
                  <a:gd name="connsiteX7" fmla="*/ 23622 w 47180"/>
                  <a:gd name="connsiteY7" fmla="*/ 3365 h 47180"/>
                  <a:gd name="connsiteX8" fmla="*/ 3874 w 47180"/>
                  <a:gd name="connsiteY8" fmla="*/ 23558 h 47180"/>
                  <a:gd name="connsiteX9" fmla="*/ 23622 w 47180"/>
                  <a:gd name="connsiteY9" fmla="*/ 43752 h 47180"/>
                  <a:gd name="connsiteX10" fmla="*/ 25654 w 47180"/>
                  <a:gd name="connsiteY10" fmla="*/ 25527 h 47180"/>
                  <a:gd name="connsiteX11" fmla="*/ 24130 w 47180"/>
                  <a:gd name="connsiteY11" fmla="*/ 25590 h 47180"/>
                  <a:gd name="connsiteX12" fmla="*/ 18352 w 47180"/>
                  <a:gd name="connsiteY12" fmla="*/ 25590 h 47180"/>
                  <a:gd name="connsiteX13" fmla="*/ 18352 w 47180"/>
                  <a:gd name="connsiteY13" fmla="*/ 35306 h 47180"/>
                  <a:gd name="connsiteX14" fmla="*/ 14732 w 47180"/>
                  <a:gd name="connsiteY14" fmla="*/ 35306 h 47180"/>
                  <a:gd name="connsiteX15" fmla="*/ 14732 w 47180"/>
                  <a:gd name="connsiteY15" fmla="*/ 10351 h 47180"/>
                  <a:gd name="connsiteX16" fmla="*/ 22225 w 47180"/>
                  <a:gd name="connsiteY16" fmla="*/ 10351 h 47180"/>
                  <a:gd name="connsiteX17" fmla="*/ 33973 w 47180"/>
                  <a:gd name="connsiteY17" fmla="*/ 17907 h 47180"/>
                  <a:gd name="connsiteX18" fmla="*/ 29337 w 47180"/>
                  <a:gd name="connsiteY18" fmla="*/ 24702 h 47180"/>
                  <a:gd name="connsiteX19" fmla="*/ 35052 w 47180"/>
                  <a:gd name="connsiteY19" fmla="*/ 35306 h 47180"/>
                  <a:gd name="connsiteX20" fmla="*/ 30861 w 47180"/>
                  <a:gd name="connsiteY20" fmla="*/ 35306 h 47180"/>
                  <a:gd name="connsiteX21" fmla="*/ 25654 w 47180"/>
                  <a:gd name="connsiteY21" fmla="*/ 25527 h 47180"/>
                  <a:gd name="connsiteX22" fmla="*/ 23749 w 47180"/>
                  <a:gd name="connsiteY22" fmla="*/ 14033 h 47180"/>
                  <a:gd name="connsiteX23" fmla="*/ 18415 w 47180"/>
                  <a:gd name="connsiteY23" fmla="*/ 14033 h 47180"/>
                  <a:gd name="connsiteX24" fmla="*/ 18415 w 47180"/>
                  <a:gd name="connsiteY24" fmla="*/ 21971 h 47180"/>
                  <a:gd name="connsiteX25" fmla="*/ 24067 w 47180"/>
                  <a:gd name="connsiteY25" fmla="*/ 21971 h 47180"/>
                  <a:gd name="connsiteX26" fmla="*/ 30099 w 47180"/>
                  <a:gd name="connsiteY26" fmla="*/ 17907 h 47180"/>
                  <a:gd name="connsiteX27" fmla="*/ 23749 w 47180"/>
                  <a:gd name="connsiteY27" fmla="*/ 14033 h 4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180" h="47180">
                    <a:moveTo>
                      <a:pt x="23622" y="0"/>
                    </a:moveTo>
                    <a:cubicBezTo>
                      <a:pt x="36576" y="0"/>
                      <a:pt x="47180" y="9652"/>
                      <a:pt x="47180" y="23622"/>
                    </a:cubicBezTo>
                    <a:cubicBezTo>
                      <a:pt x="47180" y="37592"/>
                      <a:pt x="36640" y="47180"/>
                      <a:pt x="23622" y="47180"/>
                    </a:cubicBezTo>
                    <a:cubicBezTo>
                      <a:pt x="10541" y="47180"/>
                      <a:pt x="0" y="37655"/>
                      <a:pt x="0" y="23622"/>
                    </a:cubicBezTo>
                    <a:cubicBezTo>
                      <a:pt x="0" y="9652"/>
                      <a:pt x="10478" y="0"/>
                      <a:pt x="23622" y="0"/>
                    </a:cubicBezTo>
                    <a:close/>
                    <a:moveTo>
                      <a:pt x="23622" y="43752"/>
                    </a:moveTo>
                    <a:cubicBezTo>
                      <a:pt x="34861" y="43752"/>
                      <a:pt x="43307" y="35560"/>
                      <a:pt x="43307" y="23558"/>
                    </a:cubicBezTo>
                    <a:cubicBezTo>
                      <a:pt x="43307" y="11493"/>
                      <a:pt x="34861" y="3365"/>
                      <a:pt x="23622" y="3365"/>
                    </a:cubicBezTo>
                    <a:cubicBezTo>
                      <a:pt x="12510" y="3365"/>
                      <a:pt x="3874" y="11430"/>
                      <a:pt x="3874" y="23558"/>
                    </a:cubicBezTo>
                    <a:cubicBezTo>
                      <a:pt x="3810" y="35560"/>
                      <a:pt x="12510" y="43752"/>
                      <a:pt x="23622" y="43752"/>
                    </a:cubicBezTo>
                    <a:close/>
                    <a:moveTo>
                      <a:pt x="25654" y="25527"/>
                    </a:moveTo>
                    <a:cubicBezTo>
                      <a:pt x="25146" y="25590"/>
                      <a:pt x="24638" y="25590"/>
                      <a:pt x="24130" y="25590"/>
                    </a:cubicBezTo>
                    <a:lnTo>
                      <a:pt x="18352" y="25590"/>
                    </a:lnTo>
                    <a:lnTo>
                      <a:pt x="18352" y="35306"/>
                    </a:lnTo>
                    <a:lnTo>
                      <a:pt x="14732" y="35306"/>
                    </a:lnTo>
                    <a:lnTo>
                      <a:pt x="14732" y="10351"/>
                    </a:lnTo>
                    <a:lnTo>
                      <a:pt x="22225" y="10351"/>
                    </a:lnTo>
                    <a:cubicBezTo>
                      <a:pt x="29528" y="10351"/>
                      <a:pt x="33973" y="11493"/>
                      <a:pt x="33973" y="17907"/>
                    </a:cubicBezTo>
                    <a:cubicBezTo>
                      <a:pt x="33973" y="20765"/>
                      <a:pt x="32449" y="23304"/>
                      <a:pt x="29337" y="24702"/>
                    </a:cubicBezTo>
                    <a:lnTo>
                      <a:pt x="35052" y="35306"/>
                    </a:lnTo>
                    <a:lnTo>
                      <a:pt x="30861" y="35306"/>
                    </a:lnTo>
                    <a:lnTo>
                      <a:pt x="25654" y="25527"/>
                    </a:lnTo>
                    <a:close/>
                    <a:moveTo>
                      <a:pt x="23749" y="14033"/>
                    </a:moveTo>
                    <a:lnTo>
                      <a:pt x="18415" y="14033"/>
                    </a:lnTo>
                    <a:lnTo>
                      <a:pt x="18415" y="21971"/>
                    </a:lnTo>
                    <a:lnTo>
                      <a:pt x="24067" y="21971"/>
                    </a:lnTo>
                    <a:cubicBezTo>
                      <a:pt x="28258" y="21971"/>
                      <a:pt x="30099" y="20574"/>
                      <a:pt x="30099" y="17907"/>
                    </a:cubicBezTo>
                    <a:cubicBezTo>
                      <a:pt x="30036" y="14796"/>
                      <a:pt x="27368" y="14033"/>
                      <a:pt x="23749" y="14033"/>
                    </a:cubicBezTo>
                    <a:close/>
                  </a:path>
                </a:pathLst>
              </a:custGeom>
              <a:solidFill>
                <a:srgbClr val="FFFFFF"/>
              </a:solidFill>
              <a:ln w="6350" cap="flat">
                <a:noFill/>
                <a:prstDash val="solid"/>
                <a:miter/>
              </a:ln>
            </p:spPr>
            <p:txBody>
              <a:bodyPr rtlCol="0" anchor="ctr"/>
              <a:lstStyle/>
              <a:p>
                <a:endParaRPr lang="en-US"/>
              </a:p>
            </p:txBody>
          </p:sp>
        </p:grpSp>
        <p:sp>
          <p:nvSpPr>
            <p:cNvPr id="48" name="Freeform 65">
              <a:extLst>
                <a:ext uri="{FF2B5EF4-FFF2-40B4-BE49-F238E27FC236}">
                  <a16:creationId xmlns:a16="http://schemas.microsoft.com/office/drawing/2014/main" id="{17838064-C409-414E-91C0-5CABD2FDD67E}"/>
                </a:ext>
              </a:extLst>
            </p:cNvPr>
            <p:cNvSpPr/>
            <p:nvPr/>
          </p:nvSpPr>
          <p:spPr>
            <a:xfrm>
              <a:off x="3468814" y="3030410"/>
              <a:ext cx="791019" cy="791019"/>
            </a:xfrm>
            <a:custGeom>
              <a:avLst/>
              <a:gdLst>
                <a:gd name="connsiteX0" fmla="*/ 0 w 791019"/>
                <a:gd name="connsiteY0" fmla="*/ 0 h 791019"/>
                <a:gd name="connsiteX1" fmla="*/ 0 w 791019"/>
                <a:gd name="connsiteY1" fmla="*/ 791019 h 791019"/>
                <a:gd name="connsiteX2" fmla="*/ 791020 w 791019"/>
                <a:gd name="connsiteY2" fmla="*/ 791019 h 791019"/>
                <a:gd name="connsiteX3" fmla="*/ 791020 w 791019"/>
                <a:gd name="connsiteY3" fmla="*/ 0 h 791019"/>
                <a:gd name="connsiteX4" fmla="*/ 0 w 791019"/>
                <a:gd name="connsiteY4" fmla="*/ 0 h 791019"/>
                <a:gd name="connsiteX5" fmla="*/ 780034 w 791019"/>
                <a:gd name="connsiteY5" fmla="*/ 780034 h 791019"/>
                <a:gd name="connsiteX6" fmla="*/ 10986 w 791019"/>
                <a:gd name="connsiteY6" fmla="*/ 780034 h 791019"/>
                <a:gd name="connsiteX7" fmla="*/ 10986 w 791019"/>
                <a:gd name="connsiteY7" fmla="*/ 10985 h 791019"/>
                <a:gd name="connsiteX8" fmla="*/ 780034 w 791019"/>
                <a:gd name="connsiteY8" fmla="*/ 10985 h 791019"/>
                <a:gd name="connsiteX9" fmla="*/ 780034 w 791019"/>
                <a:gd name="connsiteY9" fmla="*/ 780034 h 791019"/>
                <a:gd name="connsiteX10" fmla="*/ 203264 w 791019"/>
                <a:gd name="connsiteY10" fmla="*/ 385889 h 791019"/>
                <a:gd name="connsiteX11" fmla="*/ 587820 w 791019"/>
                <a:gd name="connsiteY11" fmla="*/ 385889 h 791019"/>
                <a:gd name="connsiteX12" fmla="*/ 587820 w 791019"/>
                <a:gd name="connsiteY12" fmla="*/ 405130 h 791019"/>
                <a:gd name="connsiteX13" fmla="*/ 203264 w 791019"/>
                <a:gd name="connsiteY13" fmla="*/ 405130 h 791019"/>
                <a:gd name="connsiteX14" fmla="*/ 203264 w 791019"/>
                <a:gd name="connsiteY14" fmla="*/ 385889 h 791019"/>
                <a:gd name="connsiteX15" fmla="*/ 348044 w 791019"/>
                <a:gd name="connsiteY15" fmla="*/ 328105 h 791019"/>
                <a:gd name="connsiteX16" fmla="*/ 289433 w 791019"/>
                <a:gd name="connsiteY16" fmla="*/ 328105 h 791019"/>
                <a:gd name="connsiteX17" fmla="*/ 359537 w 791019"/>
                <a:gd name="connsiteY17" fmla="*/ 99377 h 791019"/>
                <a:gd name="connsiteX18" fmla="*/ 431165 w 791019"/>
                <a:gd name="connsiteY18" fmla="*/ 99377 h 791019"/>
                <a:gd name="connsiteX19" fmla="*/ 431800 w 791019"/>
                <a:gd name="connsiteY19" fmla="*/ 100774 h 791019"/>
                <a:gd name="connsiteX20" fmla="*/ 501587 w 791019"/>
                <a:gd name="connsiteY20" fmla="*/ 328105 h 791019"/>
                <a:gd name="connsiteX21" fmla="*/ 442976 w 791019"/>
                <a:gd name="connsiteY21" fmla="*/ 328105 h 791019"/>
                <a:gd name="connsiteX22" fmla="*/ 430848 w 791019"/>
                <a:gd name="connsiteY22" fmla="*/ 284289 h 791019"/>
                <a:gd name="connsiteX23" fmla="*/ 360172 w 791019"/>
                <a:gd name="connsiteY23" fmla="*/ 284289 h 791019"/>
                <a:gd name="connsiteX24" fmla="*/ 348044 w 791019"/>
                <a:gd name="connsiteY24" fmla="*/ 328105 h 791019"/>
                <a:gd name="connsiteX25" fmla="*/ 373190 w 791019"/>
                <a:gd name="connsiteY25" fmla="*/ 237299 h 791019"/>
                <a:gd name="connsiteX26" fmla="*/ 417132 w 791019"/>
                <a:gd name="connsiteY26" fmla="*/ 237299 h 791019"/>
                <a:gd name="connsiteX27" fmla="*/ 395288 w 791019"/>
                <a:gd name="connsiteY27" fmla="*/ 157163 h 791019"/>
                <a:gd name="connsiteX28" fmla="*/ 373190 w 791019"/>
                <a:gd name="connsiteY28" fmla="*/ 237299 h 791019"/>
                <a:gd name="connsiteX29" fmla="*/ 606616 w 791019"/>
                <a:gd name="connsiteY29" fmla="*/ 99377 h 791019"/>
                <a:gd name="connsiteX30" fmla="*/ 606616 w 791019"/>
                <a:gd name="connsiteY30" fmla="*/ 147447 h 791019"/>
                <a:gd name="connsiteX31" fmla="*/ 643382 w 791019"/>
                <a:gd name="connsiteY31" fmla="*/ 147447 h 791019"/>
                <a:gd name="connsiteX32" fmla="*/ 643382 w 791019"/>
                <a:gd name="connsiteY32" fmla="*/ 643509 h 791019"/>
                <a:gd name="connsiteX33" fmla="*/ 606616 w 791019"/>
                <a:gd name="connsiteY33" fmla="*/ 643509 h 791019"/>
                <a:gd name="connsiteX34" fmla="*/ 606616 w 791019"/>
                <a:gd name="connsiteY34" fmla="*/ 691579 h 791019"/>
                <a:gd name="connsiteX35" fmla="*/ 691452 w 791019"/>
                <a:gd name="connsiteY35" fmla="*/ 691579 h 791019"/>
                <a:gd name="connsiteX36" fmla="*/ 691452 w 791019"/>
                <a:gd name="connsiteY36" fmla="*/ 99441 h 791019"/>
                <a:gd name="connsiteX37" fmla="*/ 606616 w 791019"/>
                <a:gd name="connsiteY37" fmla="*/ 99441 h 791019"/>
                <a:gd name="connsiteX38" fmla="*/ 99568 w 791019"/>
                <a:gd name="connsiteY38" fmla="*/ 99377 h 791019"/>
                <a:gd name="connsiteX39" fmla="*/ 99568 w 791019"/>
                <a:gd name="connsiteY39" fmla="*/ 691515 h 791019"/>
                <a:gd name="connsiteX40" fmla="*/ 184404 w 791019"/>
                <a:gd name="connsiteY40" fmla="*/ 691515 h 791019"/>
                <a:gd name="connsiteX41" fmla="*/ 184404 w 791019"/>
                <a:gd name="connsiteY41" fmla="*/ 643445 h 791019"/>
                <a:gd name="connsiteX42" fmla="*/ 147638 w 791019"/>
                <a:gd name="connsiteY42" fmla="*/ 643445 h 791019"/>
                <a:gd name="connsiteX43" fmla="*/ 147638 w 791019"/>
                <a:gd name="connsiteY43" fmla="*/ 147383 h 791019"/>
                <a:gd name="connsiteX44" fmla="*/ 184404 w 791019"/>
                <a:gd name="connsiteY44" fmla="*/ 147383 h 791019"/>
                <a:gd name="connsiteX45" fmla="*/ 184404 w 791019"/>
                <a:gd name="connsiteY45" fmla="*/ 99314 h 791019"/>
                <a:gd name="connsiteX46" fmla="*/ 99568 w 791019"/>
                <a:gd name="connsiteY46" fmla="*/ 99314 h 791019"/>
                <a:gd name="connsiteX47" fmla="*/ 483489 w 791019"/>
                <a:gd name="connsiteY47" fmla="*/ 511874 h 791019"/>
                <a:gd name="connsiteX48" fmla="*/ 483489 w 791019"/>
                <a:gd name="connsiteY48" fmla="*/ 531305 h 791019"/>
                <a:gd name="connsiteX49" fmla="*/ 454152 w 791019"/>
                <a:gd name="connsiteY49" fmla="*/ 571944 h 791019"/>
                <a:gd name="connsiteX50" fmla="*/ 483489 w 791019"/>
                <a:gd name="connsiteY50" fmla="*/ 612711 h 791019"/>
                <a:gd name="connsiteX51" fmla="*/ 483489 w 791019"/>
                <a:gd name="connsiteY51" fmla="*/ 634873 h 791019"/>
                <a:gd name="connsiteX52" fmla="*/ 419164 w 791019"/>
                <a:gd name="connsiteY52" fmla="*/ 691515 h 791019"/>
                <a:gd name="connsiteX53" fmla="*/ 311595 w 791019"/>
                <a:gd name="connsiteY53" fmla="*/ 691515 h 791019"/>
                <a:gd name="connsiteX54" fmla="*/ 311595 w 791019"/>
                <a:gd name="connsiteY54" fmla="*/ 462851 h 791019"/>
                <a:gd name="connsiteX55" fmla="*/ 426657 w 791019"/>
                <a:gd name="connsiteY55" fmla="*/ 462851 h 791019"/>
                <a:gd name="connsiteX56" fmla="*/ 483489 w 791019"/>
                <a:gd name="connsiteY56" fmla="*/ 511874 h 791019"/>
                <a:gd name="connsiteX57" fmla="*/ 362649 w 791019"/>
                <a:gd name="connsiteY57" fmla="*/ 555371 h 791019"/>
                <a:gd name="connsiteX58" fmla="*/ 412306 w 791019"/>
                <a:gd name="connsiteY58" fmla="*/ 555371 h 791019"/>
                <a:gd name="connsiteX59" fmla="*/ 433197 w 791019"/>
                <a:gd name="connsiteY59" fmla="*/ 535051 h 791019"/>
                <a:gd name="connsiteX60" fmla="*/ 433197 w 791019"/>
                <a:gd name="connsiteY60" fmla="*/ 521906 h 791019"/>
                <a:gd name="connsiteX61" fmla="*/ 405130 w 791019"/>
                <a:gd name="connsiteY61" fmla="*/ 503428 h 791019"/>
                <a:gd name="connsiteX62" fmla="*/ 362649 w 791019"/>
                <a:gd name="connsiteY62" fmla="*/ 503428 h 791019"/>
                <a:gd name="connsiteX63" fmla="*/ 362649 w 791019"/>
                <a:gd name="connsiteY63" fmla="*/ 555371 h 791019"/>
                <a:gd name="connsiteX64" fmla="*/ 433197 w 791019"/>
                <a:gd name="connsiteY64" fmla="*/ 619506 h 791019"/>
                <a:gd name="connsiteX65" fmla="*/ 412306 w 791019"/>
                <a:gd name="connsiteY65" fmla="*/ 599186 h 791019"/>
                <a:gd name="connsiteX66" fmla="*/ 362649 w 791019"/>
                <a:gd name="connsiteY66" fmla="*/ 599186 h 791019"/>
                <a:gd name="connsiteX67" fmla="*/ 362649 w 791019"/>
                <a:gd name="connsiteY67" fmla="*/ 651129 h 791019"/>
                <a:gd name="connsiteX68" fmla="*/ 405130 w 791019"/>
                <a:gd name="connsiteY68" fmla="*/ 651129 h 791019"/>
                <a:gd name="connsiteX69" fmla="*/ 433197 w 791019"/>
                <a:gd name="connsiteY69" fmla="*/ 632650 h 791019"/>
                <a:gd name="connsiteX70" fmla="*/ 433197 w 791019"/>
                <a:gd name="connsiteY70" fmla="*/ 619506 h 79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1019" h="791019">
                  <a:moveTo>
                    <a:pt x="0" y="0"/>
                  </a:moveTo>
                  <a:lnTo>
                    <a:pt x="0" y="791019"/>
                  </a:lnTo>
                  <a:lnTo>
                    <a:pt x="791020" y="791019"/>
                  </a:lnTo>
                  <a:lnTo>
                    <a:pt x="791020" y="0"/>
                  </a:lnTo>
                  <a:lnTo>
                    <a:pt x="0" y="0"/>
                  </a:lnTo>
                  <a:close/>
                  <a:moveTo>
                    <a:pt x="780034" y="780034"/>
                  </a:moveTo>
                  <a:lnTo>
                    <a:pt x="10986" y="780034"/>
                  </a:lnTo>
                  <a:lnTo>
                    <a:pt x="10986" y="10985"/>
                  </a:lnTo>
                  <a:lnTo>
                    <a:pt x="780034" y="10985"/>
                  </a:lnTo>
                  <a:lnTo>
                    <a:pt x="780034" y="780034"/>
                  </a:lnTo>
                  <a:close/>
                  <a:moveTo>
                    <a:pt x="203264" y="385889"/>
                  </a:moveTo>
                  <a:lnTo>
                    <a:pt x="587820" y="385889"/>
                  </a:lnTo>
                  <a:lnTo>
                    <a:pt x="587820" y="405130"/>
                  </a:lnTo>
                  <a:lnTo>
                    <a:pt x="203264" y="405130"/>
                  </a:lnTo>
                  <a:lnTo>
                    <a:pt x="203264" y="385889"/>
                  </a:lnTo>
                  <a:close/>
                  <a:moveTo>
                    <a:pt x="348044" y="328105"/>
                  </a:moveTo>
                  <a:lnTo>
                    <a:pt x="289433" y="328105"/>
                  </a:lnTo>
                  <a:lnTo>
                    <a:pt x="359537" y="99377"/>
                  </a:lnTo>
                  <a:lnTo>
                    <a:pt x="431165" y="99377"/>
                  </a:lnTo>
                  <a:lnTo>
                    <a:pt x="431800" y="100774"/>
                  </a:lnTo>
                  <a:lnTo>
                    <a:pt x="501587" y="328105"/>
                  </a:lnTo>
                  <a:lnTo>
                    <a:pt x="442976" y="328105"/>
                  </a:lnTo>
                  <a:lnTo>
                    <a:pt x="430848" y="284289"/>
                  </a:lnTo>
                  <a:lnTo>
                    <a:pt x="360172" y="284289"/>
                  </a:lnTo>
                  <a:lnTo>
                    <a:pt x="348044" y="328105"/>
                  </a:lnTo>
                  <a:close/>
                  <a:moveTo>
                    <a:pt x="373190" y="237299"/>
                  </a:moveTo>
                  <a:lnTo>
                    <a:pt x="417132" y="237299"/>
                  </a:lnTo>
                  <a:lnTo>
                    <a:pt x="395288" y="157163"/>
                  </a:lnTo>
                  <a:lnTo>
                    <a:pt x="373190" y="237299"/>
                  </a:lnTo>
                  <a:close/>
                  <a:moveTo>
                    <a:pt x="606616" y="99377"/>
                  </a:moveTo>
                  <a:lnTo>
                    <a:pt x="606616" y="147447"/>
                  </a:lnTo>
                  <a:lnTo>
                    <a:pt x="643382" y="147447"/>
                  </a:lnTo>
                  <a:lnTo>
                    <a:pt x="643382" y="643509"/>
                  </a:lnTo>
                  <a:lnTo>
                    <a:pt x="606616" y="643509"/>
                  </a:lnTo>
                  <a:lnTo>
                    <a:pt x="606616" y="691579"/>
                  </a:lnTo>
                  <a:lnTo>
                    <a:pt x="691452" y="691579"/>
                  </a:lnTo>
                  <a:lnTo>
                    <a:pt x="691452" y="99441"/>
                  </a:lnTo>
                  <a:lnTo>
                    <a:pt x="606616" y="99441"/>
                  </a:lnTo>
                  <a:close/>
                  <a:moveTo>
                    <a:pt x="99568" y="99377"/>
                  </a:moveTo>
                  <a:lnTo>
                    <a:pt x="99568" y="691515"/>
                  </a:lnTo>
                  <a:lnTo>
                    <a:pt x="184404" y="691515"/>
                  </a:lnTo>
                  <a:lnTo>
                    <a:pt x="184404" y="643445"/>
                  </a:lnTo>
                  <a:lnTo>
                    <a:pt x="147638" y="643445"/>
                  </a:lnTo>
                  <a:lnTo>
                    <a:pt x="147638" y="147383"/>
                  </a:lnTo>
                  <a:lnTo>
                    <a:pt x="184404" y="147383"/>
                  </a:lnTo>
                  <a:lnTo>
                    <a:pt x="184404" y="99314"/>
                  </a:lnTo>
                  <a:lnTo>
                    <a:pt x="99568" y="99314"/>
                  </a:lnTo>
                  <a:close/>
                  <a:moveTo>
                    <a:pt x="483489" y="511874"/>
                  </a:moveTo>
                  <a:lnTo>
                    <a:pt x="483489" y="531305"/>
                  </a:lnTo>
                  <a:cubicBezTo>
                    <a:pt x="483489" y="550799"/>
                    <a:pt x="470980" y="566293"/>
                    <a:pt x="454152" y="571944"/>
                  </a:cubicBezTo>
                  <a:cubicBezTo>
                    <a:pt x="470980" y="577596"/>
                    <a:pt x="483489" y="593090"/>
                    <a:pt x="483489" y="612711"/>
                  </a:cubicBezTo>
                  <a:lnTo>
                    <a:pt x="483489" y="634873"/>
                  </a:lnTo>
                  <a:cubicBezTo>
                    <a:pt x="483489" y="666941"/>
                    <a:pt x="464503" y="691515"/>
                    <a:pt x="419164" y="691515"/>
                  </a:cubicBezTo>
                  <a:lnTo>
                    <a:pt x="311595" y="691515"/>
                  </a:lnTo>
                  <a:lnTo>
                    <a:pt x="311595" y="462851"/>
                  </a:lnTo>
                  <a:lnTo>
                    <a:pt x="426657" y="462851"/>
                  </a:lnTo>
                  <a:cubicBezTo>
                    <a:pt x="462788" y="462915"/>
                    <a:pt x="483489" y="481838"/>
                    <a:pt x="483489" y="511874"/>
                  </a:cubicBezTo>
                  <a:close/>
                  <a:moveTo>
                    <a:pt x="362649" y="555371"/>
                  </a:moveTo>
                  <a:lnTo>
                    <a:pt x="412306" y="555371"/>
                  </a:lnTo>
                  <a:cubicBezTo>
                    <a:pt x="425958" y="555371"/>
                    <a:pt x="433197" y="546862"/>
                    <a:pt x="433197" y="535051"/>
                  </a:cubicBezTo>
                  <a:lnTo>
                    <a:pt x="433197" y="521906"/>
                  </a:lnTo>
                  <a:cubicBezTo>
                    <a:pt x="433197" y="506539"/>
                    <a:pt x="421196" y="503428"/>
                    <a:pt x="405130" y="503428"/>
                  </a:cubicBezTo>
                  <a:lnTo>
                    <a:pt x="362649" y="503428"/>
                  </a:lnTo>
                  <a:lnTo>
                    <a:pt x="362649" y="555371"/>
                  </a:lnTo>
                  <a:close/>
                  <a:moveTo>
                    <a:pt x="433197" y="619506"/>
                  </a:moveTo>
                  <a:cubicBezTo>
                    <a:pt x="433197" y="607695"/>
                    <a:pt x="425958" y="599186"/>
                    <a:pt x="412306" y="599186"/>
                  </a:cubicBezTo>
                  <a:lnTo>
                    <a:pt x="362649" y="599186"/>
                  </a:lnTo>
                  <a:lnTo>
                    <a:pt x="362649" y="651129"/>
                  </a:lnTo>
                  <a:lnTo>
                    <a:pt x="405130" y="651129"/>
                  </a:lnTo>
                  <a:cubicBezTo>
                    <a:pt x="421132" y="651129"/>
                    <a:pt x="433197" y="648018"/>
                    <a:pt x="433197" y="632650"/>
                  </a:cubicBezTo>
                  <a:lnTo>
                    <a:pt x="433197" y="619506"/>
                  </a:lnTo>
                  <a:close/>
                </a:path>
              </a:pathLst>
            </a:custGeom>
            <a:solidFill>
              <a:srgbClr val="FFFFFF"/>
            </a:solidFill>
            <a:ln w="6350" cap="flat">
              <a:noFill/>
              <a:prstDash val="solid"/>
              <a:miter/>
            </a:ln>
          </p:spPr>
          <p:txBody>
            <a:bodyPr rtlCol="0" anchor="ctr"/>
            <a:lstStyle/>
            <a:p>
              <a:endParaRPr lang="en-US"/>
            </a:p>
          </p:txBody>
        </p:sp>
      </p:grpSp>
      <p:sp>
        <p:nvSpPr>
          <p:cNvPr id="84" name="Text Placeholder 6">
            <a:extLst>
              <a:ext uri="{FF2B5EF4-FFF2-40B4-BE49-F238E27FC236}">
                <a16:creationId xmlns:a16="http://schemas.microsoft.com/office/drawing/2014/main" id="{6A1093D8-C11F-4E0B-8B32-22713EE503DD}"/>
              </a:ext>
            </a:extLst>
          </p:cNvPr>
          <p:cNvSpPr>
            <a:spLocks noGrp="1"/>
          </p:cNvSpPr>
          <p:nvPr>
            <p:ph type="body" sz="quarter" idx="11" hasCustomPrompt="1"/>
          </p:nvPr>
        </p:nvSpPr>
        <p:spPr>
          <a:xfrm>
            <a:off x="922338" y="4411230"/>
            <a:ext cx="3657600" cy="274638"/>
          </a:xfrm>
        </p:spPr>
        <p:txBody>
          <a:bodyPr anchor="ctr" anchorCtr="0"/>
          <a:lstStyle>
            <a:lvl1pPr marL="0" indent="0">
              <a:buNone/>
              <a:defRPr sz="1800">
                <a:solidFill>
                  <a:schemeClr val="bg1"/>
                </a:solidFill>
              </a:defRPr>
            </a:lvl1pPr>
          </a:lstStyle>
          <a:p>
            <a:pPr lvl="0"/>
            <a:r>
              <a:rPr lang="en-US" dirty="0"/>
              <a:t>Click to add date</a:t>
            </a:r>
          </a:p>
        </p:txBody>
      </p:sp>
      <p:sp>
        <p:nvSpPr>
          <p:cNvPr id="85" name="Text Placeholder 5">
            <a:extLst>
              <a:ext uri="{FF2B5EF4-FFF2-40B4-BE49-F238E27FC236}">
                <a16:creationId xmlns:a16="http://schemas.microsoft.com/office/drawing/2014/main" id="{14715129-866D-40E4-AF48-90328B3773C4}"/>
              </a:ext>
            </a:extLst>
          </p:cNvPr>
          <p:cNvSpPr>
            <a:spLocks noGrp="1"/>
          </p:cNvSpPr>
          <p:nvPr>
            <p:ph type="body" sz="quarter" idx="24" hasCustomPrompt="1"/>
          </p:nvPr>
        </p:nvSpPr>
        <p:spPr>
          <a:xfrm>
            <a:off x="922503" y="4907238"/>
            <a:ext cx="7540399" cy="646331"/>
          </a:xfrm>
        </p:spPr>
        <p:txBody>
          <a:bodyPr lIns="0" tIns="0" rIns="0" bIns="0" anchor="ctr" anchorCtr="0">
            <a:noAutofit/>
          </a:bodyPr>
          <a:lstStyle>
            <a:lvl1pPr>
              <a:spcBef>
                <a:spcPts val="0"/>
              </a:spcBef>
              <a:spcAft>
                <a:spcPts val="0"/>
              </a:spcAft>
              <a:buNone/>
              <a:defRPr sz="1400">
                <a:solidFill>
                  <a:schemeClr val="bg1"/>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r>
              <a:rPr lang="en-US" dirty="0"/>
              <a:t>First Name Last Name, Position—Department/Product Area</a:t>
            </a:r>
          </a:p>
          <a:p>
            <a:r>
              <a:rPr lang="en-US" dirty="0"/>
              <a:t>First Name Last Name, Position—Department/Product Area</a:t>
            </a:r>
          </a:p>
          <a:p>
            <a:r>
              <a:rPr lang="en-US" dirty="0"/>
              <a:t>First Name Last Name, Position—Department/Product Area</a:t>
            </a:r>
          </a:p>
        </p:txBody>
      </p:sp>
    </p:spTree>
    <p:extLst>
      <p:ext uri="{BB962C8B-B14F-4D97-AF65-F5344CB8AC3E}">
        <p14:creationId xmlns:p14="http://schemas.microsoft.com/office/powerpoint/2010/main" val="2795976469"/>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1 UP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11480" y="411480"/>
            <a:ext cx="9079992" cy="733108"/>
          </a:xfrm>
          <a:prstGeom prst="rect">
            <a:avLst/>
          </a:prstGeom>
        </p:spPr>
        <p:txBody>
          <a:bodyPr/>
          <a:lstStyle>
            <a:lvl1pPr>
              <a:defRPr baseline="0"/>
            </a:lvl1pPr>
          </a:lstStyle>
          <a:p>
            <a:r>
              <a:rPr lang="en-US" dirty="0"/>
              <a:t>Click to add a heading (20pt Arial Bold, one line only)</a:t>
            </a:r>
          </a:p>
        </p:txBody>
      </p:sp>
      <p:sp>
        <p:nvSpPr>
          <p:cNvPr id="4" name="Text Placeholder 3"/>
          <p:cNvSpPr>
            <a:spLocks noGrp="1"/>
          </p:cNvSpPr>
          <p:nvPr>
            <p:ph type="body" sz="quarter" idx="16" hasCustomPrompt="1"/>
          </p:nvPr>
        </p:nvSpPr>
        <p:spPr bwMode="gray">
          <a:xfrm>
            <a:off x="411480" y="1773238"/>
            <a:ext cx="9079992" cy="3509962"/>
          </a:xfrm>
        </p:spPr>
        <p:txBody>
          <a:bodyPr/>
          <a:lstStyle>
            <a:lvl2pPr>
              <a:lnSpc>
                <a:spcPct val="100000"/>
              </a:lnSpc>
              <a:buClr>
                <a:schemeClr val="accent1">
                  <a:lumMod val="75000"/>
                </a:schemeClr>
              </a:buClr>
              <a:defRPr/>
            </a:lvl2pPr>
            <a:lvl3pPr>
              <a:lnSpc>
                <a:spcPct val="100000"/>
              </a:lnSpc>
              <a:buClr>
                <a:schemeClr val="accent1">
                  <a:lumMod val="75000"/>
                </a:schemeClr>
              </a:buClr>
              <a:defRPr sz="1800"/>
            </a:lvl3pPr>
            <a:lvl4pPr>
              <a:lnSpc>
                <a:spcPct val="100000"/>
              </a:lnSpc>
              <a:buClr>
                <a:schemeClr val="accent1">
                  <a:lumMod val="75000"/>
                </a:schemeClr>
              </a:buClr>
              <a:defRPr sz="1600"/>
            </a:lvl4pPr>
            <a:lvl5pPr>
              <a:lnSpc>
                <a:spcPct val="100000"/>
              </a:lnSpc>
              <a:buClr>
                <a:schemeClr val="accent1">
                  <a:lumMod val="75000"/>
                </a:schemeClr>
              </a:buClr>
              <a:defRPr sz="1400"/>
            </a:lvl5pPr>
          </a:lstStyle>
          <a:p>
            <a:pPr lvl="1"/>
            <a:r>
              <a:rPr lang="en-US" dirty="0"/>
              <a:t>First level</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77943887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Standard">
    <p:bg>
      <p:bgPr>
        <a:solidFill>
          <a:schemeClr val="bg1"/>
        </a:solidFill>
        <a:effectLst/>
      </p:bgPr>
    </p:bg>
    <p:spTree>
      <p:nvGrpSpPr>
        <p:cNvPr id="1" name=""/>
        <p:cNvGrpSpPr/>
        <p:nvPr/>
      </p:nvGrpSpPr>
      <p:grpSpPr>
        <a:xfrm>
          <a:off x="0" y="0"/>
          <a:ext cx="0" cy="0"/>
          <a:chOff x="0" y="0"/>
          <a:chExt cx="0" cy="0"/>
        </a:xfrm>
      </p:grpSpPr>
      <p:sp>
        <p:nvSpPr>
          <p:cNvPr id="5" name="Freeform 47">
            <a:extLst>
              <a:ext uri="{FF2B5EF4-FFF2-40B4-BE49-F238E27FC236}">
                <a16:creationId xmlns:a16="http://schemas.microsoft.com/office/drawing/2014/main" id="{7F2318F1-DCA5-46C4-B24D-4D7D08A54882}"/>
              </a:ext>
            </a:extLst>
          </p:cNvPr>
          <p:cNvSpPr/>
          <p:nvPr userDrawn="1"/>
        </p:nvSpPr>
        <p:spPr>
          <a:xfrm>
            <a:off x="8937066" y="1"/>
            <a:ext cx="968934" cy="6858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2" name="Cover Page Title"/>
          <p:cNvSpPr>
            <a:spLocks noGrp="1"/>
          </p:cNvSpPr>
          <p:nvPr>
            <p:ph type="ctrTitle" hasCustomPrompt="1"/>
            <p:custDataLst>
              <p:tags r:id="rId1"/>
            </p:custDataLst>
          </p:nvPr>
        </p:nvSpPr>
        <p:spPr bwMode="gray">
          <a:xfrm>
            <a:off x="899568" y="1305042"/>
            <a:ext cx="6354672" cy="4211838"/>
          </a:xfrm>
          <a:prstGeom prst="rect">
            <a:avLst/>
          </a:prstGeom>
        </p:spPr>
        <p:txBody>
          <a:bodyPr bIns="0" anchor="t">
            <a:noAutofit/>
          </a:bodyPr>
          <a:lstStyle>
            <a:lvl1pPr>
              <a:lnSpc>
                <a:spcPts val="4600"/>
              </a:lnSpc>
              <a:defRPr sz="4800">
                <a:solidFill>
                  <a:schemeClr val="tx1"/>
                </a:solidFill>
                <a:latin typeface="+mn-lt"/>
              </a:defRPr>
            </a:lvl1pPr>
          </a:lstStyle>
          <a:p>
            <a:r>
              <a:rPr lang="en-US" dirty="0"/>
              <a:t>Divider Slide Headline or Title Here</a:t>
            </a:r>
          </a:p>
        </p:txBody>
      </p:sp>
      <p:sp>
        <p:nvSpPr>
          <p:cNvPr id="4" name="Slide Number Placeholder 6">
            <a:extLst>
              <a:ext uri="{FF2B5EF4-FFF2-40B4-BE49-F238E27FC236}">
                <a16:creationId xmlns:a16="http://schemas.microsoft.com/office/drawing/2014/main" id="{5D142ABB-F660-4DFB-8437-EDBFCE3524C8}"/>
              </a:ext>
            </a:extLst>
          </p:cNvPr>
          <p:cNvSpPr txBox="1">
            <a:spLocks/>
          </p:cNvSpPr>
          <p:nvPr userDrawn="1"/>
        </p:nvSpPr>
        <p:spPr>
          <a:xfrm>
            <a:off x="9201151" y="6574536"/>
            <a:ext cx="292120" cy="137160"/>
          </a:xfrm>
          <a:prstGeom prst="rect">
            <a:avLst/>
          </a:prstGeom>
        </p:spPr>
        <p:txBody>
          <a:bodyPr vert="horz" lIns="0" tIns="45720" rIns="0" bIns="4572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80607167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Photo">
    <p:bg>
      <p:bgPr>
        <a:solidFill>
          <a:schemeClr val="bg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29D27DB7-9E6C-416E-82FF-11D60DAEA577}"/>
              </a:ext>
            </a:extLst>
          </p:cNvPr>
          <p:cNvSpPr>
            <a:spLocks noGrp="1"/>
          </p:cNvSpPr>
          <p:nvPr>
            <p:ph type="pic" sz="quarter" idx="13" hasCustomPrompt="1"/>
          </p:nvPr>
        </p:nvSpPr>
        <p:spPr>
          <a:xfrm>
            <a:off x="4987782" y="558800"/>
            <a:ext cx="4375293" cy="5744066"/>
          </a:xfrm>
          <a:solidFill>
            <a:schemeClr val="tx2"/>
          </a:solidFill>
        </p:spPr>
        <p:txBody>
          <a:bodyPr anchor="ctr"/>
          <a:lstStyle>
            <a:lvl1pPr algn="ctr">
              <a:buNone/>
              <a:defRPr/>
            </a:lvl1pPr>
          </a:lstStyle>
          <a:p>
            <a:r>
              <a:rPr lang="en-US" dirty="0"/>
              <a:t>Drag and Drop a Photo Here</a:t>
            </a:r>
          </a:p>
        </p:txBody>
      </p:sp>
      <p:sp>
        <p:nvSpPr>
          <p:cNvPr id="7" name="Freeform 47">
            <a:extLst>
              <a:ext uri="{FF2B5EF4-FFF2-40B4-BE49-F238E27FC236}">
                <a16:creationId xmlns:a16="http://schemas.microsoft.com/office/drawing/2014/main" id="{4743ED66-0F31-42FF-8ACA-B1826BF9117F}"/>
              </a:ext>
            </a:extLst>
          </p:cNvPr>
          <p:cNvSpPr/>
          <p:nvPr userDrawn="1"/>
        </p:nvSpPr>
        <p:spPr>
          <a:xfrm>
            <a:off x="8937066" y="1"/>
            <a:ext cx="968934" cy="6858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21" name="Cover Page Title">
            <a:extLst>
              <a:ext uri="{FF2B5EF4-FFF2-40B4-BE49-F238E27FC236}">
                <a16:creationId xmlns:a16="http://schemas.microsoft.com/office/drawing/2014/main" id="{4D8ED535-946E-CE4D-801F-8B1470CE6E17}"/>
              </a:ext>
            </a:extLst>
          </p:cNvPr>
          <p:cNvSpPr>
            <a:spLocks noGrp="1"/>
          </p:cNvSpPr>
          <p:nvPr>
            <p:ph type="ctrTitle" hasCustomPrompt="1"/>
            <p:custDataLst>
              <p:tags r:id="rId1"/>
            </p:custDataLst>
          </p:nvPr>
        </p:nvSpPr>
        <p:spPr bwMode="gray">
          <a:xfrm>
            <a:off x="899568" y="1305042"/>
            <a:ext cx="3732327" cy="4211838"/>
          </a:xfrm>
          <a:prstGeom prst="rect">
            <a:avLst/>
          </a:prstGeom>
        </p:spPr>
        <p:txBody>
          <a:bodyPr bIns="0" anchor="t">
            <a:noAutofit/>
          </a:bodyPr>
          <a:lstStyle>
            <a:lvl1pPr>
              <a:lnSpc>
                <a:spcPts val="4600"/>
              </a:lnSpc>
              <a:defRPr sz="4800">
                <a:solidFill>
                  <a:schemeClr val="tx1"/>
                </a:solidFill>
                <a:latin typeface="+mn-lt"/>
              </a:defRPr>
            </a:lvl1pPr>
          </a:lstStyle>
          <a:p>
            <a:r>
              <a:rPr lang="en-US" dirty="0"/>
              <a:t>Divider Slide Headline or Title Here</a:t>
            </a:r>
          </a:p>
        </p:txBody>
      </p:sp>
      <p:sp>
        <p:nvSpPr>
          <p:cNvPr id="5" name="Slide Number Placeholder 6">
            <a:extLst>
              <a:ext uri="{FF2B5EF4-FFF2-40B4-BE49-F238E27FC236}">
                <a16:creationId xmlns:a16="http://schemas.microsoft.com/office/drawing/2014/main" id="{6E4B6345-37EF-4689-9170-B3A3CEBD2F6E}"/>
              </a:ext>
            </a:extLst>
          </p:cNvPr>
          <p:cNvSpPr txBox="1">
            <a:spLocks/>
          </p:cNvSpPr>
          <p:nvPr userDrawn="1"/>
        </p:nvSpPr>
        <p:spPr>
          <a:xfrm>
            <a:off x="9201151" y="6574536"/>
            <a:ext cx="292120" cy="137160"/>
          </a:xfrm>
          <a:prstGeom prst="rect">
            <a:avLst/>
          </a:prstGeom>
        </p:spPr>
        <p:txBody>
          <a:bodyPr vert="horz" lIns="0" tIns="45720" rIns="0" bIns="4572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43615118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 More Information">
    <p:bg>
      <p:bgPr>
        <a:solidFill>
          <a:schemeClr val="tx1"/>
        </a:solidFill>
        <a:effectLst/>
      </p:bgPr>
    </p:bg>
    <p:spTree>
      <p:nvGrpSpPr>
        <p:cNvPr id="1" name=""/>
        <p:cNvGrpSpPr/>
        <p:nvPr/>
      </p:nvGrpSpPr>
      <p:grpSpPr>
        <a:xfrm>
          <a:off x="0" y="0"/>
          <a:ext cx="0" cy="0"/>
          <a:chOff x="0" y="0"/>
          <a:chExt cx="0" cy="0"/>
        </a:xfrm>
      </p:grpSpPr>
      <p:sp>
        <p:nvSpPr>
          <p:cNvPr id="8" name="Freeform 47">
            <a:extLst>
              <a:ext uri="{FF2B5EF4-FFF2-40B4-BE49-F238E27FC236}">
                <a16:creationId xmlns:a16="http://schemas.microsoft.com/office/drawing/2014/main" id="{96236330-390D-4475-8255-371E73E3C9F0}"/>
              </a:ext>
            </a:extLst>
          </p:cNvPr>
          <p:cNvSpPr/>
          <p:nvPr userDrawn="1"/>
        </p:nvSpPr>
        <p:spPr>
          <a:xfrm>
            <a:off x="8937066" y="1"/>
            <a:ext cx="968934" cy="6858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2" name="Cover Page Title"/>
          <p:cNvSpPr>
            <a:spLocks noGrp="1"/>
          </p:cNvSpPr>
          <p:nvPr>
            <p:ph type="ctrTitle" hasCustomPrompt="1"/>
            <p:custDataLst>
              <p:tags r:id="rId1"/>
            </p:custDataLst>
          </p:nvPr>
        </p:nvSpPr>
        <p:spPr bwMode="gray">
          <a:xfrm>
            <a:off x="899566" y="590309"/>
            <a:ext cx="7751935" cy="1725061"/>
          </a:xfrm>
          <a:prstGeom prst="rect">
            <a:avLst/>
          </a:prstGeom>
        </p:spPr>
        <p:txBody>
          <a:bodyPr bIns="0" anchor="b">
            <a:noAutofit/>
          </a:bodyPr>
          <a:lstStyle>
            <a:lvl1pPr>
              <a:lnSpc>
                <a:spcPts val="3000"/>
              </a:lnSpc>
              <a:defRPr sz="3200">
                <a:solidFill>
                  <a:schemeClr val="bg1"/>
                </a:solidFill>
                <a:latin typeface="+mn-lt"/>
              </a:defRPr>
            </a:lvl1pPr>
          </a:lstStyle>
          <a:p>
            <a:r>
              <a:rPr lang="en-US" dirty="0"/>
              <a:t>Divider Slide Headline or Title Here</a:t>
            </a:r>
          </a:p>
        </p:txBody>
      </p:sp>
      <p:cxnSp>
        <p:nvCxnSpPr>
          <p:cNvPr id="51" name="Straight Connector 50">
            <a:extLst>
              <a:ext uri="{FF2B5EF4-FFF2-40B4-BE49-F238E27FC236}">
                <a16:creationId xmlns:a16="http://schemas.microsoft.com/office/drawing/2014/main" id="{E48CD761-DE5F-1E4C-A42E-852E5C4EABDD}"/>
              </a:ext>
            </a:extLst>
          </p:cNvPr>
          <p:cNvCxnSpPr>
            <a:cxnSpLocks/>
          </p:cNvCxnSpPr>
          <p:nvPr userDrawn="1"/>
        </p:nvCxnSpPr>
        <p:spPr>
          <a:xfrm>
            <a:off x="899567" y="2567555"/>
            <a:ext cx="7751935"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Freeform 11">
            <a:extLst>
              <a:ext uri="{FF2B5EF4-FFF2-40B4-BE49-F238E27FC236}">
                <a16:creationId xmlns:a16="http://schemas.microsoft.com/office/drawing/2014/main" id="{8ABDDF58-C0A7-9D44-A93A-B565327371C1}"/>
              </a:ext>
            </a:extLst>
          </p:cNvPr>
          <p:cNvSpPr/>
          <p:nvPr userDrawn="1"/>
        </p:nvSpPr>
        <p:spPr>
          <a:xfrm>
            <a:off x="411480" y="6435137"/>
            <a:ext cx="276134" cy="275943"/>
          </a:xfrm>
          <a:custGeom>
            <a:avLst/>
            <a:gdLst>
              <a:gd name="connsiteX0" fmla="*/ 0 w 791019"/>
              <a:gd name="connsiteY0" fmla="*/ 0 h 791019"/>
              <a:gd name="connsiteX1" fmla="*/ 0 w 791019"/>
              <a:gd name="connsiteY1" fmla="*/ 791019 h 791019"/>
              <a:gd name="connsiteX2" fmla="*/ 791020 w 791019"/>
              <a:gd name="connsiteY2" fmla="*/ 791019 h 791019"/>
              <a:gd name="connsiteX3" fmla="*/ 791020 w 791019"/>
              <a:gd name="connsiteY3" fmla="*/ 0 h 791019"/>
              <a:gd name="connsiteX4" fmla="*/ 0 w 791019"/>
              <a:gd name="connsiteY4" fmla="*/ 0 h 791019"/>
              <a:gd name="connsiteX5" fmla="*/ 780034 w 791019"/>
              <a:gd name="connsiteY5" fmla="*/ 780034 h 791019"/>
              <a:gd name="connsiteX6" fmla="*/ 10986 w 791019"/>
              <a:gd name="connsiteY6" fmla="*/ 780034 h 791019"/>
              <a:gd name="connsiteX7" fmla="*/ 10986 w 791019"/>
              <a:gd name="connsiteY7" fmla="*/ 10985 h 791019"/>
              <a:gd name="connsiteX8" fmla="*/ 780034 w 791019"/>
              <a:gd name="connsiteY8" fmla="*/ 10985 h 791019"/>
              <a:gd name="connsiteX9" fmla="*/ 780034 w 791019"/>
              <a:gd name="connsiteY9" fmla="*/ 780034 h 791019"/>
              <a:gd name="connsiteX10" fmla="*/ 203264 w 791019"/>
              <a:gd name="connsiteY10" fmla="*/ 385889 h 791019"/>
              <a:gd name="connsiteX11" fmla="*/ 587820 w 791019"/>
              <a:gd name="connsiteY11" fmla="*/ 385889 h 791019"/>
              <a:gd name="connsiteX12" fmla="*/ 587820 w 791019"/>
              <a:gd name="connsiteY12" fmla="*/ 405130 h 791019"/>
              <a:gd name="connsiteX13" fmla="*/ 203264 w 791019"/>
              <a:gd name="connsiteY13" fmla="*/ 405130 h 791019"/>
              <a:gd name="connsiteX14" fmla="*/ 203264 w 791019"/>
              <a:gd name="connsiteY14" fmla="*/ 385889 h 791019"/>
              <a:gd name="connsiteX15" fmla="*/ 348044 w 791019"/>
              <a:gd name="connsiteY15" fmla="*/ 328105 h 791019"/>
              <a:gd name="connsiteX16" fmla="*/ 289433 w 791019"/>
              <a:gd name="connsiteY16" fmla="*/ 328105 h 791019"/>
              <a:gd name="connsiteX17" fmla="*/ 359537 w 791019"/>
              <a:gd name="connsiteY17" fmla="*/ 99377 h 791019"/>
              <a:gd name="connsiteX18" fmla="*/ 431165 w 791019"/>
              <a:gd name="connsiteY18" fmla="*/ 99377 h 791019"/>
              <a:gd name="connsiteX19" fmla="*/ 431800 w 791019"/>
              <a:gd name="connsiteY19" fmla="*/ 100774 h 791019"/>
              <a:gd name="connsiteX20" fmla="*/ 501587 w 791019"/>
              <a:gd name="connsiteY20" fmla="*/ 328105 h 791019"/>
              <a:gd name="connsiteX21" fmla="*/ 442976 w 791019"/>
              <a:gd name="connsiteY21" fmla="*/ 328105 h 791019"/>
              <a:gd name="connsiteX22" fmla="*/ 430848 w 791019"/>
              <a:gd name="connsiteY22" fmla="*/ 284289 h 791019"/>
              <a:gd name="connsiteX23" fmla="*/ 360172 w 791019"/>
              <a:gd name="connsiteY23" fmla="*/ 284289 h 791019"/>
              <a:gd name="connsiteX24" fmla="*/ 348044 w 791019"/>
              <a:gd name="connsiteY24" fmla="*/ 328105 h 791019"/>
              <a:gd name="connsiteX25" fmla="*/ 373190 w 791019"/>
              <a:gd name="connsiteY25" fmla="*/ 237299 h 791019"/>
              <a:gd name="connsiteX26" fmla="*/ 417132 w 791019"/>
              <a:gd name="connsiteY26" fmla="*/ 237299 h 791019"/>
              <a:gd name="connsiteX27" fmla="*/ 395288 w 791019"/>
              <a:gd name="connsiteY27" fmla="*/ 157163 h 791019"/>
              <a:gd name="connsiteX28" fmla="*/ 373190 w 791019"/>
              <a:gd name="connsiteY28" fmla="*/ 237299 h 791019"/>
              <a:gd name="connsiteX29" fmla="*/ 606616 w 791019"/>
              <a:gd name="connsiteY29" fmla="*/ 99377 h 791019"/>
              <a:gd name="connsiteX30" fmla="*/ 606616 w 791019"/>
              <a:gd name="connsiteY30" fmla="*/ 147447 h 791019"/>
              <a:gd name="connsiteX31" fmla="*/ 643382 w 791019"/>
              <a:gd name="connsiteY31" fmla="*/ 147447 h 791019"/>
              <a:gd name="connsiteX32" fmla="*/ 643382 w 791019"/>
              <a:gd name="connsiteY32" fmla="*/ 643509 h 791019"/>
              <a:gd name="connsiteX33" fmla="*/ 606616 w 791019"/>
              <a:gd name="connsiteY33" fmla="*/ 643509 h 791019"/>
              <a:gd name="connsiteX34" fmla="*/ 606616 w 791019"/>
              <a:gd name="connsiteY34" fmla="*/ 691579 h 791019"/>
              <a:gd name="connsiteX35" fmla="*/ 691452 w 791019"/>
              <a:gd name="connsiteY35" fmla="*/ 691579 h 791019"/>
              <a:gd name="connsiteX36" fmla="*/ 691452 w 791019"/>
              <a:gd name="connsiteY36" fmla="*/ 99441 h 791019"/>
              <a:gd name="connsiteX37" fmla="*/ 606616 w 791019"/>
              <a:gd name="connsiteY37" fmla="*/ 99441 h 791019"/>
              <a:gd name="connsiteX38" fmla="*/ 99568 w 791019"/>
              <a:gd name="connsiteY38" fmla="*/ 99377 h 791019"/>
              <a:gd name="connsiteX39" fmla="*/ 99568 w 791019"/>
              <a:gd name="connsiteY39" fmla="*/ 691515 h 791019"/>
              <a:gd name="connsiteX40" fmla="*/ 184404 w 791019"/>
              <a:gd name="connsiteY40" fmla="*/ 691515 h 791019"/>
              <a:gd name="connsiteX41" fmla="*/ 184404 w 791019"/>
              <a:gd name="connsiteY41" fmla="*/ 643445 h 791019"/>
              <a:gd name="connsiteX42" fmla="*/ 147638 w 791019"/>
              <a:gd name="connsiteY42" fmla="*/ 643445 h 791019"/>
              <a:gd name="connsiteX43" fmla="*/ 147638 w 791019"/>
              <a:gd name="connsiteY43" fmla="*/ 147383 h 791019"/>
              <a:gd name="connsiteX44" fmla="*/ 184404 w 791019"/>
              <a:gd name="connsiteY44" fmla="*/ 147383 h 791019"/>
              <a:gd name="connsiteX45" fmla="*/ 184404 w 791019"/>
              <a:gd name="connsiteY45" fmla="*/ 99314 h 791019"/>
              <a:gd name="connsiteX46" fmla="*/ 99568 w 791019"/>
              <a:gd name="connsiteY46" fmla="*/ 99314 h 791019"/>
              <a:gd name="connsiteX47" fmla="*/ 483489 w 791019"/>
              <a:gd name="connsiteY47" fmla="*/ 511874 h 791019"/>
              <a:gd name="connsiteX48" fmla="*/ 483489 w 791019"/>
              <a:gd name="connsiteY48" fmla="*/ 531305 h 791019"/>
              <a:gd name="connsiteX49" fmla="*/ 454152 w 791019"/>
              <a:gd name="connsiteY49" fmla="*/ 571944 h 791019"/>
              <a:gd name="connsiteX50" fmla="*/ 483489 w 791019"/>
              <a:gd name="connsiteY50" fmla="*/ 612711 h 791019"/>
              <a:gd name="connsiteX51" fmla="*/ 483489 w 791019"/>
              <a:gd name="connsiteY51" fmla="*/ 634873 h 791019"/>
              <a:gd name="connsiteX52" fmla="*/ 419164 w 791019"/>
              <a:gd name="connsiteY52" fmla="*/ 691515 h 791019"/>
              <a:gd name="connsiteX53" fmla="*/ 311595 w 791019"/>
              <a:gd name="connsiteY53" fmla="*/ 691515 h 791019"/>
              <a:gd name="connsiteX54" fmla="*/ 311595 w 791019"/>
              <a:gd name="connsiteY54" fmla="*/ 462851 h 791019"/>
              <a:gd name="connsiteX55" fmla="*/ 426657 w 791019"/>
              <a:gd name="connsiteY55" fmla="*/ 462851 h 791019"/>
              <a:gd name="connsiteX56" fmla="*/ 483489 w 791019"/>
              <a:gd name="connsiteY56" fmla="*/ 511874 h 791019"/>
              <a:gd name="connsiteX57" fmla="*/ 362649 w 791019"/>
              <a:gd name="connsiteY57" fmla="*/ 555371 h 791019"/>
              <a:gd name="connsiteX58" fmla="*/ 412306 w 791019"/>
              <a:gd name="connsiteY58" fmla="*/ 555371 h 791019"/>
              <a:gd name="connsiteX59" fmla="*/ 433197 w 791019"/>
              <a:gd name="connsiteY59" fmla="*/ 535051 h 791019"/>
              <a:gd name="connsiteX60" fmla="*/ 433197 w 791019"/>
              <a:gd name="connsiteY60" fmla="*/ 521906 h 791019"/>
              <a:gd name="connsiteX61" fmla="*/ 405130 w 791019"/>
              <a:gd name="connsiteY61" fmla="*/ 503428 h 791019"/>
              <a:gd name="connsiteX62" fmla="*/ 362649 w 791019"/>
              <a:gd name="connsiteY62" fmla="*/ 503428 h 791019"/>
              <a:gd name="connsiteX63" fmla="*/ 362649 w 791019"/>
              <a:gd name="connsiteY63" fmla="*/ 555371 h 791019"/>
              <a:gd name="connsiteX64" fmla="*/ 433197 w 791019"/>
              <a:gd name="connsiteY64" fmla="*/ 619506 h 791019"/>
              <a:gd name="connsiteX65" fmla="*/ 412306 w 791019"/>
              <a:gd name="connsiteY65" fmla="*/ 599186 h 791019"/>
              <a:gd name="connsiteX66" fmla="*/ 362649 w 791019"/>
              <a:gd name="connsiteY66" fmla="*/ 599186 h 791019"/>
              <a:gd name="connsiteX67" fmla="*/ 362649 w 791019"/>
              <a:gd name="connsiteY67" fmla="*/ 651129 h 791019"/>
              <a:gd name="connsiteX68" fmla="*/ 405130 w 791019"/>
              <a:gd name="connsiteY68" fmla="*/ 651129 h 791019"/>
              <a:gd name="connsiteX69" fmla="*/ 433197 w 791019"/>
              <a:gd name="connsiteY69" fmla="*/ 632650 h 791019"/>
              <a:gd name="connsiteX70" fmla="*/ 433197 w 791019"/>
              <a:gd name="connsiteY70" fmla="*/ 619506 h 79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1019" h="791019">
                <a:moveTo>
                  <a:pt x="0" y="0"/>
                </a:moveTo>
                <a:lnTo>
                  <a:pt x="0" y="791019"/>
                </a:lnTo>
                <a:lnTo>
                  <a:pt x="791020" y="791019"/>
                </a:lnTo>
                <a:lnTo>
                  <a:pt x="791020" y="0"/>
                </a:lnTo>
                <a:lnTo>
                  <a:pt x="0" y="0"/>
                </a:lnTo>
                <a:close/>
                <a:moveTo>
                  <a:pt x="780034" y="780034"/>
                </a:moveTo>
                <a:lnTo>
                  <a:pt x="10986" y="780034"/>
                </a:lnTo>
                <a:lnTo>
                  <a:pt x="10986" y="10985"/>
                </a:lnTo>
                <a:lnTo>
                  <a:pt x="780034" y="10985"/>
                </a:lnTo>
                <a:lnTo>
                  <a:pt x="780034" y="780034"/>
                </a:lnTo>
                <a:close/>
                <a:moveTo>
                  <a:pt x="203264" y="385889"/>
                </a:moveTo>
                <a:lnTo>
                  <a:pt x="587820" y="385889"/>
                </a:lnTo>
                <a:lnTo>
                  <a:pt x="587820" y="405130"/>
                </a:lnTo>
                <a:lnTo>
                  <a:pt x="203264" y="405130"/>
                </a:lnTo>
                <a:lnTo>
                  <a:pt x="203264" y="385889"/>
                </a:lnTo>
                <a:close/>
                <a:moveTo>
                  <a:pt x="348044" y="328105"/>
                </a:moveTo>
                <a:lnTo>
                  <a:pt x="289433" y="328105"/>
                </a:lnTo>
                <a:lnTo>
                  <a:pt x="359537" y="99377"/>
                </a:lnTo>
                <a:lnTo>
                  <a:pt x="431165" y="99377"/>
                </a:lnTo>
                <a:lnTo>
                  <a:pt x="431800" y="100774"/>
                </a:lnTo>
                <a:lnTo>
                  <a:pt x="501587" y="328105"/>
                </a:lnTo>
                <a:lnTo>
                  <a:pt x="442976" y="328105"/>
                </a:lnTo>
                <a:lnTo>
                  <a:pt x="430848" y="284289"/>
                </a:lnTo>
                <a:lnTo>
                  <a:pt x="360172" y="284289"/>
                </a:lnTo>
                <a:lnTo>
                  <a:pt x="348044" y="328105"/>
                </a:lnTo>
                <a:close/>
                <a:moveTo>
                  <a:pt x="373190" y="237299"/>
                </a:moveTo>
                <a:lnTo>
                  <a:pt x="417132" y="237299"/>
                </a:lnTo>
                <a:lnTo>
                  <a:pt x="395288" y="157163"/>
                </a:lnTo>
                <a:lnTo>
                  <a:pt x="373190" y="237299"/>
                </a:lnTo>
                <a:close/>
                <a:moveTo>
                  <a:pt x="606616" y="99377"/>
                </a:moveTo>
                <a:lnTo>
                  <a:pt x="606616" y="147447"/>
                </a:lnTo>
                <a:lnTo>
                  <a:pt x="643382" y="147447"/>
                </a:lnTo>
                <a:lnTo>
                  <a:pt x="643382" y="643509"/>
                </a:lnTo>
                <a:lnTo>
                  <a:pt x="606616" y="643509"/>
                </a:lnTo>
                <a:lnTo>
                  <a:pt x="606616" y="691579"/>
                </a:lnTo>
                <a:lnTo>
                  <a:pt x="691452" y="691579"/>
                </a:lnTo>
                <a:lnTo>
                  <a:pt x="691452" y="99441"/>
                </a:lnTo>
                <a:lnTo>
                  <a:pt x="606616" y="99441"/>
                </a:lnTo>
                <a:close/>
                <a:moveTo>
                  <a:pt x="99568" y="99377"/>
                </a:moveTo>
                <a:lnTo>
                  <a:pt x="99568" y="691515"/>
                </a:lnTo>
                <a:lnTo>
                  <a:pt x="184404" y="691515"/>
                </a:lnTo>
                <a:lnTo>
                  <a:pt x="184404" y="643445"/>
                </a:lnTo>
                <a:lnTo>
                  <a:pt x="147638" y="643445"/>
                </a:lnTo>
                <a:lnTo>
                  <a:pt x="147638" y="147383"/>
                </a:lnTo>
                <a:lnTo>
                  <a:pt x="184404" y="147383"/>
                </a:lnTo>
                <a:lnTo>
                  <a:pt x="184404" y="99314"/>
                </a:lnTo>
                <a:lnTo>
                  <a:pt x="99568" y="99314"/>
                </a:lnTo>
                <a:close/>
                <a:moveTo>
                  <a:pt x="483489" y="511874"/>
                </a:moveTo>
                <a:lnTo>
                  <a:pt x="483489" y="531305"/>
                </a:lnTo>
                <a:cubicBezTo>
                  <a:pt x="483489" y="550799"/>
                  <a:pt x="470980" y="566293"/>
                  <a:pt x="454152" y="571944"/>
                </a:cubicBezTo>
                <a:cubicBezTo>
                  <a:pt x="470980" y="577596"/>
                  <a:pt x="483489" y="593090"/>
                  <a:pt x="483489" y="612711"/>
                </a:cubicBezTo>
                <a:lnTo>
                  <a:pt x="483489" y="634873"/>
                </a:lnTo>
                <a:cubicBezTo>
                  <a:pt x="483489" y="666941"/>
                  <a:pt x="464503" y="691515"/>
                  <a:pt x="419164" y="691515"/>
                </a:cubicBezTo>
                <a:lnTo>
                  <a:pt x="311595" y="691515"/>
                </a:lnTo>
                <a:lnTo>
                  <a:pt x="311595" y="462851"/>
                </a:lnTo>
                <a:lnTo>
                  <a:pt x="426657" y="462851"/>
                </a:lnTo>
                <a:cubicBezTo>
                  <a:pt x="462788" y="462915"/>
                  <a:pt x="483489" y="481838"/>
                  <a:pt x="483489" y="511874"/>
                </a:cubicBezTo>
                <a:close/>
                <a:moveTo>
                  <a:pt x="362649" y="555371"/>
                </a:moveTo>
                <a:lnTo>
                  <a:pt x="412306" y="555371"/>
                </a:lnTo>
                <a:cubicBezTo>
                  <a:pt x="425958" y="555371"/>
                  <a:pt x="433197" y="546862"/>
                  <a:pt x="433197" y="535051"/>
                </a:cubicBezTo>
                <a:lnTo>
                  <a:pt x="433197" y="521906"/>
                </a:lnTo>
                <a:cubicBezTo>
                  <a:pt x="433197" y="506539"/>
                  <a:pt x="421196" y="503428"/>
                  <a:pt x="405130" y="503428"/>
                </a:cubicBezTo>
                <a:lnTo>
                  <a:pt x="362649" y="503428"/>
                </a:lnTo>
                <a:lnTo>
                  <a:pt x="362649" y="555371"/>
                </a:lnTo>
                <a:close/>
                <a:moveTo>
                  <a:pt x="433197" y="619506"/>
                </a:moveTo>
                <a:cubicBezTo>
                  <a:pt x="433197" y="607695"/>
                  <a:pt x="425958" y="599186"/>
                  <a:pt x="412306" y="599186"/>
                </a:cubicBezTo>
                <a:lnTo>
                  <a:pt x="362649" y="599186"/>
                </a:lnTo>
                <a:lnTo>
                  <a:pt x="362649" y="651129"/>
                </a:lnTo>
                <a:lnTo>
                  <a:pt x="405130" y="651129"/>
                </a:lnTo>
                <a:cubicBezTo>
                  <a:pt x="421132" y="651129"/>
                  <a:pt x="433197" y="648018"/>
                  <a:pt x="433197" y="632650"/>
                </a:cubicBezTo>
                <a:lnTo>
                  <a:pt x="433197" y="619506"/>
                </a:lnTo>
                <a:close/>
              </a:path>
            </a:pathLst>
          </a:custGeom>
          <a:solidFill>
            <a:srgbClr val="FFFFFF"/>
          </a:solidFill>
          <a:ln w="6350" cap="flat">
            <a:noFill/>
            <a:prstDash val="solid"/>
            <a:miter/>
          </a:ln>
        </p:spPr>
        <p:txBody>
          <a:bodyPr rtlCol="0" anchor="ctr"/>
          <a:lstStyle/>
          <a:p>
            <a:endParaRPr lang="en-US" dirty="0"/>
          </a:p>
        </p:txBody>
      </p:sp>
      <p:sp>
        <p:nvSpPr>
          <p:cNvPr id="13" name="Text Placeholder 9">
            <a:extLst>
              <a:ext uri="{FF2B5EF4-FFF2-40B4-BE49-F238E27FC236}">
                <a16:creationId xmlns:a16="http://schemas.microsoft.com/office/drawing/2014/main" id="{A7371FF0-2A25-8046-A9D2-0AF4299A205E}"/>
              </a:ext>
            </a:extLst>
          </p:cNvPr>
          <p:cNvSpPr>
            <a:spLocks noGrp="1"/>
          </p:cNvSpPr>
          <p:nvPr>
            <p:ph type="body" sz="quarter" idx="13"/>
          </p:nvPr>
        </p:nvSpPr>
        <p:spPr>
          <a:xfrm>
            <a:off x="899567" y="2843499"/>
            <a:ext cx="5295014" cy="3171211"/>
          </a:xfrm>
        </p:spPr>
        <p:txBody>
          <a:bodyPr/>
          <a:lstStyle>
            <a:lvl1pPr marL="9525" indent="-9525">
              <a:spcAft>
                <a:spcPts val="600"/>
              </a:spcAft>
              <a:buClrTx/>
              <a:buFontTx/>
              <a:buNone/>
              <a:tabLst/>
              <a:defRPr>
                <a:solidFill>
                  <a:schemeClr val="bg1"/>
                </a:solidFill>
              </a:defRPr>
            </a:lvl1pPr>
            <a:lvl2pPr>
              <a:buClrTx/>
              <a:buFont typeface="Arial" panose="020B0604020202020204" pitchFamily="34" charset="0"/>
              <a:buChar char="•"/>
              <a:defRPr>
                <a:solidFill>
                  <a:schemeClr val="bg1"/>
                </a:solidFill>
              </a:defRPr>
            </a:lvl2pPr>
            <a:lvl3pPr>
              <a:buClrTx/>
              <a:buFont typeface="Arial" panose="020B0604020202020204" pitchFamily="34" charset="0"/>
              <a:buChar char="•"/>
              <a:defRPr>
                <a:solidFill>
                  <a:schemeClr val="bg1"/>
                </a:solidFill>
              </a:defRPr>
            </a:lvl3pPr>
            <a:lvl4pPr>
              <a:buClrTx/>
              <a:buFont typeface="Arial" panose="020B0604020202020204" pitchFamily="34" charset="0"/>
              <a:buChar char="•"/>
              <a:defRPr>
                <a:solidFill>
                  <a:schemeClr val="bg1"/>
                </a:solidFill>
              </a:defRPr>
            </a:lvl4pPr>
            <a:lvl5pPr>
              <a:buClrTx/>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75793AE-8FE4-4FC0-A3DA-3AD8D21E4424}"/>
              </a:ext>
            </a:extLst>
          </p:cNvPr>
          <p:cNvSpPr txBox="1">
            <a:spLocks/>
          </p:cNvSpPr>
          <p:nvPr userDrawn="1"/>
        </p:nvSpPr>
        <p:spPr>
          <a:xfrm>
            <a:off x="9201151" y="6574536"/>
            <a:ext cx="292120" cy="137160"/>
          </a:xfrm>
          <a:prstGeom prst="rect">
            <a:avLst/>
          </a:prstGeom>
        </p:spPr>
        <p:txBody>
          <a:bodyPr vert="horz" lIns="0" tIns="45720" rIns="0" bIns="4572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63480377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Statement">
    <p:bg>
      <p:bgPr>
        <a:solidFill>
          <a:schemeClr val="tx1"/>
        </a:solidFill>
        <a:effectLst/>
      </p:bgPr>
    </p:bg>
    <p:spTree>
      <p:nvGrpSpPr>
        <p:cNvPr id="1" name=""/>
        <p:cNvGrpSpPr/>
        <p:nvPr/>
      </p:nvGrpSpPr>
      <p:grpSpPr>
        <a:xfrm>
          <a:off x="0" y="0"/>
          <a:ext cx="0" cy="0"/>
          <a:chOff x="0" y="0"/>
          <a:chExt cx="0" cy="0"/>
        </a:xfrm>
      </p:grpSpPr>
      <p:sp>
        <p:nvSpPr>
          <p:cNvPr id="8" name="Freeform 20">
            <a:extLst>
              <a:ext uri="{FF2B5EF4-FFF2-40B4-BE49-F238E27FC236}">
                <a16:creationId xmlns:a16="http://schemas.microsoft.com/office/drawing/2014/main" id="{1F7C90D5-FD00-435D-80B4-3EA0BC7C9129}"/>
              </a:ext>
            </a:extLst>
          </p:cNvPr>
          <p:cNvSpPr/>
          <p:nvPr userDrawn="1"/>
        </p:nvSpPr>
        <p:spPr>
          <a:xfrm>
            <a:off x="2528168" y="1224521"/>
            <a:ext cx="4480560" cy="4482987"/>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bg1"/>
          </a:solidFill>
          <a:ln w="6350" cap="flat">
            <a:noFill/>
            <a:prstDash val="solid"/>
            <a:miter/>
          </a:ln>
        </p:spPr>
        <p:txBody>
          <a:bodyPr rtlCol="0" anchor="ctr"/>
          <a:lstStyle/>
          <a:p>
            <a:endParaRPr lang="en-US" dirty="0"/>
          </a:p>
        </p:txBody>
      </p:sp>
      <p:sp>
        <p:nvSpPr>
          <p:cNvPr id="9" name="Freeform 47">
            <a:extLst>
              <a:ext uri="{FF2B5EF4-FFF2-40B4-BE49-F238E27FC236}">
                <a16:creationId xmlns:a16="http://schemas.microsoft.com/office/drawing/2014/main" id="{4725BABB-D9E7-4CAF-8346-1B0285173CE4}"/>
              </a:ext>
            </a:extLst>
          </p:cNvPr>
          <p:cNvSpPr/>
          <p:nvPr userDrawn="1"/>
        </p:nvSpPr>
        <p:spPr>
          <a:xfrm>
            <a:off x="6720840" y="850771"/>
            <a:ext cx="634132" cy="4488311"/>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2" name="Cover Page Title"/>
          <p:cNvSpPr>
            <a:spLocks noGrp="1"/>
          </p:cNvSpPr>
          <p:nvPr>
            <p:ph type="ctrTitle" hasCustomPrompt="1"/>
            <p:custDataLst>
              <p:tags r:id="rId1"/>
            </p:custDataLst>
          </p:nvPr>
        </p:nvSpPr>
        <p:spPr bwMode="gray">
          <a:xfrm>
            <a:off x="2888397" y="1576424"/>
            <a:ext cx="3751229" cy="3764956"/>
          </a:xfrm>
          <a:prstGeom prst="rect">
            <a:avLst/>
          </a:prstGeom>
        </p:spPr>
        <p:txBody>
          <a:bodyPr bIns="0" anchor="ctr">
            <a:noAutofit/>
          </a:bodyPr>
          <a:lstStyle>
            <a:lvl1pPr algn="ctr">
              <a:lnSpc>
                <a:spcPct val="100000"/>
              </a:lnSpc>
              <a:defRPr sz="2800" b="0">
                <a:solidFill>
                  <a:schemeClr val="tx1"/>
                </a:solidFill>
                <a:latin typeface="+mn-lt"/>
              </a:defRPr>
            </a:lvl1pPr>
          </a:lstStyle>
          <a:p>
            <a:r>
              <a:rPr lang="en-US" dirty="0"/>
              <a:t>Insert </a:t>
            </a:r>
            <a:br>
              <a:rPr lang="en-US" dirty="0"/>
            </a:br>
            <a:r>
              <a:rPr lang="en-US" dirty="0"/>
              <a:t>statement </a:t>
            </a:r>
            <a:br>
              <a:rPr lang="en-US" dirty="0"/>
            </a:br>
            <a:r>
              <a:rPr lang="en-US" dirty="0"/>
              <a:t>here</a:t>
            </a:r>
          </a:p>
        </p:txBody>
      </p:sp>
      <p:sp>
        <p:nvSpPr>
          <p:cNvPr id="19" name="Freeform 18">
            <a:extLst>
              <a:ext uri="{FF2B5EF4-FFF2-40B4-BE49-F238E27FC236}">
                <a16:creationId xmlns:a16="http://schemas.microsoft.com/office/drawing/2014/main" id="{692B4AFF-54CD-2144-8BE7-06FF1858AEEB}"/>
              </a:ext>
            </a:extLst>
          </p:cNvPr>
          <p:cNvSpPr/>
          <p:nvPr userDrawn="1"/>
        </p:nvSpPr>
        <p:spPr>
          <a:xfrm>
            <a:off x="411480" y="6435137"/>
            <a:ext cx="276134" cy="275943"/>
          </a:xfrm>
          <a:custGeom>
            <a:avLst/>
            <a:gdLst>
              <a:gd name="connsiteX0" fmla="*/ 0 w 791019"/>
              <a:gd name="connsiteY0" fmla="*/ 0 h 791019"/>
              <a:gd name="connsiteX1" fmla="*/ 0 w 791019"/>
              <a:gd name="connsiteY1" fmla="*/ 791019 h 791019"/>
              <a:gd name="connsiteX2" fmla="*/ 791020 w 791019"/>
              <a:gd name="connsiteY2" fmla="*/ 791019 h 791019"/>
              <a:gd name="connsiteX3" fmla="*/ 791020 w 791019"/>
              <a:gd name="connsiteY3" fmla="*/ 0 h 791019"/>
              <a:gd name="connsiteX4" fmla="*/ 0 w 791019"/>
              <a:gd name="connsiteY4" fmla="*/ 0 h 791019"/>
              <a:gd name="connsiteX5" fmla="*/ 780034 w 791019"/>
              <a:gd name="connsiteY5" fmla="*/ 780034 h 791019"/>
              <a:gd name="connsiteX6" fmla="*/ 10986 w 791019"/>
              <a:gd name="connsiteY6" fmla="*/ 780034 h 791019"/>
              <a:gd name="connsiteX7" fmla="*/ 10986 w 791019"/>
              <a:gd name="connsiteY7" fmla="*/ 10985 h 791019"/>
              <a:gd name="connsiteX8" fmla="*/ 780034 w 791019"/>
              <a:gd name="connsiteY8" fmla="*/ 10985 h 791019"/>
              <a:gd name="connsiteX9" fmla="*/ 780034 w 791019"/>
              <a:gd name="connsiteY9" fmla="*/ 780034 h 791019"/>
              <a:gd name="connsiteX10" fmla="*/ 203264 w 791019"/>
              <a:gd name="connsiteY10" fmla="*/ 385889 h 791019"/>
              <a:gd name="connsiteX11" fmla="*/ 587820 w 791019"/>
              <a:gd name="connsiteY11" fmla="*/ 385889 h 791019"/>
              <a:gd name="connsiteX12" fmla="*/ 587820 w 791019"/>
              <a:gd name="connsiteY12" fmla="*/ 405130 h 791019"/>
              <a:gd name="connsiteX13" fmla="*/ 203264 w 791019"/>
              <a:gd name="connsiteY13" fmla="*/ 405130 h 791019"/>
              <a:gd name="connsiteX14" fmla="*/ 203264 w 791019"/>
              <a:gd name="connsiteY14" fmla="*/ 385889 h 791019"/>
              <a:gd name="connsiteX15" fmla="*/ 348044 w 791019"/>
              <a:gd name="connsiteY15" fmla="*/ 328105 h 791019"/>
              <a:gd name="connsiteX16" fmla="*/ 289433 w 791019"/>
              <a:gd name="connsiteY16" fmla="*/ 328105 h 791019"/>
              <a:gd name="connsiteX17" fmla="*/ 359537 w 791019"/>
              <a:gd name="connsiteY17" fmla="*/ 99377 h 791019"/>
              <a:gd name="connsiteX18" fmla="*/ 431165 w 791019"/>
              <a:gd name="connsiteY18" fmla="*/ 99377 h 791019"/>
              <a:gd name="connsiteX19" fmla="*/ 431800 w 791019"/>
              <a:gd name="connsiteY19" fmla="*/ 100774 h 791019"/>
              <a:gd name="connsiteX20" fmla="*/ 501587 w 791019"/>
              <a:gd name="connsiteY20" fmla="*/ 328105 h 791019"/>
              <a:gd name="connsiteX21" fmla="*/ 442976 w 791019"/>
              <a:gd name="connsiteY21" fmla="*/ 328105 h 791019"/>
              <a:gd name="connsiteX22" fmla="*/ 430848 w 791019"/>
              <a:gd name="connsiteY22" fmla="*/ 284289 h 791019"/>
              <a:gd name="connsiteX23" fmla="*/ 360172 w 791019"/>
              <a:gd name="connsiteY23" fmla="*/ 284289 h 791019"/>
              <a:gd name="connsiteX24" fmla="*/ 348044 w 791019"/>
              <a:gd name="connsiteY24" fmla="*/ 328105 h 791019"/>
              <a:gd name="connsiteX25" fmla="*/ 373190 w 791019"/>
              <a:gd name="connsiteY25" fmla="*/ 237299 h 791019"/>
              <a:gd name="connsiteX26" fmla="*/ 417132 w 791019"/>
              <a:gd name="connsiteY26" fmla="*/ 237299 h 791019"/>
              <a:gd name="connsiteX27" fmla="*/ 395288 w 791019"/>
              <a:gd name="connsiteY27" fmla="*/ 157163 h 791019"/>
              <a:gd name="connsiteX28" fmla="*/ 373190 w 791019"/>
              <a:gd name="connsiteY28" fmla="*/ 237299 h 791019"/>
              <a:gd name="connsiteX29" fmla="*/ 606616 w 791019"/>
              <a:gd name="connsiteY29" fmla="*/ 99377 h 791019"/>
              <a:gd name="connsiteX30" fmla="*/ 606616 w 791019"/>
              <a:gd name="connsiteY30" fmla="*/ 147447 h 791019"/>
              <a:gd name="connsiteX31" fmla="*/ 643382 w 791019"/>
              <a:gd name="connsiteY31" fmla="*/ 147447 h 791019"/>
              <a:gd name="connsiteX32" fmla="*/ 643382 w 791019"/>
              <a:gd name="connsiteY32" fmla="*/ 643509 h 791019"/>
              <a:gd name="connsiteX33" fmla="*/ 606616 w 791019"/>
              <a:gd name="connsiteY33" fmla="*/ 643509 h 791019"/>
              <a:gd name="connsiteX34" fmla="*/ 606616 w 791019"/>
              <a:gd name="connsiteY34" fmla="*/ 691579 h 791019"/>
              <a:gd name="connsiteX35" fmla="*/ 691452 w 791019"/>
              <a:gd name="connsiteY35" fmla="*/ 691579 h 791019"/>
              <a:gd name="connsiteX36" fmla="*/ 691452 w 791019"/>
              <a:gd name="connsiteY36" fmla="*/ 99441 h 791019"/>
              <a:gd name="connsiteX37" fmla="*/ 606616 w 791019"/>
              <a:gd name="connsiteY37" fmla="*/ 99441 h 791019"/>
              <a:gd name="connsiteX38" fmla="*/ 99568 w 791019"/>
              <a:gd name="connsiteY38" fmla="*/ 99377 h 791019"/>
              <a:gd name="connsiteX39" fmla="*/ 99568 w 791019"/>
              <a:gd name="connsiteY39" fmla="*/ 691515 h 791019"/>
              <a:gd name="connsiteX40" fmla="*/ 184404 w 791019"/>
              <a:gd name="connsiteY40" fmla="*/ 691515 h 791019"/>
              <a:gd name="connsiteX41" fmla="*/ 184404 w 791019"/>
              <a:gd name="connsiteY41" fmla="*/ 643445 h 791019"/>
              <a:gd name="connsiteX42" fmla="*/ 147638 w 791019"/>
              <a:gd name="connsiteY42" fmla="*/ 643445 h 791019"/>
              <a:gd name="connsiteX43" fmla="*/ 147638 w 791019"/>
              <a:gd name="connsiteY43" fmla="*/ 147383 h 791019"/>
              <a:gd name="connsiteX44" fmla="*/ 184404 w 791019"/>
              <a:gd name="connsiteY44" fmla="*/ 147383 h 791019"/>
              <a:gd name="connsiteX45" fmla="*/ 184404 w 791019"/>
              <a:gd name="connsiteY45" fmla="*/ 99314 h 791019"/>
              <a:gd name="connsiteX46" fmla="*/ 99568 w 791019"/>
              <a:gd name="connsiteY46" fmla="*/ 99314 h 791019"/>
              <a:gd name="connsiteX47" fmla="*/ 483489 w 791019"/>
              <a:gd name="connsiteY47" fmla="*/ 511874 h 791019"/>
              <a:gd name="connsiteX48" fmla="*/ 483489 w 791019"/>
              <a:gd name="connsiteY48" fmla="*/ 531305 h 791019"/>
              <a:gd name="connsiteX49" fmla="*/ 454152 w 791019"/>
              <a:gd name="connsiteY49" fmla="*/ 571944 h 791019"/>
              <a:gd name="connsiteX50" fmla="*/ 483489 w 791019"/>
              <a:gd name="connsiteY50" fmla="*/ 612711 h 791019"/>
              <a:gd name="connsiteX51" fmla="*/ 483489 w 791019"/>
              <a:gd name="connsiteY51" fmla="*/ 634873 h 791019"/>
              <a:gd name="connsiteX52" fmla="*/ 419164 w 791019"/>
              <a:gd name="connsiteY52" fmla="*/ 691515 h 791019"/>
              <a:gd name="connsiteX53" fmla="*/ 311595 w 791019"/>
              <a:gd name="connsiteY53" fmla="*/ 691515 h 791019"/>
              <a:gd name="connsiteX54" fmla="*/ 311595 w 791019"/>
              <a:gd name="connsiteY54" fmla="*/ 462851 h 791019"/>
              <a:gd name="connsiteX55" fmla="*/ 426657 w 791019"/>
              <a:gd name="connsiteY55" fmla="*/ 462851 h 791019"/>
              <a:gd name="connsiteX56" fmla="*/ 483489 w 791019"/>
              <a:gd name="connsiteY56" fmla="*/ 511874 h 791019"/>
              <a:gd name="connsiteX57" fmla="*/ 362649 w 791019"/>
              <a:gd name="connsiteY57" fmla="*/ 555371 h 791019"/>
              <a:gd name="connsiteX58" fmla="*/ 412306 w 791019"/>
              <a:gd name="connsiteY58" fmla="*/ 555371 h 791019"/>
              <a:gd name="connsiteX59" fmla="*/ 433197 w 791019"/>
              <a:gd name="connsiteY59" fmla="*/ 535051 h 791019"/>
              <a:gd name="connsiteX60" fmla="*/ 433197 w 791019"/>
              <a:gd name="connsiteY60" fmla="*/ 521906 h 791019"/>
              <a:gd name="connsiteX61" fmla="*/ 405130 w 791019"/>
              <a:gd name="connsiteY61" fmla="*/ 503428 h 791019"/>
              <a:gd name="connsiteX62" fmla="*/ 362649 w 791019"/>
              <a:gd name="connsiteY62" fmla="*/ 503428 h 791019"/>
              <a:gd name="connsiteX63" fmla="*/ 362649 w 791019"/>
              <a:gd name="connsiteY63" fmla="*/ 555371 h 791019"/>
              <a:gd name="connsiteX64" fmla="*/ 433197 w 791019"/>
              <a:gd name="connsiteY64" fmla="*/ 619506 h 791019"/>
              <a:gd name="connsiteX65" fmla="*/ 412306 w 791019"/>
              <a:gd name="connsiteY65" fmla="*/ 599186 h 791019"/>
              <a:gd name="connsiteX66" fmla="*/ 362649 w 791019"/>
              <a:gd name="connsiteY66" fmla="*/ 599186 h 791019"/>
              <a:gd name="connsiteX67" fmla="*/ 362649 w 791019"/>
              <a:gd name="connsiteY67" fmla="*/ 651129 h 791019"/>
              <a:gd name="connsiteX68" fmla="*/ 405130 w 791019"/>
              <a:gd name="connsiteY68" fmla="*/ 651129 h 791019"/>
              <a:gd name="connsiteX69" fmla="*/ 433197 w 791019"/>
              <a:gd name="connsiteY69" fmla="*/ 632650 h 791019"/>
              <a:gd name="connsiteX70" fmla="*/ 433197 w 791019"/>
              <a:gd name="connsiteY70" fmla="*/ 619506 h 79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1019" h="791019">
                <a:moveTo>
                  <a:pt x="0" y="0"/>
                </a:moveTo>
                <a:lnTo>
                  <a:pt x="0" y="791019"/>
                </a:lnTo>
                <a:lnTo>
                  <a:pt x="791020" y="791019"/>
                </a:lnTo>
                <a:lnTo>
                  <a:pt x="791020" y="0"/>
                </a:lnTo>
                <a:lnTo>
                  <a:pt x="0" y="0"/>
                </a:lnTo>
                <a:close/>
                <a:moveTo>
                  <a:pt x="780034" y="780034"/>
                </a:moveTo>
                <a:lnTo>
                  <a:pt x="10986" y="780034"/>
                </a:lnTo>
                <a:lnTo>
                  <a:pt x="10986" y="10985"/>
                </a:lnTo>
                <a:lnTo>
                  <a:pt x="780034" y="10985"/>
                </a:lnTo>
                <a:lnTo>
                  <a:pt x="780034" y="780034"/>
                </a:lnTo>
                <a:close/>
                <a:moveTo>
                  <a:pt x="203264" y="385889"/>
                </a:moveTo>
                <a:lnTo>
                  <a:pt x="587820" y="385889"/>
                </a:lnTo>
                <a:lnTo>
                  <a:pt x="587820" y="405130"/>
                </a:lnTo>
                <a:lnTo>
                  <a:pt x="203264" y="405130"/>
                </a:lnTo>
                <a:lnTo>
                  <a:pt x="203264" y="385889"/>
                </a:lnTo>
                <a:close/>
                <a:moveTo>
                  <a:pt x="348044" y="328105"/>
                </a:moveTo>
                <a:lnTo>
                  <a:pt x="289433" y="328105"/>
                </a:lnTo>
                <a:lnTo>
                  <a:pt x="359537" y="99377"/>
                </a:lnTo>
                <a:lnTo>
                  <a:pt x="431165" y="99377"/>
                </a:lnTo>
                <a:lnTo>
                  <a:pt x="431800" y="100774"/>
                </a:lnTo>
                <a:lnTo>
                  <a:pt x="501587" y="328105"/>
                </a:lnTo>
                <a:lnTo>
                  <a:pt x="442976" y="328105"/>
                </a:lnTo>
                <a:lnTo>
                  <a:pt x="430848" y="284289"/>
                </a:lnTo>
                <a:lnTo>
                  <a:pt x="360172" y="284289"/>
                </a:lnTo>
                <a:lnTo>
                  <a:pt x="348044" y="328105"/>
                </a:lnTo>
                <a:close/>
                <a:moveTo>
                  <a:pt x="373190" y="237299"/>
                </a:moveTo>
                <a:lnTo>
                  <a:pt x="417132" y="237299"/>
                </a:lnTo>
                <a:lnTo>
                  <a:pt x="395288" y="157163"/>
                </a:lnTo>
                <a:lnTo>
                  <a:pt x="373190" y="237299"/>
                </a:lnTo>
                <a:close/>
                <a:moveTo>
                  <a:pt x="606616" y="99377"/>
                </a:moveTo>
                <a:lnTo>
                  <a:pt x="606616" y="147447"/>
                </a:lnTo>
                <a:lnTo>
                  <a:pt x="643382" y="147447"/>
                </a:lnTo>
                <a:lnTo>
                  <a:pt x="643382" y="643509"/>
                </a:lnTo>
                <a:lnTo>
                  <a:pt x="606616" y="643509"/>
                </a:lnTo>
                <a:lnTo>
                  <a:pt x="606616" y="691579"/>
                </a:lnTo>
                <a:lnTo>
                  <a:pt x="691452" y="691579"/>
                </a:lnTo>
                <a:lnTo>
                  <a:pt x="691452" y="99441"/>
                </a:lnTo>
                <a:lnTo>
                  <a:pt x="606616" y="99441"/>
                </a:lnTo>
                <a:close/>
                <a:moveTo>
                  <a:pt x="99568" y="99377"/>
                </a:moveTo>
                <a:lnTo>
                  <a:pt x="99568" y="691515"/>
                </a:lnTo>
                <a:lnTo>
                  <a:pt x="184404" y="691515"/>
                </a:lnTo>
                <a:lnTo>
                  <a:pt x="184404" y="643445"/>
                </a:lnTo>
                <a:lnTo>
                  <a:pt x="147638" y="643445"/>
                </a:lnTo>
                <a:lnTo>
                  <a:pt x="147638" y="147383"/>
                </a:lnTo>
                <a:lnTo>
                  <a:pt x="184404" y="147383"/>
                </a:lnTo>
                <a:lnTo>
                  <a:pt x="184404" y="99314"/>
                </a:lnTo>
                <a:lnTo>
                  <a:pt x="99568" y="99314"/>
                </a:lnTo>
                <a:close/>
                <a:moveTo>
                  <a:pt x="483489" y="511874"/>
                </a:moveTo>
                <a:lnTo>
                  <a:pt x="483489" y="531305"/>
                </a:lnTo>
                <a:cubicBezTo>
                  <a:pt x="483489" y="550799"/>
                  <a:pt x="470980" y="566293"/>
                  <a:pt x="454152" y="571944"/>
                </a:cubicBezTo>
                <a:cubicBezTo>
                  <a:pt x="470980" y="577596"/>
                  <a:pt x="483489" y="593090"/>
                  <a:pt x="483489" y="612711"/>
                </a:cubicBezTo>
                <a:lnTo>
                  <a:pt x="483489" y="634873"/>
                </a:lnTo>
                <a:cubicBezTo>
                  <a:pt x="483489" y="666941"/>
                  <a:pt x="464503" y="691515"/>
                  <a:pt x="419164" y="691515"/>
                </a:cubicBezTo>
                <a:lnTo>
                  <a:pt x="311595" y="691515"/>
                </a:lnTo>
                <a:lnTo>
                  <a:pt x="311595" y="462851"/>
                </a:lnTo>
                <a:lnTo>
                  <a:pt x="426657" y="462851"/>
                </a:lnTo>
                <a:cubicBezTo>
                  <a:pt x="462788" y="462915"/>
                  <a:pt x="483489" y="481838"/>
                  <a:pt x="483489" y="511874"/>
                </a:cubicBezTo>
                <a:close/>
                <a:moveTo>
                  <a:pt x="362649" y="555371"/>
                </a:moveTo>
                <a:lnTo>
                  <a:pt x="412306" y="555371"/>
                </a:lnTo>
                <a:cubicBezTo>
                  <a:pt x="425958" y="555371"/>
                  <a:pt x="433197" y="546862"/>
                  <a:pt x="433197" y="535051"/>
                </a:cubicBezTo>
                <a:lnTo>
                  <a:pt x="433197" y="521906"/>
                </a:lnTo>
                <a:cubicBezTo>
                  <a:pt x="433197" y="506539"/>
                  <a:pt x="421196" y="503428"/>
                  <a:pt x="405130" y="503428"/>
                </a:cubicBezTo>
                <a:lnTo>
                  <a:pt x="362649" y="503428"/>
                </a:lnTo>
                <a:lnTo>
                  <a:pt x="362649" y="555371"/>
                </a:lnTo>
                <a:close/>
                <a:moveTo>
                  <a:pt x="433197" y="619506"/>
                </a:moveTo>
                <a:cubicBezTo>
                  <a:pt x="433197" y="607695"/>
                  <a:pt x="425958" y="599186"/>
                  <a:pt x="412306" y="599186"/>
                </a:cubicBezTo>
                <a:lnTo>
                  <a:pt x="362649" y="599186"/>
                </a:lnTo>
                <a:lnTo>
                  <a:pt x="362649" y="651129"/>
                </a:lnTo>
                <a:lnTo>
                  <a:pt x="405130" y="651129"/>
                </a:lnTo>
                <a:cubicBezTo>
                  <a:pt x="421132" y="651129"/>
                  <a:pt x="433197" y="648018"/>
                  <a:pt x="433197" y="632650"/>
                </a:cubicBezTo>
                <a:lnTo>
                  <a:pt x="433197" y="619506"/>
                </a:lnTo>
                <a:close/>
              </a:path>
            </a:pathLst>
          </a:custGeom>
          <a:solidFill>
            <a:srgbClr val="FFFFFF"/>
          </a:solidFill>
          <a:ln w="6350" cap="flat">
            <a:noFill/>
            <a:prstDash val="solid"/>
            <a:miter/>
          </a:ln>
        </p:spPr>
        <p:txBody>
          <a:bodyPr rtlCol="0" anchor="ctr"/>
          <a:lstStyle/>
          <a:p>
            <a:endParaRPr lang="en-US" dirty="0"/>
          </a:p>
        </p:txBody>
      </p:sp>
      <p:sp>
        <p:nvSpPr>
          <p:cNvPr id="18" name="Text Placeholder 7">
            <a:extLst>
              <a:ext uri="{FF2B5EF4-FFF2-40B4-BE49-F238E27FC236}">
                <a16:creationId xmlns:a16="http://schemas.microsoft.com/office/drawing/2014/main" id="{8254CEA0-9B5D-0143-A05E-655046FCDB68}"/>
              </a:ext>
            </a:extLst>
          </p:cNvPr>
          <p:cNvSpPr>
            <a:spLocks noGrp="1"/>
          </p:cNvSpPr>
          <p:nvPr>
            <p:ph type="body" sz="quarter" idx="13" hasCustomPrompt="1"/>
          </p:nvPr>
        </p:nvSpPr>
        <p:spPr>
          <a:xfrm>
            <a:off x="413278" y="411480"/>
            <a:ext cx="4539722" cy="301752"/>
          </a:xfrm>
        </p:spPr>
        <p:txBody>
          <a:bodyPr/>
          <a:lstStyle>
            <a:lvl1pPr marL="9525" indent="-9525">
              <a:buNone/>
              <a:tabLst/>
              <a:defRPr sz="2000" b="1">
                <a:solidFill>
                  <a:schemeClr val="bg1"/>
                </a:solidFill>
              </a:defRPr>
            </a:lvl1pPr>
          </a:lstStyle>
          <a:p>
            <a:r>
              <a:rPr lang="en-US" dirty="0"/>
              <a:t>Short Heading</a:t>
            </a:r>
          </a:p>
        </p:txBody>
      </p:sp>
      <p:sp>
        <p:nvSpPr>
          <p:cNvPr id="7" name="Slide Number Placeholder 6">
            <a:extLst>
              <a:ext uri="{FF2B5EF4-FFF2-40B4-BE49-F238E27FC236}">
                <a16:creationId xmlns:a16="http://schemas.microsoft.com/office/drawing/2014/main" id="{1D9CFB19-DFA2-40DD-B0B4-91EB1E8C53E5}"/>
              </a:ext>
            </a:extLst>
          </p:cNvPr>
          <p:cNvSpPr txBox="1">
            <a:spLocks/>
          </p:cNvSpPr>
          <p:nvPr userDrawn="1"/>
        </p:nvSpPr>
        <p:spPr>
          <a:xfrm>
            <a:off x="9201151" y="6574536"/>
            <a:ext cx="292120" cy="137160"/>
          </a:xfrm>
          <a:prstGeom prst="rect">
            <a:avLst/>
          </a:prstGeom>
        </p:spPr>
        <p:txBody>
          <a:bodyPr vert="horz" lIns="0" tIns="45720" rIns="0" bIns="4572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40658702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Statement - Alt">
    <p:bg>
      <p:bgPr>
        <a:solidFill>
          <a:schemeClr val="bg1"/>
        </a:solidFill>
        <a:effectLst/>
      </p:bgPr>
    </p:bg>
    <p:spTree>
      <p:nvGrpSpPr>
        <p:cNvPr id="1" name=""/>
        <p:cNvGrpSpPr/>
        <p:nvPr/>
      </p:nvGrpSpPr>
      <p:grpSpPr>
        <a:xfrm>
          <a:off x="0" y="0"/>
          <a:ext cx="0" cy="0"/>
          <a:chOff x="0" y="0"/>
          <a:chExt cx="0" cy="0"/>
        </a:xfrm>
      </p:grpSpPr>
      <p:sp>
        <p:nvSpPr>
          <p:cNvPr id="6" name="Freeform 20">
            <a:extLst>
              <a:ext uri="{FF2B5EF4-FFF2-40B4-BE49-F238E27FC236}">
                <a16:creationId xmlns:a16="http://schemas.microsoft.com/office/drawing/2014/main" id="{64C3BC6E-6BF7-4F9F-92F3-FCBF13BA7192}"/>
              </a:ext>
            </a:extLst>
          </p:cNvPr>
          <p:cNvSpPr/>
          <p:nvPr userDrawn="1"/>
        </p:nvSpPr>
        <p:spPr>
          <a:xfrm>
            <a:off x="2528168" y="1219570"/>
            <a:ext cx="4480560" cy="4482987"/>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dirty="0"/>
          </a:p>
        </p:txBody>
      </p:sp>
      <p:sp>
        <p:nvSpPr>
          <p:cNvPr id="7" name="Freeform 47">
            <a:extLst>
              <a:ext uri="{FF2B5EF4-FFF2-40B4-BE49-F238E27FC236}">
                <a16:creationId xmlns:a16="http://schemas.microsoft.com/office/drawing/2014/main" id="{481FEA67-DE61-4E97-8B23-7906EDC43A69}"/>
              </a:ext>
            </a:extLst>
          </p:cNvPr>
          <p:cNvSpPr/>
          <p:nvPr userDrawn="1"/>
        </p:nvSpPr>
        <p:spPr>
          <a:xfrm>
            <a:off x="6720840" y="844893"/>
            <a:ext cx="634132" cy="4488311"/>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dirty="0"/>
          </a:p>
        </p:txBody>
      </p:sp>
      <p:sp>
        <p:nvSpPr>
          <p:cNvPr id="2" name="Cover Page Title"/>
          <p:cNvSpPr>
            <a:spLocks noGrp="1"/>
          </p:cNvSpPr>
          <p:nvPr>
            <p:ph type="ctrTitle" hasCustomPrompt="1"/>
            <p:custDataLst>
              <p:tags r:id="rId1"/>
            </p:custDataLst>
          </p:nvPr>
        </p:nvSpPr>
        <p:spPr bwMode="gray">
          <a:xfrm>
            <a:off x="2888397" y="1571473"/>
            <a:ext cx="3751229" cy="3764956"/>
          </a:xfrm>
          <a:prstGeom prst="rect">
            <a:avLst/>
          </a:prstGeom>
        </p:spPr>
        <p:txBody>
          <a:bodyPr bIns="0" anchor="ctr">
            <a:noAutofit/>
          </a:bodyPr>
          <a:lstStyle>
            <a:lvl1pPr algn="ctr">
              <a:lnSpc>
                <a:spcPct val="100000"/>
              </a:lnSpc>
              <a:defRPr sz="2800" b="0">
                <a:solidFill>
                  <a:schemeClr val="bg1"/>
                </a:solidFill>
                <a:latin typeface="+mn-lt"/>
              </a:defRPr>
            </a:lvl1pPr>
          </a:lstStyle>
          <a:p>
            <a:r>
              <a:rPr lang="en-US" dirty="0"/>
              <a:t>Insert </a:t>
            </a:r>
            <a:br>
              <a:rPr lang="en-US" dirty="0"/>
            </a:br>
            <a:r>
              <a:rPr lang="en-US" dirty="0"/>
              <a:t>statement </a:t>
            </a:r>
            <a:br>
              <a:rPr lang="en-US" dirty="0"/>
            </a:br>
            <a:r>
              <a:rPr lang="en-US" dirty="0"/>
              <a:t>here</a:t>
            </a:r>
          </a:p>
        </p:txBody>
      </p:sp>
      <p:sp>
        <p:nvSpPr>
          <p:cNvPr id="25" name="Text Placeholder 7">
            <a:extLst>
              <a:ext uri="{FF2B5EF4-FFF2-40B4-BE49-F238E27FC236}">
                <a16:creationId xmlns:a16="http://schemas.microsoft.com/office/drawing/2014/main" id="{392BD243-8E49-8847-8B94-2D705467E027}"/>
              </a:ext>
            </a:extLst>
          </p:cNvPr>
          <p:cNvSpPr>
            <a:spLocks noGrp="1"/>
          </p:cNvSpPr>
          <p:nvPr>
            <p:ph type="body" sz="quarter" idx="13" hasCustomPrompt="1"/>
          </p:nvPr>
        </p:nvSpPr>
        <p:spPr>
          <a:xfrm>
            <a:off x="413278" y="411480"/>
            <a:ext cx="4539722" cy="301752"/>
          </a:xfrm>
        </p:spPr>
        <p:txBody>
          <a:bodyPr/>
          <a:lstStyle>
            <a:lvl1pPr marL="9525" indent="-9525">
              <a:buNone/>
              <a:tabLst/>
              <a:defRPr sz="2000" b="1"/>
            </a:lvl1pPr>
          </a:lstStyle>
          <a:p>
            <a:r>
              <a:rPr lang="en-US" dirty="0"/>
              <a:t>Short Heading</a:t>
            </a:r>
          </a:p>
        </p:txBody>
      </p:sp>
    </p:spTree>
    <p:extLst>
      <p:ext uri="{BB962C8B-B14F-4D97-AF65-F5344CB8AC3E}">
        <p14:creationId xmlns:p14="http://schemas.microsoft.com/office/powerpoint/2010/main" val="242878663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Body Text Placeholder"/>
          <p:cNvSpPr>
            <a:spLocks noGrp="1"/>
          </p:cNvSpPr>
          <p:nvPr>
            <p:ph type="body" idx="1"/>
            <p:custDataLst>
              <p:tags r:id="rId42"/>
            </p:custDataLst>
          </p:nvPr>
        </p:nvSpPr>
        <p:spPr>
          <a:xfrm>
            <a:off x="411480" y="1463040"/>
            <a:ext cx="9079992" cy="3813048"/>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Title"/>
          <p:cNvSpPr>
            <a:spLocks noGrp="1"/>
          </p:cNvSpPr>
          <p:nvPr>
            <p:ph type="title"/>
            <p:custDataLst>
              <p:tags r:id="rId43"/>
            </p:custDataLst>
          </p:nvPr>
        </p:nvSpPr>
        <p:spPr bwMode="gray">
          <a:xfrm>
            <a:off x="413278" y="411480"/>
            <a:ext cx="9079992" cy="307777"/>
          </a:xfrm>
          <a:prstGeom prst="rect">
            <a:avLst/>
          </a:prstGeom>
        </p:spPr>
        <p:txBody>
          <a:bodyPr vert="horz" wrap="square" lIns="0" tIns="0" rIns="0" bIns="0" rtlCol="0" anchor="t">
            <a:spAutoFit/>
          </a:bodyPr>
          <a:lstStyle/>
          <a:p>
            <a:r>
              <a:rPr lang="en-US"/>
              <a:t>Click to edit Master title style</a:t>
            </a:r>
            <a:endParaRPr lang="en-US" dirty="0"/>
          </a:p>
        </p:txBody>
      </p:sp>
      <p:sp>
        <p:nvSpPr>
          <p:cNvPr id="150" name="Footer Presentation Title">
            <a:extLst>
              <a:ext uri="{FF2B5EF4-FFF2-40B4-BE49-F238E27FC236}">
                <a16:creationId xmlns:a16="http://schemas.microsoft.com/office/drawing/2014/main" id="{49983A0E-106C-490F-A0A8-09B65E3B18C1}"/>
              </a:ext>
            </a:extLst>
          </p:cNvPr>
          <p:cNvSpPr txBox="1"/>
          <p:nvPr>
            <p:custDataLst>
              <p:tags r:id="rId44"/>
            </p:custDataLst>
          </p:nvPr>
        </p:nvSpPr>
        <p:spPr bwMode="gray">
          <a:xfrm>
            <a:off x="6316580" y="6574536"/>
            <a:ext cx="2538540" cy="137160"/>
          </a:xfrm>
          <a:prstGeom prst="rect">
            <a:avLst/>
          </a:prstGeom>
          <a:noFill/>
        </p:spPr>
        <p:txBody>
          <a:bodyPr wrap="square" lIns="0" tIns="0" rIns="0" bIns="0" rtlCol="0" anchor="ctr" anchorCtr="0">
            <a:noAutofit/>
          </a:bodyPr>
          <a:lstStyle/>
          <a:p>
            <a:pPr marL="0" algn="r" defTabSz="457200" rtl="0" eaLnBrk="1" latinLnBrk="0" hangingPunct="1"/>
            <a:r>
              <a:rPr lang="en-US" sz="800" kern="1200" dirty="0">
                <a:solidFill>
                  <a:schemeClr val="tx1"/>
                </a:solidFill>
                <a:latin typeface="+mn-lt"/>
                <a:ea typeface="+mn-ea"/>
                <a:cs typeface="+mn-cs"/>
              </a:rPr>
              <a:t>How to Tell the Story of a Great Investment Idea</a:t>
            </a:r>
          </a:p>
        </p:txBody>
      </p:sp>
      <p:grpSp>
        <p:nvGrpSpPr>
          <p:cNvPr id="151" name="Graphic 14">
            <a:extLst>
              <a:ext uri="{FF2B5EF4-FFF2-40B4-BE49-F238E27FC236}">
                <a16:creationId xmlns:a16="http://schemas.microsoft.com/office/drawing/2014/main" id="{67DE0D76-55BB-476E-83FD-41F26D83D7D9}"/>
              </a:ext>
            </a:extLst>
          </p:cNvPr>
          <p:cNvGrpSpPr/>
          <p:nvPr userDrawn="1"/>
        </p:nvGrpSpPr>
        <p:grpSpPr>
          <a:xfrm>
            <a:off x="411471" y="6436760"/>
            <a:ext cx="274317" cy="274320"/>
            <a:chOff x="2996438" y="2903347"/>
            <a:chExt cx="1045081" cy="1045082"/>
          </a:xfrm>
          <a:solidFill>
            <a:schemeClr val="tx1"/>
          </a:solidFill>
        </p:grpSpPr>
        <p:sp>
          <p:nvSpPr>
            <p:cNvPr id="152" name="Freeform 11">
              <a:extLst>
                <a:ext uri="{FF2B5EF4-FFF2-40B4-BE49-F238E27FC236}">
                  <a16:creationId xmlns:a16="http://schemas.microsoft.com/office/drawing/2014/main" id="{EDA64A04-60B5-4CE8-8B13-3CBC16F1C263}"/>
                </a:ext>
              </a:extLst>
            </p:cNvPr>
            <p:cNvSpPr/>
            <p:nvPr/>
          </p:nvSpPr>
          <p:spPr>
            <a:xfrm>
              <a:off x="3474402" y="3702684"/>
              <a:ext cx="95821" cy="70548"/>
            </a:xfrm>
            <a:custGeom>
              <a:avLst/>
              <a:gdLst>
                <a:gd name="connsiteX0" fmla="*/ 67437 w 95821"/>
                <a:gd name="connsiteY0" fmla="*/ 0 h 70548"/>
                <a:gd name="connsiteX1" fmla="*/ 0 w 95821"/>
                <a:gd name="connsiteY1" fmla="*/ 0 h 70548"/>
                <a:gd name="connsiteX2" fmla="*/ 0 w 95821"/>
                <a:gd name="connsiteY2" fmla="*/ 70549 h 70548"/>
                <a:gd name="connsiteX3" fmla="*/ 57721 w 95821"/>
                <a:gd name="connsiteY3" fmla="*/ 70549 h 70548"/>
                <a:gd name="connsiteX4" fmla="*/ 95821 w 95821"/>
                <a:gd name="connsiteY4" fmla="*/ 45466 h 70548"/>
                <a:gd name="connsiteX5" fmla="*/ 95821 w 95821"/>
                <a:gd name="connsiteY5" fmla="*/ 27623 h 70548"/>
                <a:gd name="connsiteX6" fmla="*/ 67437 w 95821"/>
                <a:gd name="connsiteY6" fmla="*/ 0 h 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21" h="70548">
                  <a:moveTo>
                    <a:pt x="67437" y="0"/>
                  </a:moveTo>
                  <a:lnTo>
                    <a:pt x="0" y="0"/>
                  </a:lnTo>
                  <a:lnTo>
                    <a:pt x="0" y="70549"/>
                  </a:lnTo>
                  <a:lnTo>
                    <a:pt x="57721" y="70549"/>
                  </a:lnTo>
                  <a:cubicBezTo>
                    <a:pt x="79502" y="70549"/>
                    <a:pt x="95821" y="66358"/>
                    <a:pt x="95821" y="45466"/>
                  </a:cubicBezTo>
                  <a:lnTo>
                    <a:pt x="95821" y="27623"/>
                  </a:lnTo>
                  <a:cubicBezTo>
                    <a:pt x="95821" y="11621"/>
                    <a:pt x="85979" y="0"/>
                    <a:pt x="67437" y="0"/>
                  </a:cubicBezTo>
                  <a:close/>
                </a:path>
              </a:pathLst>
            </a:custGeom>
            <a:grpFill/>
            <a:ln w="6350" cap="flat">
              <a:noFill/>
              <a:prstDash val="solid"/>
              <a:miter/>
            </a:ln>
          </p:spPr>
          <p:txBody>
            <a:bodyPr rtlCol="0" anchor="ctr"/>
            <a:lstStyle/>
            <a:p>
              <a:endParaRPr lang="en-US"/>
            </a:p>
          </p:txBody>
        </p:sp>
        <p:sp>
          <p:nvSpPr>
            <p:cNvPr id="153" name="Freeform 12">
              <a:extLst>
                <a:ext uri="{FF2B5EF4-FFF2-40B4-BE49-F238E27FC236}">
                  <a16:creationId xmlns:a16="http://schemas.microsoft.com/office/drawing/2014/main" id="{F9A36DBE-F6D2-4409-A694-7D1F08013A87}"/>
                </a:ext>
              </a:extLst>
            </p:cNvPr>
            <p:cNvSpPr/>
            <p:nvPr/>
          </p:nvSpPr>
          <p:spPr>
            <a:xfrm>
              <a:off x="3474339" y="3572573"/>
              <a:ext cx="95821" cy="70548"/>
            </a:xfrm>
            <a:custGeom>
              <a:avLst/>
              <a:gdLst>
                <a:gd name="connsiteX0" fmla="*/ 95821 w 95821"/>
                <a:gd name="connsiteY0" fmla="*/ 42926 h 70548"/>
                <a:gd name="connsiteX1" fmla="*/ 95821 w 95821"/>
                <a:gd name="connsiteY1" fmla="*/ 25083 h 70548"/>
                <a:gd name="connsiteX2" fmla="*/ 57721 w 95821"/>
                <a:gd name="connsiteY2" fmla="*/ 0 h 70548"/>
                <a:gd name="connsiteX3" fmla="*/ 0 w 95821"/>
                <a:gd name="connsiteY3" fmla="*/ 0 h 70548"/>
                <a:gd name="connsiteX4" fmla="*/ 0 w 95821"/>
                <a:gd name="connsiteY4" fmla="*/ 70548 h 70548"/>
                <a:gd name="connsiteX5" fmla="*/ 67437 w 95821"/>
                <a:gd name="connsiteY5" fmla="*/ 70548 h 70548"/>
                <a:gd name="connsiteX6" fmla="*/ 95821 w 95821"/>
                <a:gd name="connsiteY6" fmla="*/ 42926 h 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21" h="70548">
                  <a:moveTo>
                    <a:pt x="95821" y="42926"/>
                  </a:moveTo>
                  <a:lnTo>
                    <a:pt x="95821" y="25083"/>
                  </a:lnTo>
                  <a:cubicBezTo>
                    <a:pt x="95821" y="4255"/>
                    <a:pt x="79502" y="0"/>
                    <a:pt x="57721" y="0"/>
                  </a:cubicBezTo>
                  <a:lnTo>
                    <a:pt x="0" y="0"/>
                  </a:lnTo>
                  <a:lnTo>
                    <a:pt x="0" y="70548"/>
                  </a:lnTo>
                  <a:lnTo>
                    <a:pt x="67437" y="70548"/>
                  </a:lnTo>
                  <a:cubicBezTo>
                    <a:pt x="85979" y="70548"/>
                    <a:pt x="95821" y="58992"/>
                    <a:pt x="95821" y="42926"/>
                  </a:cubicBezTo>
                  <a:close/>
                </a:path>
              </a:pathLst>
            </a:custGeom>
            <a:grpFill/>
            <a:ln w="6350" cap="flat">
              <a:noFill/>
              <a:prstDash val="solid"/>
              <a:miter/>
            </a:ln>
          </p:spPr>
          <p:txBody>
            <a:bodyPr rtlCol="0" anchor="ctr"/>
            <a:lstStyle/>
            <a:p>
              <a:endParaRPr lang="en-US"/>
            </a:p>
          </p:txBody>
        </p:sp>
        <p:sp>
          <p:nvSpPr>
            <p:cNvPr id="154" name="Freeform 13">
              <a:extLst>
                <a:ext uri="{FF2B5EF4-FFF2-40B4-BE49-F238E27FC236}">
                  <a16:creationId xmlns:a16="http://schemas.microsoft.com/office/drawing/2014/main" id="{15A2AC82-AAC3-446F-A0A7-9F34002CA8E0}"/>
                </a:ext>
              </a:extLst>
            </p:cNvPr>
            <p:cNvSpPr/>
            <p:nvPr userDrawn="1"/>
          </p:nvSpPr>
          <p:spPr>
            <a:xfrm>
              <a:off x="2996438" y="2903347"/>
              <a:ext cx="1045081" cy="1045082"/>
            </a:xfrm>
            <a:custGeom>
              <a:avLst/>
              <a:gdLst>
                <a:gd name="connsiteX0" fmla="*/ 0 w 1045082"/>
                <a:gd name="connsiteY0" fmla="*/ 0 h 1045082"/>
                <a:gd name="connsiteX1" fmla="*/ 0 w 1045082"/>
                <a:gd name="connsiteY1" fmla="*/ 1045083 h 1045082"/>
                <a:gd name="connsiteX2" fmla="*/ 1045083 w 1045082"/>
                <a:gd name="connsiteY2" fmla="*/ 1045083 h 1045082"/>
                <a:gd name="connsiteX3" fmla="*/ 1045083 w 1045082"/>
                <a:gd name="connsiteY3" fmla="*/ 0 h 1045082"/>
                <a:gd name="connsiteX4" fmla="*/ 0 w 1045082"/>
                <a:gd name="connsiteY4" fmla="*/ 0 h 1045082"/>
                <a:gd name="connsiteX5" fmla="*/ 473646 w 1045082"/>
                <a:gd name="connsiteY5" fmla="*/ 120205 h 1045082"/>
                <a:gd name="connsiteX6" fmla="*/ 570929 w 1045082"/>
                <a:gd name="connsiteY6" fmla="*/ 120205 h 1045082"/>
                <a:gd name="connsiteX7" fmla="*/ 571754 w 1045082"/>
                <a:gd name="connsiteY7" fmla="*/ 122111 h 1045082"/>
                <a:gd name="connsiteX8" fmla="*/ 666623 w 1045082"/>
                <a:gd name="connsiteY8" fmla="*/ 430975 h 1045082"/>
                <a:gd name="connsiteX9" fmla="*/ 586994 w 1045082"/>
                <a:gd name="connsiteY9" fmla="*/ 430975 h 1045082"/>
                <a:gd name="connsiteX10" fmla="*/ 570484 w 1045082"/>
                <a:gd name="connsiteY10" fmla="*/ 371475 h 1045082"/>
                <a:gd name="connsiteX11" fmla="*/ 474472 w 1045082"/>
                <a:gd name="connsiteY11" fmla="*/ 371475 h 1045082"/>
                <a:gd name="connsiteX12" fmla="*/ 458026 w 1045082"/>
                <a:gd name="connsiteY12" fmla="*/ 430975 h 1045082"/>
                <a:gd name="connsiteX13" fmla="*/ 378396 w 1045082"/>
                <a:gd name="connsiteY13" fmla="*/ 430975 h 1045082"/>
                <a:gd name="connsiteX14" fmla="*/ 473646 w 1045082"/>
                <a:gd name="connsiteY14" fmla="*/ 120205 h 1045082"/>
                <a:gd name="connsiteX15" fmla="*/ 235648 w 1045082"/>
                <a:gd name="connsiteY15" fmla="*/ 185483 h 1045082"/>
                <a:gd name="connsiteX16" fmla="*/ 185674 w 1045082"/>
                <a:gd name="connsiteY16" fmla="*/ 185483 h 1045082"/>
                <a:gd name="connsiteX17" fmla="*/ 185674 w 1045082"/>
                <a:gd name="connsiteY17" fmla="*/ 859536 h 1045082"/>
                <a:gd name="connsiteX18" fmla="*/ 235648 w 1045082"/>
                <a:gd name="connsiteY18" fmla="*/ 859536 h 1045082"/>
                <a:gd name="connsiteX19" fmla="*/ 235648 w 1045082"/>
                <a:gd name="connsiteY19" fmla="*/ 924814 h 1045082"/>
                <a:gd name="connsiteX20" fmla="*/ 120396 w 1045082"/>
                <a:gd name="connsiteY20" fmla="*/ 924814 h 1045082"/>
                <a:gd name="connsiteX21" fmla="*/ 120396 w 1045082"/>
                <a:gd name="connsiteY21" fmla="*/ 120205 h 1045082"/>
                <a:gd name="connsiteX22" fmla="*/ 235648 w 1045082"/>
                <a:gd name="connsiteY22" fmla="*/ 120205 h 1045082"/>
                <a:gd name="connsiteX23" fmla="*/ 235648 w 1045082"/>
                <a:gd name="connsiteY23" fmla="*/ 185483 h 1045082"/>
                <a:gd name="connsiteX24" fmla="*/ 642048 w 1045082"/>
                <a:gd name="connsiteY24" fmla="*/ 707136 h 1045082"/>
                <a:gd name="connsiteX25" fmla="*/ 602170 w 1045082"/>
                <a:gd name="connsiteY25" fmla="*/ 762381 h 1045082"/>
                <a:gd name="connsiteX26" fmla="*/ 642048 w 1045082"/>
                <a:gd name="connsiteY26" fmla="*/ 817817 h 1045082"/>
                <a:gd name="connsiteX27" fmla="*/ 642048 w 1045082"/>
                <a:gd name="connsiteY27" fmla="*/ 847916 h 1045082"/>
                <a:gd name="connsiteX28" fmla="*/ 554673 w 1045082"/>
                <a:gd name="connsiteY28" fmla="*/ 924877 h 1045082"/>
                <a:gd name="connsiteX29" fmla="*/ 408432 w 1045082"/>
                <a:gd name="connsiteY29" fmla="*/ 924877 h 1045082"/>
                <a:gd name="connsiteX30" fmla="*/ 408432 w 1045082"/>
                <a:gd name="connsiteY30" fmla="*/ 614108 h 1045082"/>
                <a:gd name="connsiteX31" fmla="*/ 564769 w 1045082"/>
                <a:gd name="connsiteY31" fmla="*/ 614108 h 1045082"/>
                <a:gd name="connsiteX32" fmla="*/ 642048 w 1045082"/>
                <a:gd name="connsiteY32" fmla="*/ 680656 h 1045082"/>
                <a:gd name="connsiteX33" fmla="*/ 642048 w 1045082"/>
                <a:gd name="connsiteY33" fmla="*/ 707136 h 1045082"/>
                <a:gd name="connsiteX34" fmla="*/ 783844 w 1045082"/>
                <a:gd name="connsiteY34" fmla="*/ 535623 h 1045082"/>
                <a:gd name="connsiteX35" fmla="*/ 261302 w 1045082"/>
                <a:gd name="connsiteY35" fmla="*/ 535623 h 1045082"/>
                <a:gd name="connsiteX36" fmla="*/ 261302 w 1045082"/>
                <a:gd name="connsiteY36" fmla="*/ 509461 h 1045082"/>
                <a:gd name="connsiteX37" fmla="*/ 783844 w 1045082"/>
                <a:gd name="connsiteY37" fmla="*/ 509461 h 1045082"/>
                <a:gd name="connsiteX38" fmla="*/ 783844 w 1045082"/>
                <a:gd name="connsiteY38" fmla="*/ 535623 h 1045082"/>
                <a:gd name="connsiteX39" fmla="*/ 924751 w 1045082"/>
                <a:gd name="connsiteY39" fmla="*/ 924877 h 1045082"/>
                <a:gd name="connsiteX40" fmla="*/ 809498 w 1045082"/>
                <a:gd name="connsiteY40" fmla="*/ 924877 h 1045082"/>
                <a:gd name="connsiteX41" fmla="*/ 809498 w 1045082"/>
                <a:gd name="connsiteY41" fmla="*/ 859600 h 1045082"/>
                <a:gd name="connsiteX42" fmla="*/ 859409 w 1045082"/>
                <a:gd name="connsiteY42" fmla="*/ 859600 h 1045082"/>
                <a:gd name="connsiteX43" fmla="*/ 859409 w 1045082"/>
                <a:gd name="connsiteY43" fmla="*/ 185483 h 1045082"/>
                <a:gd name="connsiteX44" fmla="*/ 809498 w 1045082"/>
                <a:gd name="connsiteY44" fmla="*/ 185483 h 1045082"/>
                <a:gd name="connsiteX45" fmla="*/ 809498 w 1045082"/>
                <a:gd name="connsiteY45" fmla="*/ 120142 h 1045082"/>
                <a:gd name="connsiteX46" fmla="*/ 924751 w 1045082"/>
                <a:gd name="connsiteY46" fmla="*/ 120142 h 1045082"/>
                <a:gd name="connsiteX47" fmla="*/ 924751 w 1045082"/>
                <a:gd name="connsiteY47" fmla="*/ 924877 h 104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45082" h="1045082">
                  <a:moveTo>
                    <a:pt x="0" y="0"/>
                  </a:moveTo>
                  <a:lnTo>
                    <a:pt x="0" y="1045083"/>
                  </a:lnTo>
                  <a:lnTo>
                    <a:pt x="1045083" y="1045083"/>
                  </a:lnTo>
                  <a:lnTo>
                    <a:pt x="1045083" y="0"/>
                  </a:lnTo>
                  <a:lnTo>
                    <a:pt x="0" y="0"/>
                  </a:lnTo>
                  <a:close/>
                  <a:moveTo>
                    <a:pt x="473646" y="120205"/>
                  </a:moveTo>
                  <a:lnTo>
                    <a:pt x="570929" y="120205"/>
                  </a:lnTo>
                  <a:lnTo>
                    <a:pt x="571754" y="122111"/>
                  </a:lnTo>
                  <a:lnTo>
                    <a:pt x="666623" y="430975"/>
                  </a:lnTo>
                  <a:lnTo>
                    <a:pt x="586994" y="430975"/>
                  </a:lnTo>
                  <a:lnTo>
                    <a:pt x="570484" y="371475"/>
                  </a:lnTo>
                  <a:lnTo>
                    <a:pt x="474472" y="371475"/>
                  </a:lnTo>
                  <a:lnTo>
                    <a:pt x="458026" y="430975"/>
                  </a:lnTo>
                  <a:lnTo>
                    <a:pt x="378396" y="430975"/>
                  </a:lnTo>
                  <a:lnTo>
                    <a:pt x="473646" y="120205"/>
                  </a:lnTo>
                  <a:close/>
                  <a:moveTo>
                    <a:pt x="235648" y="185483"/>
                  </a:moveTo>
                  <a:lnTo>
                    <a:pt x="185674" y="185483"/>
                  </a:lnTo>
                  <a:lnTo>
                    <a:pt x="185674" y="859536"/>
                  </a:lnTo>
                  <a:lnTo>
                    <a:pt x="235648" y="859536"/>
                  </a:lnTo>
                  <a:lnTo>
                    <a:pt x="235648" y="924814"/>
                  </a:lnTo>
                  <a:lnTo>
                    <a:pt x="120396" y="924814"/>
                  </a:lnTo>
                  <a:lnTo>
                    <a:pt x="120396" y="120205"/>
                  </a:lnTo>
                  <a:lnTo>
                    <a:pt x="235648" y="120205"/>
                  </a:lnTo>
                  <a:lnTo>
                    <a:pt x="235648" y="185483"/>
                  </a:lnTo>
                  <a:close/>
                  <a:moveTo>
                    <a:pt x="642048" y="707136"/>
                  </a:moveTo>
                  <a:cubicBezTo>
                    <a:pt x="642048" y="733616"/>
                    <a:pt x="625030" y="754698"/>
                    <a:pt x="602170" y="762381"/>
                  </a:cubicBezTo>
                  <a:cubicBezTo>
                    <a:pt x="625030" y="770064"/>
                    <a:pt x="642048" y="791147"/>
                    <a:pt x="642048" y="817817"/>
                  </a:cubicBezTo>
                  <a:lnTo>
                    <a:pt x="642048" y="847916"/>
                  </a:lnTo>
                  <a:cubicBezTo>
                    <a:pt x="642048" y="891476"/>
                    <a:pt x="616204" y="924877"/>
                    <a:pt x="554673" y="924877"/>
                  </a:cubicBezTo>
                  <a:lnTo>
                    <a:pt x="408432" y="924877"/>
                  </a:lnTo>
                  <a:lnTo>
                    <a:pt x="408432" y="614108"/>
                  </a:lnTo>
                  <a:lnTo>
                    <a:pt x="564769" y="614108"/>
                  </a:lnTo>
                  <a:cubicBezTo>
                    <a:pt x="613918" y="614108"/>
                    <a:pt x="642048" y="639826"/>
                    <a:pt x="642048" y="680656"/>
                  </a:cubicBezTo>
                  <a:lnTo>
                    <a:pt x="642048" y="707136"/>
                  </a:lnTo>
                  <a:close/>
                  <a:moveTo>
                    <a:pt x="783844" y="535623"/>
                  </a:moveTo>
                  <a:lnTo>
                    <a:pt x="261302" y="535623"/>
                  </a:lnTo>
                  <a:lnTo>
                    <a:pt x="261302" y="509461"/>
                  </a:lnTo>
                  <a:lnTo>
                    <a:pt x="783844" y="509461"/>
                  </a:lnTo>
                  <a:lnTo>
                    <a:pt x="783844" y="535623"/>
                  </a:lnTo>
                  <a:close/>
                  <a:moveTo>
                    <a:pt x="924751" y="924877"/>
                  </a:moveTo>
                  <a:lnTo>
                    <a:pt x="809498" y="924877"/>
                  </a:lnTo>
                  <a:lnTo>
                    <a:pt x="809498" y="859600"/>
                  </a:lnTo>
                  <a:lnTo>
                    <a:pt x="859409" y="859600"/>
                  </a:lnTo>
                  <a:lnTo>
                    <a:pt x="859409" y="185483"/>
                  </a:lnTo>
                  <a:lnTo>
                    <a:pt x="809498" y="185483"/>
                  </a:lnTo>
                  <a:lnTo>
                    <a:pt x="809498" y="120142"/>
                  </a:lnTo>
                  <a:lnTo>
                    <a:pt x="924751" y="120142"/>
                  </a:lnTo>
                  <a:lnTo>
                    <a:pt x="924751" y="924877"/>
                  </a:lnTo>
                  <a:close/>
                </a:path>
              </a:pathLst>
            </a:custGeom>
            <a:grpFill/>
            <a:ln w="6350" cap="flat">
              <a:noFill/>
              <a:prstDash val="solid"/>
              <a:miter/>
            </a:ln>
          </p:spPr>
          <p:txBody>
            <a:bodyPr rtlCol="0" anchor="ctr"/>
            <a:lstStyle/>
            <a:p>
              <a:endParaRPr lang="en-US"/>
            </a:p>
          </p:txBody>
        </p:sp>
        <p:sp>
          <p:nvSpPr>
            <p:cNvPr id="155" name="Freeform 14">
              <a:extLst>
                <a:ext uri="{FF2B5EF4-FFF2-40B4-BE49-F238E27FC236}">
                  <a16:creationId xmlns:a16="http://schemas.microsoft.com/office/drawing/2014/main" id="{86532166-A700-43A3-87EC-01623B32F0D4}"/>
                </a:ext>
              </a:extLst>
            </p:cNvPr>
            <p:cNvSpPr/>
            <p:nvPr/>
          </p:nvSpPr>
          <p:spPr>
            <a:xfrm>
              <a:off x="3488689" y="3101975"/>
              <a:ext cx="59689" cy="108902"/>
            </a:xfrm>
            <a:custGeom>
              <a:avLst/>
              <a:gdLst>
                <a:gd name="connsiteX0" fmla="*/ 30036 w 59689"/>
                <a:gd name="connsiteY0" fmla="*/ 0 h 108902"/>
                <a:gd name="connsiteX1" fmla="*/ 0 w 59689"/>
                <a:gd name="connsiteY1" fmla="*/ 108902 h 108902"/>
                <a:gd name="connsiteX2" fmla="*/ 59690 w 59689"/>
                <a:gd name="connsiteY2" fmla="*/ 108902 h 108902"/>
              </a:gdLst>
              <a:ahLst/>
              <a:cxnLst>
                <a:cxn ang="0">
                  <a:pos x="connsiteX0" y="connsiteY0"/>
                </a:cxn>
                <a:cxn ang="0">
                  <a:pos x="connsiteX1" y="connsiteY1"/>
                </a:cxn>
                <a:cxn ang="0">
                  <a:pos x="connsiteX2" y="connsiteY2"/>
                </a:cxn>
              </a:cxnLst>
              <a:rect l="l" t="t" r="r" b="b"/>
              <a:pathLst>
                <a:path w="59689" h="108902">
                  <a:moveTo>
                    <a:pt x="30036" y="0"/>
                  </a:moveTo>
                  <a:lnTo>
                    <a:pt x="0" y="108902"/>
                  </a:lnTo>
                  <a:lnTo>
                    <a:pt x="59690" y="108902"/>
                  </a:lnTo>
                  <a:close/>
                </a:path>
              </a:pathLst>
            </a:custGeom>
            <a:grpFill/>
            <a:ln w="6350"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4ACCFB3F-A567-40F8-9BF3-9F06CC745BF1}"/>
              </a:ext>
            </a:extLst>
          </p:cNvPr>
          <p:cNvSpPr txBox="1"/>
          <p:nvPr userDrawn="1"/>
        </p:nvSpPr>
        <p:spPr>
          <a:xfrm>
            <a:off x="9201151" y="6574536"/>
            <a:ext cx="292120" cy="137160"/>
          </a:xfrm>
          <a:prstGeom prst="rect">
            <a:avLst/>
          </a:prstGeom>
          <a:noFill/>
        </p:spPr>
        <p:txBody>
          <a:bodyPr vert="horz" wrap="square" lIns="0" tIns="0" rIns="0" bIns="0" rtlCol="0" anchor="ctr">
            <a:noAutofit/>
          </a:bodyPr>
          <a:lstStyle/>
          <a:p>
            <a:pPr algn="r"/>
            <a:fld id="{233B0435-86D7-4A12-92BD-5A0D19916037}" type="slidenum">
              <a:rPr lang="en-US" sz="800" smtClean="0">
                <a:solidFill>
                  <a:srgbClr val="000000"/>
                </a:solidFill>
                <a:latin typeface="Arial" panose="020B0604020202020204" pitchFamily="34" charset="0"/>
              </a:rPr>
              <a:pPr algn="r"/>
              <a:t>‹#›</a:t>
            </a:fld>
            <a:endParaRPr lang="en-US" sz="800" dirty="0">
              <a:solidFill>
                <a:srgbClr val="000000"/>
              </a:solidFill>
              <a:latin typeface="Arial" panose="020B0604020202020204" pitchFamily="34" charset="0"/>
            </a:endParaRPr>
          </a:p>
        </p:txBody>
      </p:sp>
      <p:sp>
        <p:nvSpPr>
          <p:cNvPr id="12" name="Footnote">
            <a:extLst>
              <a:ext uri="{FF2B5EF4-FFF2-40B4-BE49-F238E27FC236}">
                <a16:creationId xmlns:a16="http://schemas.microsoft.com/office/drawing/2014/main" id="{20ACB306-C423-44A6-81F0-1D567BD54563}"/>
              </a:ext>
            </a:extLst>
          </p:cNvPr>
          <p:cNvSpPr txBox="1"/>
          <p:nvPr userDrawn="1"/>
        </p:nvSpPr>
        <p:spPr bwMode="gray">
          <a:xfrm>
            <a:off x="812292" y="6461031"/>
            <a:ext cx="3758208" cy="246221"/>
          </a:xfrm>
          <a:prstGeom prst="rect">
            <a:avLst/>
          </a:prstGeom>
          <a:noFill/>
        </p:spPr>
        <p:txBody>
          <a:bodyPr vert="horz" wrap="square" lIns="0" tIns="0" rIns="0" bIns="0" rtlCol="0" anchor="b" anchorCtr="0">
            <a:spAutoFit/>
          </a:bodyPr>
          <a:lstStyle/>
          <a:p>
            <a:r>
              <a:rPr lang="en-US" sz="800" b="1" dirty="0">
                <a:latin typeface="Arial"/>
              </a:rPr>
              <a:t>For Investment Professional use only.</a:t>
            </a:r>
          </a:p>
          <a:p>
            <a:r>
              <a:rPr lang="en-US" sz="800" b="1" dirty="0">
                <a:latin typeface="Arial"/>
              </a:rPr>
              <a:t>Not for inspection by, distribution or quotation to, the general public.</a:t>
            </a:r>
          </a:p>
        </p:txBody>
      </p:sp>
    </p:spTree>
    <p:extLst>
      <p:ext uri="{BB962C8B-B14F-4D97-AF65-F5344CB8AC3E}">
        <p14:creationId xmlns:p14="http://schemas.microsoft.com/office/powerpoint/2010/main" val="18045529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82" r:id="rId14"/>
    <p:sldLayoutId id="2147483784" r:id="rId15"/>
    <p:sldLayoutId id="2147483783" r:id="rId16"/>
    <p:sldLayoutId id="2147483785" r:id="rId17"/>
    <p:sldLayoutId id="2147483786" r:id="rId18"/>
    <p:sldLayoutId id="2147483787" r:id="rId19"/>
    <p:sldLayoutId id="2147483826" r:id="rId20"/>
    <p:sldLayoutId id="2147483827" r:id="rId21"/>
    <p:sldLayoutId id="2147483828" r:id="rId22"/>
    <p:sldLayoutId id="2147483790" r:id="rId23"/>
    <p:sldLayoutId id="2147483792" r:id="rId24"/>
    <p:sldLayoutId id="2147483791" r:id="rId25"/>
    <p:sldLayoutId id="2147483762" r:id="rId26"/>
    <p:sldLayoutId id="2147483773" r:id="rId27"/>
    <p:sldLayoutId id="2147483763" r:id="rId28"/>
    <p:sldLayoutId id="2147483764" r:id="rId29"/>
    <p:sldLayoutId id="2147483825" r:id="rId30"/>
    <p:sldLayoutId id="2147483766" r:id="rId31"/>
    <p:sldLayoutId id="2147483768" r:id="rId32"/>
    <p:sldLayoutId id="2147483769" r:id="rId33"/>
    <p:sldLayoutId id="2147483829" r:id="rId34"/>
    <p:sldLayoutId id="2147483830" r:id="rId35"/>
    <p:sldLayoutId id="2147483774" r:id="rId36"/>
    <p:sldLayoutId id="2147483772" r:id="rId37"/>
    <p:sldLayoutId id="2147483833" r:id="rId38"/>
    <p:sldLayoutId id="2147483835" r:id="rId39"/>
    <p:sldLayoutId id="2147483836" r:id="rId40"/>
  </p:sldLayoutIdLst>
  <p:transition spd="slow">
    <p:wipe dir="r"/>
  </p:transition>
  <p:hf hdr="0" dt="0"/>
  <p:txStyles>
    <p:titleStyle>
      <a:lvl1pPr algn="l" defTabSz="457200" rtl="0" eaLnBrk="1" latinLnBrk="0" hangingPunct="1">
        <a:spcBef>
          <a:spcPct val="0"/>
        </a:spcBef>
        <a:buNone/>
        <a:defRPr sz="2000" b="1" kern="1200">
          <a:solidFill>
            <a:schemeClr val="tx1"/>
          </a:solidFill>
          <a:latin typeface="+mn-lt"/>
          <a:ea typeface="+mj-ea"/>
          <a:cs typeface="+mj-cs"/>
        </a:defRPr>
      </a:lvl1pPr>
    </p:titleStyle>
    <p:bodyStyle>
      <a:lvl1pPr marL="228600" indent="-228600" algn="l" defTabSz="457200" rtl="0" eaLnBrk="1" latinLnBrk="0" hangingPunct="1">
        <a:lnSpc>
          <a:spcPct val="100000"/>
        </a:lnSpc>
        <a:spcBef>
          <a:spcPts val="1200"/>
        </a:spcBef>
        <a:spcAft>
          <a:spcPts val="400"/>
        </a:spcAft>
        <a:buClrTx/>
        <a:buFont typeface="Arial" panose="020B0604020202020204" pitchFamily="34" charset="0"/>
        <a:buChar char="•"/>
        <a:tabLst/>
        <a:defRPr sz="1600"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4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0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57" userDrawn="1">
          <p15:clr>
            <a:srgbClr val="F26B43"/>
          </p15:clr>
        </p15:guide>
        <p15:guide id="2" pos="3182" userDrawn="1">
          <p15:clr>
            <a:srgbClr val="F26B43"/>
          </p15:clr>
        </p15:guide>
        <p15:guide id="3" pos="4043" userDrawn="1">
          <p15:clr>
            <a:srgbClr val="F26B43"/>
          </p15:clr>
        </p15:guide>
        <p15:guide id="4" pos="4129" userDrawn="1">
          <p15:clr>
            <a:srgbClr val="F26B43"/>
          </p15:clr>
        </p15:guide>
        <p15:guide id="5" pos="6000" userDrawn="1">
          <p15:clr>
            <a:srgbClr val="F26B43"/>
          </p15:clr>
        </p15:guide>
        <p15:guide id="6" pos="262" userDrawn="1">
          <p15:clr>
            <a:srgbClr val="F26B43"/>
          </p15:clr>
        </p15:guide>
        <p15:guide id="7" orient="horz" pos="257" userDrawn="1">
          <p15:clr>
            <a:srgbClr val="F26B43"/>
          </p15:clr>
        </p15:guide>
        <p15:guide id="8" orient="horz" pos="456" userDrawn="1">
          <p15:clr>
            <a:srgbClr val="F26B43"/>
          </p15:clr>
        </p15:guide>
        <p15:guide id="9" orient="horz" pos="656" userDrawn="1">
          <p15:clr>
            <a:srgbClr val="F26B43"/>
          </p15:clr>
        </p15:guide>
        <p15:guide id="10" orient="horz" pos="804" userDrawn="1">
          <p15:clr>
            <a:srgbClr val="F26B43"/>
          </p15:clr>
        </p15:guide>
        <p15:guide id="11" orient="horz" pos="918" userDrawn="1">
          <p15:clr>
            <a:srgbClr val="F26B43"/>
          </p15:clr>
        </p15:guide>
        <p15:guide id="12" orient="horz" pos="1135" userDrawn="1">
          <p15:clr>
            <a:srgbClr val="F26B43"/>
          </p15:clr>
        </p15:guide>
        <p15:guide id="13" orient="horz" pos="1209" userDrawn="1">
          <p15:clr>
            <a:srgbClr val="F26B43"/>
          </p15:clr>
        </p15:guide>
        <p15:guide id="14" orient="horz" pos="3051" userDrawn="1">
          <p15:clr>
            <a:srgbClr val="F26B43"/>
          </p15:clr>
        </p15:guide>
        <p15:guide id="15" orient="horz" pos="3102" userDrawn="1">
          <p15:clr>
            <a:srgbClr val="F26B43"/>
          </p15:clr>
        </p15:guide>
        <p15:guide id="16" orient="horz" pos="3416" userDrawn="1">
          <p15:clr>
            <a:srgbClr val="F26B43"/>
          </p15:clr>
        </p15:guide>
        <p15:guide id="17" orient="horz" pos="3490" userDrawn="1">
          <p15:clr>
            <a:srgbClr val="F26B43"/>
          </p15:clr>
        </p15:guide>
        <p15:guide id="18" orient="horz" pos="3964" userDrawn="1">
          <p15:clr>
            <a:srgbClr val="F26B43"/>
          </p15:clr>
        </p15:guide>
        <p15:guide id="19" orient="horz" pos="4220" userDrawn="1">
          <p15:clr>
            <a:srgbClr val="F26B43"/>
          </p15:clr>
        </p15:guide>
        <p15:guide id="20" pos="2104" userDrawn="1">
          <p15:clr>
            <a:srgbClr val="F26B43"/>
          </p15:clr>
        </p15:guide>
        <p15:guide id="21" pos="21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8.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9.xml"/><Relationship Id="rId1" Type="http://schemas.openxmlformats.org/officeDocument/2006/relationships/tags" Target="../tags/tag61.xml"/></Relationships>
</file>

<file path=ppt/slides/_rels/slide2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chart" Target="../charts/chart6.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chart" Target="../charts/chart5.xml"/><Relationship Id="rId5" Type="http://schemas.openxmlformats.org/officeDocument/2006/relationships/notesSlide" Target="../notesSlides/notesSlide26.xml"/><Relationship Id="rId4"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65.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8.xml"/><Relationship Id="rId1" Type="http://schemas.openxmlformats.org/officeDocument/2006/relationships/tags" Target="../tags/tag66.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9.xml"/><Relationship Id="rId1" Type="http://schemas.openxmlformats.org/officeDocument/2006/relationships/tags" Target="../tags/tag67.xml"/></Relationships>
</file>

<file path=ppt/slides/_rels/slide3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chart" Target="../charts/chart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4.xml"/><Relationship Id="rId5" Type="http://schemas.openxmlformats.org/officeDocument/2006/relationships/notesSlide" Target="../notesSlides/notesSlide35.xml"/><Relationship Id="rId4"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0.xml"/><Relationship Id="rId1" Type="http://schemas.openxmlformats.org/officeDocument/2006/relationships/tags" Target="../tags/tag71.xml"/><Relationship Id="rId4" Type="http://schemas.openxmlformats.org/officeDocument/2006/relationships/hyperlink" Target="http://www.alliancebernstein.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7DACE-F3CB-6C46-90EF-4B4C443E8C66}"/>
              </a:ext>
            </a:extLst>
          </p:cNvPr>
          <p:cNvSpPr>
            <a:spLocks noGrp="1"/>
          </p:cNvSpPr>
          <p:nvPr>
            <p:ph type="ctrTitle"/>
          </p:nvPr>
        </p:nvSpPr>
        <p:spPr>
          <a:xfrm>
            <a:off x="5964469" y="1188720"/>
            <a:ext cx="3157760" cy="1281461"/>
          </a:xfrm>
        </p:spPr>
        <p:txBody>
          <a:bodyPr>
            <a:noAutofit/>
          </a:bodyPr>
          <a:lstStyle/>
          <a:p>
            <a:r>
              <a:rPr lang="en-US" sz="2400" dirty="0"/>
              <a:t>How to Get Clients to Take Action Now</a:t>
            </a:r>
            <a:endParaRPr lang="en-US" sz="2500" dirty="0"/>
          </a:p>
        </p:txBody>
      </p:sp>
      <p:cxnSp>
        <p:nvCxnSpPr>
          <p:cNvPr id="8" name="Straight Connector 7">
            <a:extLst>
              <a:ext uri="{FF2B5EF4-FFF2-40B4-BE49-F238E27FC236}">
                <a16:creationId xmlns:a16="http://schemas.microsoft.com/office/drawing/2014/main" id="{6E613F0A-0335-44F3-8744-1375B52B2B0C}"/>
              </a:ext>
            </a:extLst>
          </p:cNvPr>
          <p:cNvCxnSpPr>
            <a:cxnSpLocks/>
          </p:cNvCxnSpPr>
          <p:nvPr/>
        </p:nvCxnSpPr>
        <p:spPr>
          <a:xfrm>
            <a:off x="5964469" y="2651760"/>
            <a:ext cx="292608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4CD282-2057-4F58-8FD4-093F9E37BD04}"/>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AF8E8BC6-D643-4E61-873E-BB489A263E3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9885479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p:cNvSpPr>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p>
            <a:pPr>
              <a:buFont typeface="Arial"/>
              <a:buNone/>
            </a:pPr>
            <a:r>
              <a:rPr lang="en-US" sz="1600" dirty="0">
                <a:solidFill>
                  <a:srgbClr val="8C8C8C"/>
                </a:solidFill>
                <a:latin typeface="Arial" panose="020B0604020202020204" pitchFamily="34" charset="0"/>
              </a:rPr>
              <a:t>Two different parts of the brain influence every decision</a:t>
            </a:r>
          </a:p>
        </p:txBody>
      </p:sp>
      <p:sp>
        <p:nvSpPr>
          <p:cNvPr id="9220" name="Rectangle 82"/>
          <p:cNvSpPr>
            <a:spLocks noGrp="1" noChangeArrowheads="1"/>
          </p:cNvSpPr>
          <p:nvPr>
            <p:ph type="title"/>
          </p:nvPr>
        </p:nvSpPr>
        <p:spPr/>
        <p:txBody>
          <a:bodyPr>
            <a:spAutoFit/>
          </a:bodyPr>
          <a:lstStyle/>
          <a:p>
            <a:r>
              <a:rPr lang="en-US" altLang="en-US" dirty="0"/>
              <a:t>Insights from Brain Science</a:t>
            </a:r>
            <a:endParaRPr lang="en-US" altLang="en-US" b="0" dirty="0"/>
          </a:p>
        </p:txBody>
      </p:sp>
      <p:pic>
        <p:nvPicPr>
          <p:cNvPr id="3" name="Picture 2"/>
          <p:cNvPicPr>
            <a:picLocks noChangeAspect="1"/>
          </p:cNvPicPr>
          <p:nvPr/>
        </p:nvPicPr>
        <p:blipFill>
          <a:blip r:embed="rId4"/>
          <a:srcRect/>
          <a:stretch/>
        </p:blipFill>
        <p:spPr>
          <a:xfrm>
            <a:off x="5335152" y="1313447"/>
            <a:ext cx="2790112" cy="3654554"/>
          </a:xfrm>
          <a:prstGeom prst="rect">
            <a:avLst/>
          </a:prstGeom>
        </p:spPr>
      </p:pic>
      <p:grpSp>
        <p:nvGrpSpPr>
          <p:cNvPr id="13" name="Group 12">
            <a:extLst>
              <a:ext uri="{FF2B5EF4-FFF2-40B4-BE49-F238E27FC236}">
                <a16:creationId xmlns:a16="http://schemas.microsoft.com/office/drawing/2014/main" id="{48BA9F64-43F9-4820-86D8-4508E4CBA462}"/>
              </a:ext>
            </a:extLst>
          </p:cNvPr>
          <p:cNvGrpSpPr/>
          <p:nvPr/>
        </p:nvGrpSpPr>
        <p:grpSpPr>
          <a:xfrm>
            <a:off x="493776" y="2176272"/>
            <a:ext cx="2249424" cy="2699309"/>
            <a:chOff x="493776" y="2176272"/>
            <a:chExt cx="2249424" cy="2699309"/>
          </a:xfrm>
        </p:grpSpPr>
        <p:pic>
          <p:nvPicPr>
            <p:cNvPr id="14" name="head" descr="Shape&#10;&#10;Description automatically generated with medium confidence">
              <a:extLst>
                <a:ext uri="{FF2B5EF4-FFF2-40B4-BE49-F238E27FC236}">
                  <a16:creationId xmlns:a16="http://schemas.microsoft.com/office/drawing/2014/main" id="{0A1571D4-67E7-4A65-ADA8-F50269E169C1}"/>
                </a:ext>
              </a:extLst>
            </p:cNvPr>
            <p:cNvPicPr>
              <a:picLocks noChangeAspect="1"/>
            </p:cNvPicPr>
            <p:nvPr/>
          </p:nvPicPr>
          <p:blipFill>
            <a:blip r:embed="rId5"/>
            <a:stretch>
              <a:fillRect/>
            </a:stretch>
          </p:blipFill>
          <p:spPr>
            <a:xfrm>
              <a:off x="493776" y="2176272"/>
              <a:ext cx="2249424" cy="2699309"/>
            </a:xfrm>
            <a:prstGeom prst="rect">
              <a:avLst/>
            </a:prstGeom>
          </p:spPr>
        </p:pic>
        <p:pic>
          <p:nvPicPr>
            <p:cNvPr id="15" name="Brain" descr="Shape, circle&#10;&#10;Description automatically generated">
              <a:extLst>
                <a:ext uri="{FF2B5EF4-FFF2-40B4-BE49-F238E27FC236}">
                  <a16:creationId xmlns:a16="http://schemas.microsoft.com/office/drawing/2014/main" id="{E84B1B0F-A5AF-4A84-B53F-781949BB8200}"/>
                </a:ext>
              </a:extLst>
            </p:cNvPr>
            <p:cNvPicPr>
              <a:picLocks noChangeAspect="1"/>
            </p:cNvPicPr>
            <p:nvPr/>
          </p:nvPicPr>
          <p:blipFill>
            <a:blip r:embed="rId6"/>
            <a:stretch>
              <a:fillRect/>
            </a:stretch>
          </p:blipFill>
          <p:spPr>
            <a:xfrm flipH="1">
              <a:off x="727535" y="2389495"/>
              <a:ext cx="1364052" cy="1023039"/>
            </a:xfrm>
            <a:prstGeom prst="rect">
              <a:avLst/>
            </a:prstGeom>
          </p:spPr>
        </p:pic>
      </p:grpSp>
      <p:sp>
        <p:nvSpPr>
          <p:cNvPr id="16" name="Line 5">
            <a:extLst>
              <a:ext uri="{FF2B5EF4-FFF2-40B4-BE49-F238E27FC236}">
                <a16:creationId xmlns:a16="http://schemas.microsoft.com/office/drawing/2014/main" id="{0750C60F-20E5-40F7-A854-1CB751A48B4E}"/>
              </a:ext>
            </a:extLst>
          </p:cNvPr>
          <p:cNvSpPr>
            <a:spLocks noChangeShapeType="1"/>
          </p:cNvSpPr>
          <p:nvPr/>
        </p:nvSpPr>
        <p:spPr bwMode="gray">
          <a:xfrm>
            <a:off x="2511176" y="3098800"/>
            <a:ext cx="1364053" cy="0"/>
          </a:xfrm>
          <a:prstGeom prst="line">
            <a:avLst/>
          </a:prstGeom>
          <a:solidFill>
            <a:schemeClr val="accent1"/>
          </a:solidFill>
          <a:ln w="19050" cap="flat" cmpd="sng" algn="ctr">
            <a:solidFill>
              <a:schemeClr val="accent1"/>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endParaRPr lang="en-US" dirty="0"/>
          </a:p>
        </p:txBody>
      </p:sp>
    </p:spTree>
    <p:custDataLst>
      <p:tags r:id="rId1"/>
    </p:custDataLst>
    <p:extLst>
      <p:ext uri="{BB962C8B-B14F-4D97-AF65-F5344CB8AC3E}">
        <p14:creationId xmlns:p14="http://schemas.microsoft.com/office/powerpoint/2010/main" val="50897785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5D1963A-715B-4FFE-91A0-73AF4DBF69BC}"/>
              </a:ext>
            </a:extLst>
          </p:cNvPr>
          <p:cNvGrpSpPr/>
          <p:nvPr/>
        </p:nvGrpSpPr>
        <p:grpSpPr>
          <a:xfrm>
            <a:off x="493776" y="2176272"/>
            <a:ext cx="2249424" cy="2699309"/>
            <a:chOff x="493776" y="2176272"/>
            <a:chExt cx="2249424" cy="2699309"/>
          </a:xfrm>
        </p:grpSpPr>
        <p:pic>
          <p:nvPicPr>
            <p:cNvPr id="26" name="Brain" descr="Shape, circle&#10;&#10;Description automatically generated">
              <a:extLst>
                <a:ext uri="{FF2B5EF4-FFF2-40B4-BE49-F238E27FC236}">
                  <a16:creationId xmlns:a16="http://schemas.microsoft.com/office/drawing/2014/main" id="{298FD560-B252-430F-8A61-76CDEFFA0A70}"/>
                </a:ext>
              </a:extLst>
            </p:cNvPr>
            <p:cNvPicPr>
              <a:picLocks noChangeAspect="1"/>
            </p:cNvPicPr>
            <p:nvPr/>
          </p:nvPicPr>
          <p:blipFill>
            <a:blip r:embed="rId4"/>
            <a:stretch>
              <a:fillRect/>
            </a:stretch>
          </p:blipFill>
          <p:spPr>
            <a:xfrm flipH="1">
              <a:off x="727535" y="2389495"/>
              <a:ext cx="1364052" cy="1023039"/>
            </a:xfrm>
            <a:prstGeom prst="rect">
              <a:avLst/>
            </a:prstGeom>
          </p:spPr>
        </p:pic>
        <p:pic>
          <p:nvPicPr>
            <p:cNvPr id="25" name="head" descr="Shape&#10;&#10;Description automatically generated with medium confidence">
              <a:extLst>
                <a:ext uri="{FF2B5EF4-FFF2-40B4-BE49-F238E27FC236}">
                  <a16:creationId xmlns:a16="http://schemas.microsoft.com/office/drawing/2014/main" id="{BCFCC559-0980-4CD1-9566-41F35D41D6A4}"/>
                </a:ext>
              </a:extLst>
            </p:cNvPr>
            <p:cNvPicPr>
              <a:picLocks noChangeAspect="1"/>
            </p:cNvPicPr>
            <p:nvPr/>
          </p:nvPicPr>
          <p:blipFill>
            <a:blip r:embed="rId5"/>
            <a:stretch>
              <a:fillRect/>
            </a:stretch>
          </p:blipFill>
          <p:spPr>
            <a:xfrm>
              <a:off x="493776" y="2176272"/>
              <a:ext cx="2249424" cy="2699309"/>
            </a:xfrm>
            <a:prstGeom prst="rect">
              <a:avLst/>
            </a:prstGeom>
          </p:spPr>
        </p:pic>
      </p:grpSp>
      <p:sp>
        <p:nvSpPr>
          <p:cNvPr id="10247" name="Footnote"/>
          <p:cNvSpPr txBox="1">
            <a:spLocks noChangeArrowheads="1"/>
          </p:cNvSpPr>
          <p:nvPr>
            <p:custDataLst>
              <p:tags r:id="rId1"/>
            </p:custDataLst>
          </p:nvPr>
        </p:nvSpPr>
        <p:spPr bwMode="gray">
          <a:xfrm>
            <a:off x="411480" y="6012549"/>
            <a:ext cx="9080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nchorCtr="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r>
              <a:rPr lang="en-US" altLang="en-US" sz="900" dirty="0">
                <a:latin typeface="Arial" panose="020B0604020202020204" pitchFamily="34" charset="0"/>
              </a:rPr>
              <a:t>Source: Dan </a:t>
            </a:r>
            <a:r>
              <a:rPr lang="en-US" altLang="en-US" sz="900" dirty="0" err="1">
                <a:latin typeface="Arial" panose="020B0604020202020204" pitchFamily="34" charset="0"/>
              </a:rPr>
              <a:t>Ariely</a:t>
            </a:r>
            <a:r>
              <a:rPr lang="en-US" altLang="en-US" sz="900" dirty="0">
                <a:latin typeface="Arial" panose="020B0604020202020204" pitchFamily="34" charset="0"/>
              </a:rPr>
              <a:t>, </a:t>
            </a:r>
            <a:r>
              <a:rPr lang="en-US" altLang="en-US" sz="900" i="1" dirty="0">
                <a:latin typeface="Arial" panose="020B0604020202020204" pitchFamily="34" charset="0"/>
              </a:rPr>
              <a:t>Predictably Irrational: The Hidden Forces That Shape Our Decisions </a:t>
            </a:r>
            <a:r>
              <a:rPr lang="en-US" altLang="en-US" sz="900" dirty="0">
                <a:latin typeface="Arial" panose="020B0604020202020204" pitchFamily="34" charset="0"/>
              </a:rPr>
              <a:t>(2008): 89–108, George Loewenstein, “Out of Control: Visceral Influences on Behavior,” </a:t>
            </a:r>
            <a:r>
              <a:rPr lang="en-US" altLang="en-US" sz="900" i="1" dirty="0">
                <a:latin typeface="Arial" panose="020B0604020202020204" pitchFamily="34" charset="0"/>
              </a:rPr>
              <a:t>Organizational Behavior and Human Decision Processes </a:t>
            </a:r>
            <a:r>
              <a:rPr lang="en-US" altLang="en-US" sz="900" dirty="0">
                <a:latin typeface="Arial" panose="020B0604020202020204" pitchFamily="34" charset="0"/>
              </a:rPr>
              <a:t>vol. 65, issue 3 (March 1996): 272</a:t>
            </a:r>
            <a:r>
              <a:rPr lang="en-US" altLang="en-US" sz="900" dirty="0">
                <a:latin typeface="Arial" panose="020B0604020202020204" pitchFamily="34" charset="0"/>
                <a:sym typeface="Symbol"/>
              </a:rPr>
              <a:t>292</a:t>
            </a:r>
            <a:endParaRPr lang="en-US" altLang="en-US" sz="900" dirty="0">
              <a:latin typeface="Arial" panose="020B0604020202020204" pitchFamily="34" charset="0"/>
            </a:endParaRPr>
          </a:p>
        </p:txBody>
      </p:sp>
      <p:sp>
        <p:nvSpPr>
          <p:cNvPr id="11" name="Subtitle">
            <a:extLst>
              <a:ext uri="{FF2B5EF4-FFF2-40B4-BE49-F238E27FC236}">
                <a16:creationId xmlns:a16="http://schemas.microsoft.com/office/drawing/2014/main" id="{8B42B027-6006-543D-F805-C2BE6C705526}"/>
              </a:ext>
            </a:extLst>
          </p:cNvPr>
          <p:cNvSpPr>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p>
            <a:pPr>
              <a:buFont typeface="Arial"/>
              <a:buNone/>
            </a:pPr>
            <a:r>
              <a:rPr lang="en-US" sz="1600" dirty="0">
                <a:solidFill>
                  <a:srgbClr val="8C8C8C"/>
                </a:solidFill>
                <a:latin typeface="Arial" panose="020B0604020202020204" pitchFamily="34" charset="0"/>
              </a:rPr>
              <a:t>The brain’s primary job is to ensure the survival of the organism</a:t>
            </a:r>
          </a:p>
        </p:txBody>
      </p:sp>
      <p:sp>
        <p:nvSpPr>
          <p:cNvPr id="2" name="Title 1"/>
          <p:cNvSpPr>
            <a:spLocks noGrp="1"/>
          </p:cNvSpPr>
          <p:nvPr>
            <p:ph type="title"/>
          </p:nvPr>
        </p:nvSpPr>
        <p:spPr/>
        <p:txBody>
          <a:bodyPr>
            <a:spAutoFit/>
          </a:bodyPr>
          <a:lstStyle/>
          <a:p>
            <a:r>
              <a:rPr lang="en-US" altLang="en-US" dirty="0"/>
              <a:t>The Oldest Part of the Brain Controls Fight-or-Flight</a:t>
            </a:r>
            <a:endParaRPr lang="en-US" dirty="0"/>
          </a:p>
        </p:txBody>
      </p:sp>
      <p:sp>
        <p:nvSpPr>
          <p:cNvPr id="9" name="TextBox 8"/>
          <p:cNvSpPr txBox="1"/>
          <p:nvPr/>
        </p:nvSpPr>
        <p:spPr>
          <a:xfrm>
            <a:off x="857250" y="2608017"/>
            <a:ext cx="1038225" cy="520655"/>
          </a:xfrm>
          <a:prstGeom prst="rect">
            <a:avLst/>
          </a:prstGeom>
          <a:noFill/>
        </p:spPr>
        <p:txBody>
          <a:bodyPr wrap="square" lIns="0" tIns="0" rIns="0" bIns="0" rtlCol="0">
            <a:spAutoFit/>
          </a:bodyPr>
          <a:lstStyle/>
          <a:p>
            <a:pPr algn="ctr">
              <a:lnSpc>
                <a:spcPct val="110000"/>
              </a:lnSpc>
            </a:pPr>
            <a:r>
              <a:rPr lang="en-US" sz="1600" b="1" dirty="0"/>
              <a:t>FIGHT OR</a:t>
            </a:r>
            <a:br>
              <a:rPr lang="en-US" sz="1600" b="1" dirty="0"/>
            </a:br>
            <a:r>
              <a:rPr lang="en-US" sz="1600" b="1" dirty="0"/>
              <a:t>FLIGHT</a:t>
            </a:r>
          </a:p>
        </p:txBody>
      </p:sp>
      <p:sp>
        <p:nvSpPr>
          <p:cNvPr id="19" name="Text Placeholder 1"/>
          <p:cNvSpPr txBox="1">
            <a:spLocks/>
          </p:cNvSpPr>
          <p:nvPr/>
        </p:nvSpPr>
        <p:spPr>
          <a:xfrm>
            <a:off x="4271489" y="3136716"/>
            <a:ext cx="5240811" cy="795528"/>
          </a:xfrm>
          <a:prstGeom prst="rect">
            <a:avLst/>
          </a:prstGeom>
          <a:ln w="12700">
            <a:solidFill>
              <a:schemeClr val="accent1"/>
            </a:solidFill>
          </a:ln>
        </p:spPr>
        <p:txBody>
          <a:bodyPr anchor="ctr"/>
          <a:lstStyle>
            <a:lvl1pPr marL="0" indent="0" algn="l" defTabSz="457200" rtl="0" eaLnBrk="1" latinLnBrk="0" hangingPunct="1">
              <a:lnSpc>
                <a:spcPct val="120000"/>
              </a:lnSpc>
              <a:spcBef>
                <a:spcPts val="0"/>
              </a:spcBef>
              <a:spcAft>
                <a:spcPts val="400"/>
              </a:spcAft>
              <a:buFont typeface="Arial"/>
              <a:buNone/>
              <a:defRPr sz="2000" kern="1200">
                <a:solidFill>
                  <a:schemeClr val="tx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2000" kern="1200">
                <a:solidFill>
                  <a:schemeClr val="tx1"/>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800" kern="1200">
                <a:solidFill>
                  <a:schemeClr val="tx1"/>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600" kern="1200">
                <a:solidFill>
                  <a:schemeClr val="tx1"/>
                </a:solidFill>
                <a:latin typeface="+mn-lt"/>
                <a:ea typeface="+mn-ea"/>
                <a:cs typeface="+mn-cs"/>
              </a:defRPr>
            </a:lvl4pPr>
            <a:lvl5pPr marL="974725" indent="-228600" algn="l" defTabSz="457200" rtl="0" eaLnBrk="1" latinLnBrk="0" hangingPunct="1">
              <a:lnSpc>
                <a:spcPct val="120000"/>
              </a:lnSpc>
              <a:spcBef>
                <a:spcPts val="0"/>
              </a:spcBef>
              <a:spcAft>
                <a:spcPts val="1200"/>
              </a:spcAft>
              <a:buClr>
                <a:schemeClr val="accent1"/>
              </a:buClr>
              <a:buFont typeface="Wingdings 2" panose="05020102010507070707" pitchFamily="18" charset="2"/>
              <a:buChar char="È"/>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5000"/>
              </a:lnSpc>
              <a:spcBef>
                <a:spcPct val="15000"/>
              </a:spcBef>
            </a:pPr>
            <a:r>
              <a:rPr lang="en-US" altLang="en-US" sz="1600" dirty="0">
                <a:solidFill>
                  <a:schemeClr val="accent1"/>
                </a:solidFill>
              </a:rPr>
              <a:t>The primitive brain </a:t>
            </a:r>
            <a:r>
              <a:rPr lang="en-US" altLang="en-US" sz="1600" dirty="0"/>
              <a:t>controls our actions and impulses and our more primitive emotions of anger and fear</a:t>
            </a:r>
            <a:endParaRPr lang="en-US" sz="1600" dirty="0"/>
          </a:p>
        </p:txBody>
      </p:sp>
      <p:pic>
        <p:nvPicPr>
          <p:cNvPr id="4" name="Picture 3" descr="A picture containing icon&#10;&#10;Description automatically generated">
            <a:extLst>
              <a:ext uri="{FF2B5EF4-FFF2-40B4-BE49-F238E27FC236}">
                <a16:creationId xmlns:a16="http://schemas.microsoft.com/office/drawing/2014/main" id="{86845984-6E30-4E6B-805E-6E0614DE6BD9}"/>
              </a:ext>
            </a:extLst>
          </p:cNvPr>
          <p:cNvPicPr>
            <a:picLocks noChangeAspect="1"/>
          </p:cNvPicPr>
          <p:nvPr/>
        </p:nvPicPr>
        <p:blipFill>
          <a:blip r:embed="rId6"/>
          <a:stretch>
            <a:fillRect/>
          </a:stretch>
        </p:blipFill>
        <p:spPr>
          <a:xfrm flipH="1">
            <a:off x="712041" y="2821268"/>
            <a:ext cx="787793" cy="605995"/>
          </a:xfrm>
          <a:prstGeom prst="rect">
            <a:avLst/>
          </a:prstGeom>
        </p:spPr>
      </p:pic>
    </p:spTree>
    <p:extLst>
      <p:ext uri="{BB962C8B-B14F-4D97-AF65-F5344CB8AC3E}">
        <p14:creationId xmlns:p14="http://schemas.microsoft.com/office/powerpoint/2010/main" val="40840744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Footnote"/>
          <p:cNvSpPr txBox="1">
            <a:spLocks noChangeArrowheads="1"/>
          </p:cNvSpPr>
          <p:nvPr>
            <p:custDataLst>
              <p:tags r:id="rId2"/>
            </p:custDataLst>
          </p:nvPr>
        </p:nvSpPr>
        <p:spPr bwMode="gray">
          <a:xfrm>
            <a:off x="411480" y="6151049"/>
            <a:ext cx="90805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nchorCtr="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r>
              <a:rPr lang="en-US" altLang="en-US" sz="900" dirty="0">
                <a:latin typeface="Arial" panose="020B0604020202020204" pitchFamily="34" charset="0"/>
              </a:rPr>
              <a:t>Source: R.I.M. Dunbar, “Neocortex Size as a Constraint on Group Size in Primates,” </a:t>
            </a:r>
            <a:r>
              <a:rPr lang="en-US" altLang="en-US" sz="900" i="1" dirty="0">
                <a:latin typeface="Arial" panose="020B0604020202020204" pitchFamily="34" charset="0"/>
              </a:rPr>
              <a:t>Journal of Human Evolution </a:t>
            </a:r>
            <a:r>
              <a:rPr lang="en-US" altLang="en-US" sz="900" dirty="0">
                <a:latin typeface="Arial" panose="020B0604020202020204" pitchFamily="34" charset="0"/>
              </a:rPr>
              <a:t>vol. 22, issue 6 (June 1992): 469–493</a:t>
            </a:r>
          </a:p>
        </p:txBody>
      </p:sp>
      <p:sp>
        <p:nvSpPr>
          <p:cNvPr id="12" name="Subtitle">
            <a:extLst>
              <a:ext uri="{FF2B5EF4-FFF2-40B4-BE49-F238E27FC236}">
                <a16:creationId xmlns:a16="http://schemas.microsoft.com/office/drawing/2014/main" id="{9FB453C8-B4ED-D828-61C3-43528C82BDBA}"/>
              </a:ext>
            </a:extLst>
          </p:cNvPr>
          <p:cNvSpPr>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p>
            <a:pPr>
              <a:buFont typeface="Arial"/>
              <a:buNone/>
            </a:pPr>
            <a:r>
              <a:rPr lang="en-US" sz="1600" dirty="0">
                <a:solidFill>
                  <a:srgbClr val="8C8C8C"/>
                </a:solidFill>
                <a:latin typeface="Arial" panose="020B0604020202020204" pitchFamily="34" charset="0"/>
              </a:rPr>
              <a:t> Rational thought and language skills developed much later</a:t>
            </a:r>
          </a:p>
        </p:txBody>
      </p:sp>
      <p:sp>
        <p:nvSpPr>
          <p:cNvPr id="11267" name="Rectangle 2"/>
          <p:cNvSpPr>
            <a:spLocks noGrp="1" noChangeArrowheads="1"/>
          </p:cNvSpPr>
          <p:nvPr>
            <p:ph type="title"/>
          </p:nvPr>
        </p:nvSpPr>
        <p:spPr/>
        <p:txBody>
          <a:bodyPr>
            <a:spAutoFit/>
          </a:bodyPr>
          <a:lstStyle/>
          <a:p>
            <a:r>
              <a:rPr lang="en-US" altLang="en-US" dirty="0"/>
              <a:t> A Younger Part of the Brain Controls Language and Cognition</a:t>
            </a:r>
          </a:p>
        </p:txBody>
      </p:sp>
      <p:sp>
        <p:nvSpPr>
          <p:cNvPr id="16" name="TextBox 15"/>
          <p:cNvSpPr txBox="1"/>
          <p:nvPr/>
        </p:nvSpPr>
        <p:spPr>
          <a:xfrm>
            <a:off x="845644" y="2620205"/>
            <a:ext cx="1042721" cy="520655"/>
          </a:xfrm>
          <a:prstGeom prst="rect">
            <a:avLst/>
          </a:prstGeom>
          <a:noFill/>
        </p:spPr>
        <p:txBody>
          <a:bodyPr wrap="none" lIns="0" tIns="0" rIns="0" bIns="0" rtlCol="0">
            <a:spAutoFit/>
          </a:bodyPr>
          <a:lstStyle/>
          <a:p>
            <a:pPr algn="ctr">
              <a:lnSpc>
                <a:spcPct val="110000"/>
              </a:lnSpc>
            </a:pPr>
            <a:r>
              <a:rPr lang="en-US" sz="1600" b="1" spc="-10" dirty="0"/>
              <a:t>RATIONAL</a:t>
            </a:r>
          </a:p>
          <a:p>
            <a:pPr algn="ctr">
              <a:lnSpc>
                <a:spcPct val="110000"/>
              </a:lnSpc>
            </a:pPr>
            <a:r>
              <a:rPr lang="en-US" sz="1600" b="1" spc="-10" dirty="0"/>
              <a:t>THINKING</a:t>
            </a:r>
          </a:p>
        </p:txBody>
      </p:sp>
      <p:grpSp>
        <p:nvGrpSpPr>
          <p:cNvPr id="17" name="Group 16">
            <a:extLst>
              <a:ext uri="{FF2B5EF4-FFF2-40B4-BE49-F238E27FC236}">
                <a16:creationId xmlns:a16="http://schemas.microsoft.com/office/drawing/2014/main" id="{039580DC-3C1D-46B6-B21C-D0C581633AA3}"/>
              </a:ext>
            </a:extLst>
          </p:cNvPr>
          <p:cNvGrpSpPr/>
          <p:nvPr/>
        </p:nvGrpSpPr>
        <p:grpSpPr>
          <a:xfrm>
            <a:off x="493776" y="2176272"/>
            <a:ext cx="2249424" cy="2699309"/>
            <a:chOff x="493776" y="2176272"/>
            <a:chExt cx="2249424" cy="2699309"/>
          </a:xfrm>
        </p:grpSpPr>
        <p:pic>
          <p:nvPicPr>
            <p:cNvPr id="18" name="Brain" descr="Shape, circle&#10;&#10;Description automatically generated">
              <a:extLst>
                <a:ext uri="{FF2B5EF4-FFF2-40B4-BE49-F238E27FC236}">
                  <a16:creationId xmlns:a16="http://schemas.microsoft.com/office/drawing/2014/main" id="{CAB6C964-828F-48CF-85AC-4AA314633AF1}"/>
                </a:ext>
              </a:extLst>
            </p:cNvPr>
            <p:cNvPicPr>
              <a:picLocks noChangeAspect="1"/>
            </p:cNvPicPr>
            <p:nvPr/>
          </p:nvPicPr>
          <p:blipFill>
            <a:blip r:embed="rId5"/>
            <a:stretch>
              <a:fillRect/>
            </a:stretch>
          </p:blipFill>
          <p:spPr>
            <a:xfrm flipH="1">
              <a:off x="727535" y="2389495"/>
              <a:ext cx="1364052" cy="1023039"/>
            </a:xfrm>
            <a:prstGeom prst="rect">
              <a:avLst/>
            </a:prstGeom>
          </p:spPr>
        </p:pic>
        <p:pic>
          <p:nvPicPr>
            <p:cNvPr id="19" name="head" descr="Shape&#10;&#10;Description automatically generated with medium confidence">
              <a:extLst>
                <a:ext uri="{FF2B5EF4-FFF2-40B4-BE49-F238E27FC236}">
                  <a16:creationId xmlns:a16="http://schemas.microsoft.com/office/drawing/2014/main" id="{7E68884B-047A-4B70-947D-4D944A45FEE7}"/>
                </a:ext>
              </a:extLst>
            </p:cNvPr>
            <p:cNvPicPr>
              <a:picLocks noChangeAspect="1"/>
            </p:cNvPicPr>
            <p:nvPr/>
          </p:nvPicPr>
          <p:blipFill>
            <a:blip r:embed="rId6"/>
            <a:stretch>
              <a:fillRect/>
            </a:stretch>
          </p:blipFill>
          <p:spPr>
            <a:xfrm>
              <a:off x="493776" y="2176272"/>
              <a:ext cx="2249424" cy="2699309"/>
            </a:xfrm>
            <a:prstGeom prst="rect">
              <a:avLst/>
            </a:prstGeom>
          </p:spPr>
        </p:pic>
      </p:grpSp>
      <p:sp>
        <p:nvSpPr>
          <p:cNvPr id="20" name="Text Placeholder 1">
            <a:extLst>
              <a:ext uri="{FF2B5EF4-FFF2-40B4-BE49-F238E27FC236}">
                <a16:creationId xmlns:a16="http://schemas.microsoft.com/office/drawing/2014/main" id="{9FAB058C-1E3B-4E9B-997B-E9BA9AC05D18}"/>
              </a:ext>
            </a:extLst>
          </p:cNvPr>
          <p:cNvSpPr txBox="1">
            <a:spLocks/>
          </p:cNvSpPr>
          <p:nvPr/>
        </p:nvSpPr>
        <p:spPr>
          <a:xfrm>
            <a:off x="4271489" y="2860159"/>
            <a:ext cx="5240811" cy="930728"/>
          </a:xfrm>
          <a:prstGeom prst="rect">
            <a:avLst/>
          </a:prstGeom>
          <a:ln w="12700">
            <a:solidFill>
              <a:schemeClr val="accent1"/>
            </a:solidFill>
          </a:ln>
        </p:spPr>
        <p:txBody>
          <a:bodyPr anchor="ctr"/>
          <a:lstStyle>
            <a:lvl1pPr marL="0" indent="0" algn="l" defTabSz="457200" rtl="0" eaLnBrk="1" latinLnBrk="0" hangingPunct="1">
              <a:lnSpc>
                <a:spcPct val="120000"/>
              </a:lnSpc>
              <a:spcBef>
                <a:spcPts val="0"/>
              </a:spcBef>
              <a:spcAft>
                <a:spcPts val="400"/>
              </a:spcAft>
              <a:buFont typeface="Arial"/>
              <a:buNone/>
              <a:defRPr sz="2000" kern="1200">
                <a:solidFill>
                  <a:schemeClr val="tx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2000" kern="1200">
                <a:solidFill>
                  <a:schemeClr val="tx1"/>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800" kern="1200">
                <a:solidFill>
                  <a:schemeClr val="tx1"/>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600" kern="1200">
                <a:solidFill>
                  <a:schemeClr val="tx1"/>
                </a:solidFill>
                <a:latin typeface="+mn-lt"/>
                <a:ea typeface="+mn-ea"/>
                <a:cs typeface="+mn-cs"/>
              </a:defRPr>
            </a:lvl4pPr>
            <a:lvl5pPr marL="974725" indent="-228600" algn="l" defTabSz="457200" rtl="0" eaLnBrk="1" latinLnBrk="0" hangingPunct="1">
              <a:lnSpc>
                <a:spcPct val="120000"/>
              </a:lnSpc>
              <a:spcBef>
                <a:spcPts val="0"/>
              </a:spcBef>
              <a:spcAft>
                <a:spcPts val="1200"/>
              </a:spcAft>
              <a:buClr>
                <a:schemeClr val="accent1"/>
              </a:buClr>
              <a:buFont typeface="Wingdings 2" panose="05020102010507070707" pitchFamily="18" charset="2"/>
              <a:buChar char="È"/>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5000"/>
              </a:lnSpc>
              <a:spcBef>
                <a:spcPts val="432"/>
              </a:spcBef>
              <a:spcAft>
                <a:spcPts val="400"/>
              </a:spcAft>
            </a:pPr>
            <a:r>
              <a:rPr lang="en-US" altLang="en-US" sz="1600" dirty="0">
                <a:solidFill>
                  <a:schemeClr val="accent1"/>
                </a:solidFill>
              </a:rPr>
              <a:t>The neo-cortex </a:t>
            </a:r>
            <a:r>
              <a:rPr lang="en-US" altLang="en-US" sz="1600" dirty="0"/>
              <a:t>provides a focused commitment of </a:t>
            </a:r>
            <a:br>
              <a:rPr lang="en-US" altLang="en-US" sz="1600" dirty="0"/>
            </a:br>
            <a:r>
              <a:rPr lang="en-US" altLang="en-US" sz="1600" dirty="0"/>
              <a:t>effort to maintain clear and rational thinking, planning, problem solving and decision-making</a:t>
            </a:r>
          </a:p>
        </p:txBody>
      </p:sp>
      <p:pic>
        <p:nvPicPr>
          <p:cNvPr id="4" name="Picture 3" descr="Shape&#10;&#10;Description automatically generated with medium confidence">
            <a:extLst>
              <a:ext uri="{FF2B5EF4-FFF2-40B4-BE49-F238E27FC236}">
                <a16:creationId xmlns:a16="http://schemas.microsoft.com/office/drawing/2014/main" id="{444820FE-AFC9-4183-94F6-083B78F6CAC5}"/>
              </a:ext>
            </a:extLst>
          </p:cNvPr>
          <p:cNvPicPr>
            <a:picLocks noChangeAspect="1"/>
          </p:cNvPicPr>
          <p:nvPr/>
        </p:nvPicPr>
        <p:blipFill>
          <a:blip r:embed="rId7"/>
          <a:stretch>
            <a:fillRect/>
          </a:stretch>
        </p:blipFill>
        <p:spPr>
          <a:xfrm flipH="1">
            <a:off x="779357" y="2366942"/>
            <a:ext cx="1327214" cy="913260"/>
          </a:xfrm>
          <a:prstGeom prst="rect">
            <a:avLst/>
          </a:prstGeom>
        </p:spPr>
      </p:pic>
    </p:spTree>
    <p:custDataLst>
      <p:tags r:id="rId1"/>
    </p:custDataLst>
    <p:extLst>
      <p:ext uri="{BB962C8B-B14F-4D97-AF65-F5344CB8AC3E}">
        <p14:creationId xmlns:p14="http://schemas.microsoft.com/office/powerpoint/2010/main" val="13979615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484C8510-61A9-04E4-CF5F-1C933568D044}"/>
              </a:ext>
            </a:extLst>
          </p:cNvPr>
          <p:cNvSpPr>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p>
            <a:pPr>
              <a:buFont typeface="Arial"/>
              <a:buNone/>
            </a:pPr>
            <a:r>
              <a:rPr lang="en-US" sz="1600" dirty="0">
                <a:solidFill>
                  <a:srgbClr val="8C8C8C"/>
                </a:solidFill>
                <a:latin typeface="Arial" panose="020B0604020202020204" pitchFamily="34" charset="0"/>
              </a:rPr>
              <a:t>Pain is the primary motivator of human behavior</a:t>
            </a:r>
          </a:p>
        </p:txBody>
      </p:sp>
      <p:sp>
        <p:nvSpPr>
          <p:cNvPr id="251" name="Rectangle 15"/>
          <p:cNvSpPr>
            <a:spLocks noGrp="1" noChangeArrowheads="1"/>
          </p:cNvSpPr>
          <p:nvPr>
            <p:ph type="title"/>
          </p:nvPr>
        </p:nvSpPr>
        <p:spPr/>
        <p:txBody>
          <a:bodyPr>
            <a:spAutoFit/>
          </a:bodyPr>
          <a:lstStyle/>
          <a:p>
            <a:r>
              <a:rPr lang="en-US" dirty="0"/>
              <a:t>Creating a More Powerful Message</a:t>
            </a:r>
          </a:p>
        </p:txBody>
      </p:sp>
      <p:sp>
        <p:nvSpPr>
          <p:cNvPr id="5" name="Text Placeholder 4">
            <a:extLst>
              <a:ext uri="{FF2B5EF4-FFF2-40B4-BE49-F238E27FC236}">
                <a16:creationId xmlns:a16="http://schemas.microsoft.com/office/drawing/2014/main" id="{83DBD690-4A55-4CC3-9F8B-4BB1342E069D}"/>
              </a:ext>
            </a:extLst>
          </p:cNvPr>
          <p:cNvSpPr>
            <a:spLocks noGrp="1"/>
          </p:cNvSpPr>
          <p:nvPr>
            <p:ph type="body" sz="quarter" idx="17"/>
          </p:nvPr>
        </p:nvSpPr>
        <p:spPr>
          <a:xfrm>
            <a:off x="411163" y="1302818"/>
            <a:ext cx="4441494" cy="495317"/>
          </a:xfrm>
        </p:spPr>
        <p:txBody>
          <a:bodyPr/>
          <a:lstStyle/>
          <a:p>
            <a:r>
              <a:rPr lang="en-US" sz="1200" b="1" dirty="0"/>
              <a:t>Pleasure can motivate action,  </a:t>
            </a:r>
          </a:p>
          <a:p>
            <a:endParaRPr lang="en-US" dirty="0"/>
          </a:p>
        </p:txBody>
      </p:sp>
      <p:pic>
        <p:nvPicPr>
          <p:cNvPr id="3" name="Picture 2">
            <a:extLst>
              <a:ext uri="{FF2B5EF4-FFF2-40B4-BE49-F238E27FC236}">
                <a16:creationId xmlns:a16="http://schemas.microsoft.com/office/drawing/2014/main" id="{9C70A290-FE98-4A6C-A719-B14548F0C3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865" y="1929921"/>
            <a:ext cx="5943600" cy="2673753"/>
          </a:xfrm>
          <a:prstGeom prst="rect">
            <a:avLst/>
          </a:prstGeom>
        </p:spPr>
      </p:pic>
      <p:sp>
        <p:nvSpPr>
          <p:cNvPr id="11" name="TextBox 10">
            <a:extLst>
              <a:ext uri="{FF2B5EF4-FFF2-40B4-BE49-F238E27FC236}">
                <a16:creationId xmlns:a16="http://schemas.microsoft.com/office/drawing/2014/main" id="{AF0CBE6C-E418-4E4A-83A6-19FF16E9121E}"/>
              </a:ext>
            </a:extLst>
          </p:cNvPr>
          <p:cNvSpPr txBox="1"/>
          <p:nvPr/>
        </p:nvSpPr>
        <p:spPr>
          <a:xfrm>
            <a:off x="2520874" y="1302818"/>
            <a:ext cx="4954772" cy="493776"/>
          </a:xfrm>
          <a:prstGeom prst="rect">
            <a:avLst/>
          </a:prstGeom>
          <a:noFill/>
        </p:spPr>
        <p:txBody>
          <a:bodyPr wrap="square">
            <a:spAutoFit/>
          </a:bodyPr>
          <a:lstStyle/>
          <a:p>
            <a:pPr marL="350838" indent="-350838" defTabSz="949325">
              <a:spcBef>
                <a:spcPct val="120000"/>
              </a:spcBef>
              <a:buClr>
                <a:schemeClr val="accent1"/>
              </a:buClr>
              <a:buFont typeface="Webdings" pitchFamily="18" charset="2"/>
              <a:buNone/>
            </a:pPr>
            <a:r>
              <a:rPr lang="en-US" sz="1200" b="1" dirty="0"/>
              <a:t>but pain is more than twice as motivating as pleasure  </a:t>
            </a:r>
          </a:p>
        </p:txBody>
      </p:sp>
    </p:spTree>
    <p:extLst>
      <p:ext uri="{BB962C8B-B14F-4D97-AF65-F5344CB8AC3E}">
        <p14:creationId xmlns:p14="http://schemas.microsoft.com/office/powerpoint/2010/main" val="25260819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a:extLst>
              <a:ext uri="{FF2B5EF4-FFF2-40B4-BE49-F238E27FC236}">
                <a16:creationId xmlns:a16="http://schemas.microsoft.com/office/drawing/2014/main" id="{118CAD1F-FB22-F3F8-724B-87C8CE3ECC56}"/>
              </a:ext>
            </a:extLst>
          </p:cNvPr>
          <p:cNvSpPr>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p>
            <a:pPr>
              <a:buFont typeface="Arial"/>
              <a:buNone/>
            </a:pPr>
            <a:r>
              <a:rPr lang="en-US" sz="1600" dirty="0">
                <a:solidFill>
                  <a:srgbClr val="8C8C8C"/>
                </a:solidFill>
                <a:latin typeface="Arial" panose="020B0604020202020204" pitchFamily="34" charset="0"/>
              </a:rPr>
              <a:t>A great investment idea starts with stimulating the motivation for change</a:t>
            </a:r>
          </a:p>
        </p:txBody>
      </p:sp>
      <p:sp>
        <p:nvSpPr>
          <p:cNvPr id="2" name="Title 1"/>
          <p:cNvSpPr>
            <a:spLocks noGrp="1"/>
          </p:cNvSpPr>
          <p:nvPr>
            <p:ph type="title"/>
          </p:nvPr>
        </p:nvSpPr>
        <p:spPr/>
        <p:txBody>
          <a:bodyPr>
            <a:spAutoFit/>
          </a:bodyPr>
          <a:lstStyle/>
          <a:p>
            <a:r>
              <a:rPr lang="en-US" dirty="0"/>
              <a:t>Strategy: First Activate Motivation,</a:t>
            </a:r>
            <a:r>
              <a:rPr lang="en-US" dirty="0">
                <a:sym typeface="Symbol"/>
              </a:rPr>
              <a:t> T</a:t>
            </a:r>
            <a:r>
              <a:rPr lang="en-US" dirty="0"/>
              <a:t>hen Offer a Solution</a:t>
            </a:r>
          </a:p>
        </p:txBody>
      </p:sp>
      <p:sp>
        <p:nvSpPr>
          <p:cNvPr id="6" name="Rectangle 3"/>
          <p:cNvSpPr txBox="1">
            <a:spLocks noChangeArrowheads="1"/>
          </p:cNvSpPr>
          <p:nvPr/>
        </p:nvSpPr>
        <p:spPr bwMode="gray">
          <a:xfrm>
            <a:off x="406107" y="1929236"/>
            <a:ext cx="33641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50838" indent="-350838" algn="l" defTabSz="949325" rtl="0" eaLnBrk="0" fontAlgn="base" hangingPunct="0">
              <a:spcBef>
                <a:spcPct val="120000"/>
              </a:spcBef>
              <a:spcAft>
                <a:spcPct val="0"/>
              </a:spcAft>
              <a:buClr>
                <a:schemeClr val="accent1"/>
              </a:buClr>
              <a:buFont typeface="Webdings" pitchFamily="18" charset="2"/>
              <a:buChar char="&lt;"/>
              <a:defRPr sz="2000">
                <a:solidFill>
                  <a:schemeClr val="tx1"/>
                </a:solidFill>
                <a:latin typeface="+mn-lt"/>
                <a:ea typeface="+mn-ea"/>
                <a:cs typeface="+mn-cs"/>
              </a:defRPr>
            </a:lvl1pPr>
            <a:lvl2pPr marL="608013" indent="-255588" algn="l" defTabSz="949325" rtl="0" eaLnBrk="0" fontAlgn="base" hangingPunct="0">
              <a:spcBef>
                <a:spcPct val="60000"/>
              </a:spcBef>
              <a:spcAft>
                <a:spcPct val="0"/>
              </a:spcAft>
              <a:buClr>
                <a:schemeClr val="accent1"/>
              </a:buClr>
              <a:buSzPct val="80000"/>
              <a:buFont typeface="Webdings" pitchFamily="18" charset="2"/>
              <a:buChar char="="/>
              <a:defRPr>
                <a:solidFill>
                  <a:schemeClr val="tx1"/>
                </a:solidFill>
                <a:latin typeface="+mn-lt"/>
              </a:defRPr>
            </a:lvl2pPr>
            <a:lvl3pPr marL="830263" indent="-22066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3pPr>
            <a:lvl4pPr marL="1058863" indent="-227013" algn="l" defTabSz="949325" rtl="0" eaLnBrk="0" fontAlgn="base" hangingPunct="0">
              <a:spcBef>
                <a:spcPct val="30000"/>
              </a:spcBef>
              <a:spcAft>
                <a:spcPct val="0"/>
              </a:spcAft>
              <a:buClr>
                <a:schemeClr val="accent1"/>
              </a:buClr>
              <a:buSzPct val="80000"/>
              <a:buFont typeface="Webdings" pitchFamily="18" charset="2"/>
              <a:buChar char="="/>
              <a:defRPr>
                <a:solidFill>
                  <a:schemeClr val="tx1"/>
                </a:solidFill>
                <a:latin typeface="+mn-lt"/>
              </a:defRPr>
            </a:lvl4pPr>
            <a:lvl5pPr marL="12874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5pPr>
            <a:lvl6pPr marL="17446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6pPr>
            <a:lvl7pPr marL="22018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7pPr>
            <a:lvl8pPr marL="26590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8pPr>
            <a:lvl9pPr marL="31162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9pPr>
          </a:lstStyle>
          <a:p>
            <a:pPr marL="228600" lvl="1" indent="-228600">
              <a:spcBef>
                <a:spcPts val="600"/>
              </a:spcBef>
              <a:buFont typeface="+mj-lt"/>
              <a:buAutoNum type="arabicPeriod"/>
            </a:pPr>
            <a:r>
              <a:rPr lang="en-US" sz="1600" dirty="0"/>
              <a:t>Introduce a problem </a:t>
            </a:r>
          </a:p>
          <a:p>
            <a:pPr marL="228600" lvl="1" indent="-228600">
              <a:spcBef>
                <a:spcPts val="600"/>
              </a:spcBef>
              <a:buFont typeface="+mj-lt"/>
              <a:buAutoNum type="arabicPeriod"/>
            </a:pPr>
            <a:r>
              <a:rPr lang="en-US" sz="1600" dirty="0"/>
              <a:t>Reveal the mechanism </a:t>
            </a:r>
          </a:p>
          <a:p>
            <a:pPr marL="228600" lvl="1" indent="-228600">
              <a:spcBef>
                <a:spcPts val="600"/>
              </a:spcBef>
              <a:buFont typeface="+mj-lt"/>
              <a:buAutoNum type="arabicPeriod"/>
            </a:pPr>
            <a:r>
              <a:rPr lang="en-US" sz="1600" dirty="0"/>
              <a:t>Explain the implications</a:t>
            </a:r>
          </a:p>
        </p:txBody>
      </p:sp>
      <p:sp>
        <p:nvSpPr>
          <p:cNvPr id="42" name="Rectangle 3"/>
          <p:cNvSpPr txBox="1">
            <a:spLocks noChangeArrowheads="1"/>
          </p:cNvSpPr>
          <p:nvPr/>
        </p:nvSpPr>
        <p:spPr bwMode="gray">
          <a:xfrm>
            <a:off x="425562" y="3778795"/>
            <a:ext cx="33641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50838" indent="-350838" algn="l" defTabSz="949325" rtl="0" eaLnBrk="0" fontAlgn="base" hangingPunct="0">
              <a:spcBef>
                <a:spcPct val="120000"/>
              </a:spcBef>
              <a:spcAft>
                <a:spcPct val="0"/>
              </a:spcAft>
              <a:buClr>
                <a:schemeClr val="accent1"/>
              </a:buClr>
              <a:buFont typeface="Webdings" pitchFamily="18" charset="2"/>
              <a:buChar char="&lt;"/>
              <a:defRPr sz="2000">
                <a:solidFill>
                  <a:schemeClr val="tx1"/>
                </a:solidFill>
                <a:latin typeface="+mn-lt"/>
                <a:ea typeface="+mn-ea"/>
                <a:cs typeface="+mn-cs"/>
              </a:defRPr>
            </a:lvl1pPr>
            <a:lvl2pPr marL="608013" indent="-255588" algn="l" defTabSz="949325" rtl="0" eaLnBrk="0" fontAlgn="base" hangingPunct="0">
              <a:spcBef>
                <a:spcPct val="60000"/>
              </a:spcBef>
              <a:spcAft>
                <a:spcPct val="0"/>
              </a:spcAft>
              <a:buClr>
                <a:schemeClr val="accent1"/>
              </a:buClr>
              <a:buSzPct val="80000"/>
              <a:buFont typeface="Webdings" pitchFamily="18" charset="2"/>
              <a:buChar char="="/>
              <a:defRPr>
                <a:solidFill>
                  <a:schemeClr val="tx1"/>
                </a:solidFill>
                <a:latin typeface="+mn-lt"/>
              </a:defRPr>
            </a:lvl2pPr>
            <a:lvl3pPr marL="830263" indent="-22066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3pPr>
            <a:lvl4pPr marL="1058863" indent="-227013" algn="l" defTabSz="949325" rtl="0" eaLnBrk="0" fontAlgn="base" hangingPunct="0">
              <a:spcBef>
                <a:spcPct val="30000"/>
              </a:spcBef>
              <a:spcAft>
                <a:spcPct val="0"/>
              </a:spcAft>
              <a:buClr>
                <a:schemeClr val="accent1"/>
              </a:buClr>
              <a:buSzPct val="80000"/>
              <a:buFont typeface="Webdings" pitchFamily="18" charset="2"/>
              <a:buChar char="="/>
              <a:defRPr>
                <a:solidFill>
                  <a:schemeClr val="tx1"/>
                </a:solidFill>
                <a:latin typeface="+mn-lt"/>
              </a:defRPr>
            </a:lvl4pPr>
            <a:lvl5pPr marL="12874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5pPr>
            <a:lvl6pPr marL="17446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6pPr>
            <a:lvl7pPr marL="22018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7pPr>
            <a:lvl8pPr marL="26590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8pPr>
            <a:lvl9pPr marL="3116263" indent="-227013" algn="l" defTabSz="949325" rtl="0" eaLnBrk="0" fontAlgn="base" hangingPunct="0">
              <a:spcBef>
                <a:spcPct val="30000"/>
              </a:spcBef>
              <a:spcAft>
                <a:spcPct val="0"/>
              </a:spcAft>
              <a:buClr>
                <a:schemeClr val="accent1"/>
              </a:buClr>
              <a:buFont typeface="Webdings" pitchFamily="18" charset="2"/>
              <a:buChar char="&lt;"/>
              <a:defRPr>
                <a:solidFill>
                  <a:schemeClr val="tx1"/>
                </a:solidFill>
                <a:latin typeface="+mn-lt"/>
              </a:defRPr>
            </a:lvl9pPr>
          </a:lstStyle>
          <a:p>
            <a:pPr marL="228600" lvl="1" indent="-228600">
              <a:spcBef>
                <a:spcPts val="600"/>
              </a:spcBef>
              <a:buFont typeface="+mj-lt"/>
              <a:buAutoNum type="arabicPeriod" startAt="4"/>
            </a:pPr>
            <a:r>
              <a:rPr lang="en-US" sz="1600" dirty="0"/>
              <a:t>Propose a solution</a:t>
            </a:r>
          </a:p>
          <a:p>
            <a:pPr marL="228600" lvl="1" indent="-228600">
              <a:spcBef>
                <a:spcPts val="600"/>
              </a:spcBef>
              <a:buFont typeface="+mj-lt"/>
              <a:buAutoNum type="arabicPeriod" startAt="4"/>
            </a:pPr>
            <a:r>
              <a:rPr lang="en-US" sz="1600" dirty="0"/>
              <a:t>Reveal the mechanism</a:t>
            </a:r>
          </a:p>
          <a:p>
            <a:pPr marL="228600" lvl="1" indent="-228600">
              <a:spcBef>
                <a:spcPts val="600"/>
              </a:spcBef>
              <a:buFont typeface="+mj-lt"/>
              <a:buAutoNum type="arabicPeriod" startAt="4"/>
            </a:pPr>
            <a:r>
              <a:rPr lang="en-US" sz="1600" dirty="0"/>
              <a:t>“Was this helpful?”</a:t>
            </a:r>
          </a:p>
        </p:txBody>
      </p:sp>
      <p:grpSp>
        <p:nvGrpSpPr>
          <p:cNvPr id="37" name="Group 36">
            <a:extLst>
              <a:ext uri="{FF2B5EF4-FFF2-40B4-BE49-F238E27FC236}">
                <a16:creationId xmlns:a16="http://schemas.microsoft.com/office/drawing/2014/main" id="{2D295355-A17F-4CA4-B620-3A45EEB8E8DF}"/>
              </a:ext>
            </a:extLst>
          </p:cNvPr>
          <p:cNvGrpSpPr/>
          <p:nvPr/>
        </p:nvGrpSpPr>
        <p:grpSpPr bwMode="gray">
          <a:xfrm rot="2700000">
            <a:off x="3446532" y="2266102"/>
            <a:ext cx="218821" cy="218821"/>
            <a:chOff x="7036525" y="2732088"/>
            <a:chExt cx="914400" cy="914400"/>
          </a:xfrm>
        </p:grpSpPr>
        <p:cxnSp>
          <p:nvCxnSpPr>
            <p:cNvPr id="41" name="Straight Connector 40">
              <a:extLst>
                <a:ext uri="{FF2B5EF4-FFF2-40B4-BE49-F238E27FC236}">
                  <a16:creationId xmlns:a16="http://schemas.microsoft.com/office/drawing/2014/main" id="{5B6DA24C-FA03-470A-A0B5-7B3F977A692E}"/>
                </a:ext>
              </a:extLst>
            </p:cNvPr>
            <p:cNvCxnSpPr/>
            <p:nvPr/>
          </p:nvCxnSpPr>
          <p:spPr bwMode="gray">
            <a:xfrm>
              <a:off x="7036525" y="2732088"/>
              <a:ext cx="914400" cy="0"/>
            </a:xfrm>
            <a:prstGeom prst="line">
              <a:avLst/>
            </a:prstGeom>
            <a:noFill/>
            <a:ln w="12700" cap="rnd"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8C471B0B-86B2-4925-96C0-767174E3C719}"/>
                </a:ext>
              </a:extLst>
            </p:cNvPr>
            <p:cNvCxnSpPr/>
            <p:nvPr/>
          </p:nvCxnSpPr>
          <p:spPr bwMode="gray">
            <a:xfrm rot="5400000">
              <a:off x="7493724" y="3189288"/>
              <a:ext cx="914400" cy="0"/>
            </a:xfrm>
            <a:prstGeom prst="line">
              <a:avLst/>
            </a:prstGeom>
            <a:noFill/>
            <a:ln w="12700" cap="rnd" cmpd="sng" algn="ctr">
              <a:solidFill>
                <a:schemeClr val="accent1"/>
              </a:soli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82250C36-ADBB-40C9-AE5A-0100DD507E6D}"/>
              </a:ext>
            </a:extLst>
          </p:cNvPr>
          <p:cNvGrpSpPr/>
          <p:nvPr/>
        </p:nvGrpSpPr>
        <p:grpSpPr bwMode="gray">
          <a:xfrm rot="2700000">
            <a:off x="3430627" y="4115661"/>
            <a:ext cx="218821" cy="218821"/>
            <a:chOff x="7036525" y="2732088"/>
            <a:chExt cx="914400" cy="914400"/>
          </a:xfrm>
        </p:grpSpPr>
        <p:cxnSp>
          <p:nvCxnSpPr>
            <p:cNvPr id="48" name="Straight Connector 47">
              <a:extLst>
                <a:ext uri="{FF2B5EF4-FFF2-40B4-BE49-F238E27FC236}">
                  <a16:creationId xmlns:a16="http://schemas.microsoft.com/office/drawing/2014/main" id="{9DCAE933-F45D-415D-90AD-1474F4E45F4F}"/>
                </a:ext>
              </a:extLst>
            </p:cNvPr>
            <p:cNvCxnSpPr/>
            <p:nvPr/>
          </p:nvCxnSpPr>
          <p:spPr bwMode="gray">
            <a:xfrm>
              <a:off x="7036525" y="2732088"/>
              <a:ext cx="914400" cy="0"/>
            </a:xfrm>
            <a:prstGeom prst="line">
              <a:avLst/>
            </a:prstGeom>
            <a:noFill/>
            <a:ln w="12700" cap="rnd" cmpd="sng" algn="ctr">
              <a:solidFill>
                <a:schemeClr val="accent2"/>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44E7F766-9B8A-4F25-BD0B-2764E67FE1DC}"/>
                </a:ext>
              </a:extLst>
            </p:cNvPr>
            <p:cNvCxnSpPr/>
            <p:nvPr/>
          </p:nvCxnSpPr>
          <p:spPr bwMode="gray">
            <a:xfrm rot="5400000">
              <a:off x="7493724" y="3189288"/>
              <a:ext cx="914400" cy="0"/>
            </a:xfrm>
            <a:prstGeom prst="line">
              <a:avLst/>
            </a:prstGeom>
            <a:noFill/>
            <a:ln w="12700" cap="rnd" cmpd="sng" algn="ctr">
              <a:solidFill>
                <a:schemeClr val="accent2"/>
              </a:solidFill>
              <a:prstDash val="solid"/>
              <a:round/>
              <a:headEnd type="none" w="med" len="med"/>
              <a:tailEnd type="none" w="med" len="med"/>
            </a:ln>
            <a:effectLst/>
          </p:spPr>
        </p:cxnSp>
      </p:grpSp>
      <p:sp>
        <p:nvSpPr>
          <p:cNvPr id="63" name="Rectangle 62">
            <a:extLst>
              <a:ext uri="{FF2B5EF4-FFF2-40B4-BE49-F238E27FC236}">
                <a16:creationId xmlns:a16="http://schemas.microsoft.com/office/drawing/2014/main" id="{2885632F-D7F0-4EC2-81C1-A859499CBBE7}"/>
              </a:ext>
            </a:extLst>
          </p:cNvPr>
          <p:cNvSpPr/>
          <p:nvPr/>
        </p:nvSpPr>
        <p:spPr bwMode="gray">
          <a:xfrm>
            <a:off x="4998028" y="2012336"/>
            <a:ext cx="2352940" cy="726353"/>
          </a:xfrm>
          <a:prstGeom prst="rect">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r>
              <a:rPr lang="en-US" sz="1400" b="1" dirty="0">
                <a:solidFill>
                  <a:schemeClr val="bg1"/>
                </a:solidFill>
              </a:rPr>
              <a:t>Motivation</a:t>
            </a:r>
          </a:p>
        </p:txBody>
      </p:sp>
      <p:sp>
        <p:nvSpPr>
          <p:cNvPr id="65" name="Rectangle 64">
            <a:extLst>
              <a:ext uri="{FF2B5EF4-FFF2-40B4-BE49-F238E27FC236}">
                <a16:creationId xmlns:a16="http://schemas.microsoft.com/office/drawing/2014/main" id="{4D5622C8-FE5E-4BE2-A9AC-2A9B8B929831}"/>
              </a:ext>
            </a:extLst>
          </p:cNvPr>
          <p:cNvSpPr/>
          <p:nvPr/>
        </p:nvSpPr>
        <p:spPr bwMode="gray">
          <a:xfrm>
            <a:off x="4288701" y="2012336"/>
            <a:ext cx="722376" cy="726353"/>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endParaRPr lang="en-US" sz="1400" b="1" dirty="0">
              <a:solidFill>
                <a:schemeClr val="tx1"/>
              </a:solidFill>
            </a:endParaRPr>
          </a:p>
        </p:txBody>
      </p:sp>
      <p:sp>
        <p:nvSpPr>
          <p:cNvPr id="74" name="Rectangle 73">
            <a:extLst>
              <a:ext uri="{FF2B5EF4-FFF2-40B4-BE49-F238E27FC236}">
                <a16:creationId xmlns:a16="http://schemas.microsoft.com/office/drawing/2014/main" id="{9D98A03C-9809-4E28-9D5D-BB96CD43FEDE}"/>
              </a:ext>
            </a:extLst>
          </p:cNvPr>
          <p:cNvSpPr/>
          <p:nvPr/>
        </p:nvSpPr>
        <p:spPr bwMode="gray">
          <a:xfrm>
            <a:off x="4998028" y="3861895"/>
            <a:ext cx="2352940" cy="726352"/>
          </a:xfrm>
          <a:prstGeom prst="rect">
            <a:avLst/>
          </a:prstGeom>
          <a:solidFill>
            <a:schemeClr val="accent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r>
              <a:rPr lang="en-US" sz="1400" b="1" dirty="0">
                <a:solidFill>
                  <a:schemeClr val="bg1"/>
                </a:solidFill>
              </a:rPr>
              <a:t>Direction</a:t>
            </a:r>
          </a:p>
        </p:txBody>
      </p:sp>
      <p:sp>
        <p:nvSpPr>
          <p:cNvPr id="76" name="Rectangle 75">
            <a:extLst>
              <a:ext uri="{FF2B5EF4-FFF2-40B4-BE49-F238E27FC236}">
                <a16:creationId xmlns:a16="http://schemas.microsoft.com/office/drawing/2014/main" id="{7B650CD8-8A1A-49A9-8910-674A81209121}"/>
              </a:ext>
            </a:extLst>
          </p:cNvPr>
          <p:cNvSpPr/>
          <p:nvPr/>
        </p:nvSpPr>
        <p:spPr bwMode="gray">
          <a:xfrm>
            <a:off x="4288701" y="3861895"/>
            <a:ext cx="722376" cy="726353"/>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endParaRPr lang="en-US" sz="1400" b="1" dirty="0">
              <a:solidFill>
                <a:schemeClr val="tx1"/>
              </a:solidFill>
            </a:endParaRPr>
          </a:p>
        </p:txBody>
      </p:sp>
      <p:grpSp>
        <p:nvGrpSpPr>
          <p:cNvPr id="89" name="Graphic 51">
            <a:extLst>
              <a:ext uri="{FF2B5EF4-FFF2-40B4-BE49-F238E27FC236}">
                <a16:creationId xmlns:a16="http://schemas.microsoft.com/office/drawing/2014/main" id="{D71D19C1-A58D-4CCF-8B73-1A97E89576EE}"/>
              </a:ext>
            </a:extLst>
          </p:cNvPr>
          <p:cNvGrpSpPr/>
          <p:nvPr/>
        </p:nvGrpSpPr>
        <p:grpSpPr>
          <a:xfrm>
            <a:off x="4436903" y="2171153"/>
            <a:ext cx="452030" cy="394103"/>
            <a:chOff x="5429258" y="5881956"/>
            <a:chExt cx="251843" cy="283120"/>
          </a:xfrm>
          <a:noFill/>
        </p:grpSpPr>
        <p:sp>
          <p:nvSpPr>
            <p:cNvPr id="90" name="Freeform: Shape 89">
              <a:extLst>
                <a:ext uri="{FF2B5EF4-FFF2-40B4-BE49-F238E27FC236}">
                  <a16:creationId xmlns:a16="http://schemas.microsoft.com/office/drawing/2014/main" id="{09FA61C9-6057-4037-A79B-98C2B1E5EC24}"/>
                </a:ext>
              </a:extLst>
            </p:cNvPr>
            <p:cNvSpPr/>
            <p:nvPr/>
          </p:nvSpPr>
          <p:spPr>
            <a:xfrm>
              <a:off x="5429258" y="5939867"/>
              <a:ext cx="167550" cy="160864"/>
            </a:xfrm>
            <a:custGeom>
              <a:avLst/>
              <a:gdLst>
                <a:gd name="connsiteX0" fmla="*/ 53267 w 167550"/>
                <a:gd name="connsiteY0" fmla="*/ 107648 h 160864"/>
                <a:gd name="connsiteX1" fmla="*/ 53267 w 167550"/>
                <a:gd name="connsiteY1" fmla="*/ 94778 h 160864"/>
                <a:gd name="connsiteX2" fmla="*/ 14660 w 167550"/>
                <a:gd name="connsiteY2" fmla="*/ 49737 h 160864"/>
                <a:gd name="connsiteX3" fmla="*/ 3078 w 167550"/>
                <a:gd name="connsiteY3" fmla="*/ 29790 h 160864"/>
                <a:gd name="connsiteX4" fmla="*/ 14660 w 167550"/>
                <a:gd name="connsiteY4" fmla="*/ -1740 h 160864"/>
                <a:gd name="connsiteX5" fmla="*/ 33963 w 167550"/>
                <a:gd name="connsiteY5" fmla="*/ 30433 h 160864"/>
                <a:gd name="connsiteX6" fmla="*/ 59702 w 167550"/>
                <a:gd name="connsiteY6" fmla="*/ 56171 h 160864"/>
                <a:gd name="connsiteX7" fmla="*/ 78362 w 167550"/>
                <a:gd name="connsiteY7" fmla="*/ 62606 h 160864"/>
                <a:gd name="connsiteX8" fmla="*/ 92518 w 167550"/>
                <a:gd name="connsiteY8" fmla="*/ 62606 h 160864"/>
                <a:gd name="connsiteX9" fmla="*/ 111178 w 167550"/>
                <a:gd name="connsiteY9" fmla="*/ 56171 h 160864"/>
                <a:gd name="connsiteX10" fmla="*/ 136916 w 167550"/>
                <a:gd name="connsiteY10" fmla="*/ 30433 h 160864"/>
                <a:gd name="connsiteX11" fmla="*/ 156220 w 167550"/>
                <a:gd name="connsiteY11" fmla="*/ -1740 h 160864"/>
                <a:gd name="connsiteX12" fmla="*/ 167802 w 167550"/>
                <a:gd name="connsiteY12" fmla="*/ 29790 h 160864"/>
                <a:gd name="connsiteX13" fmla="*/ 156220 w 167550"/>
                <a:gd name="connsiteY13" fmla="*/ 49737 h 160864"/>
                <a:gd name="connsiteX14" fmla="*/ 117612 w 167550"/>
                <a:gd name="connsiteY14" fmla="*/ 94778 h 160864"/>
                <a:gd name="connsiteX15" fmla="*/ 117612 w 167550"/>
                <a:gd name="connsiteY15" fmla="*/ 159124 h 1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550" h="160864">
                  <a:moveTo>
                    <a:pt x="53267" y="107648"/>
                  </a:moveTo>
                  <a:lnTo>
                    <a:pt x="53267" y="94778"/>
                  </a:lnTo>
                  <a:lnTo>
                    <a:pt x="14660" y="49737"/>
                  </a:lnTo>
                  <a:lnTo>
                    <a:pt x="3078" y="29790"/>
                  </a:lnTo>
                  <a:cubicBezTo>
                    <a:pt x="-782" y="19494"/>
                    <a:pt x="4365" y="1477"/>
                    <a:pt x="14660" y="-1740"/>
                  </a:cubicBezTo>
                  <a:lnTo>
                    <a:pt x="33963" y="30433"/>
                  </a:lnTo>
                  <a:lnTo>
                    <a:pt x="59702" y="56171"/>
                  </a:lnTo>
                  <a:cubicBezTo>
                    <a:pt x="64850" y="60675"/>
                    <a:pt x="71284" y="62606"/>
                    <a:pt x="78362" y="62606"/>
                  </a:cubicBezTo>
                  <a:lnTo>
                    <a:pt x="92518" y="62606"/>
                  </a:lnTo>
                  <a:cubicBezTo>
                    <a:pt x="98953" y="62606"/>
                    <a:pt x="106031" y="60675"/>
                    <a:pt x="111178" y="56171"/>
                  </a:cubicBezTo>
                  <a:lnTo>
                    <a:pt x="136916" y="30433"/>
                  </a:lnTo>
                  <a:lnTo>
                    <a:pt x="156220" y="-1740"/>
                  </a:lnTo>
                  <a:cubicBezTo>
                    <a:pt x="166516" y="1477"/>
                    <a:pt x="172306" y="19494"/>
                    <a:pt x="167802" y="29790"/>
                  </a:cubicBezTo>
                  <a:lnTo>
                    <a:pt x="156220" y="49737"/>
                  </a:lnTo>
                  <a:lnTo>
                    <a:pt x="117612" y="94778"/>
                  </a:lnTo>
                  <a:lnTo>
                    <a:pt x="117612" y="159124"/>
                  </a:lnTo>
                </a:path>
              </a:pathLst>
            </a:custGeom>
            <a:noFill/>
            <a:ln w="12700" cap="rnd">
              <a:solidFill>
                <a:schemeClr val="accent1"/>
              </a:solidFill>
              <a:prstDash val="solid"/>
              <a:round/>
            </a:ln>
          </p:spPr>
          <p:txBody>
            <a:bodyPr rtlCol="0" anchor="ctr"/>
            <a:lstStyle/>
            <a:p>
              <a:endParaRPr lang="en-US"/>
            </a:p>
          </p:txBody>
        </p:sp>
        <p:sp>
          <p:nvSpPr>
            <p:cNvPr id="91" name="Freeform: Shape 90">
              <a:extLst>
                <a:ext uri="{FF2B5EF4-FFF2-40B4-BE49-F238E27FC236}">
                  <a16:creationId xmlns:a16="http://schemas.microsoft.com/office/drawing/2014/main" id="{387210AE-B4B0-4E9B-A8FF-C97FCFAEC122}"/>
                </a:ext>
              </a:extLst>
            </p:cNvPr>
            <p:cNvSpPr/>
            <p:nvPr/>
          </p:nvSpPr>
          <p:spPr>
            <a:xfrm>
              <a:off x="5493563" y="5939867"/>
              <a:ext cx="38642" cy="45041"/>
            </a:xfrm>
            <a:custGeom>
              <a:avLst/>
              <a:gdLst>
                <a:gd name="connsiteX0" fmla="*/ 21135 w 38642"/>
                <a:gd name="connsiteY0" fmla="*/ -1740 h 45041"/>
                <a:gd name="connsiteX1" fmla="*/ 40438 w 38642"/>
                <a:gd name="connsiteY1" fmla="*/ 16277 h 45041"/>
                <a:gd name="connsiteX2" fmla="*/ 40438 w 38642"/>
                <a:gd name="connsiteY2" fmla="*/ 17564 h 45041"/>
                <a:gd name="connsiteX3" fmla="*/ 40438 w 38642"/>
                <a:gd name="connsiteY3" fmla="*/ 23998 h 45041"/>
                <a:gd name="connsiteX4" fmla="*/ 21135 w 38642"/>
                <a:gd name="connsiteY4" fmla="*/ 43302 h 45041"/>
                <a:gd name="connsiteX5" fmla="*/ 1831 w 38642"/>
                <a:gd name="connsiteY5" fmla="*/ 23998 h 45041"/>
                <a:gd name="connsiteX6" fmla="*/ 1831 w 38642"/>
                <a:gd name="connsiteY6" fmla="*/ 17564 h 45041"/>
                <a:gd name="connsiteX7" fmla="*/ 19848 w 38642"/>
                <a:gd name="connsiteY7" fmla="*/ -1740 h 45041"/>
                <a:gd name="connsiteX8" fmla="*/ 21135 w 38642"/>
                <a:gd name="connsiteY8" fmla="*/ -1740 h 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2" h="45041">
                  <a:moveTo>
                    <a:pt x="21135" y="-1740"/>
                  </a:moveTo>
                  <a:cubicBezTo>
                    <a:pt x="31431" y="-1740"/>
                    <a:pt x="40438" y="5981"/>
                    <a:pt x="40438" y="16277"/>
                  </a:cubicBezTo>
                  <a:cubicBezTo>
                    <a:pt x="40438" y="16920"/>
                    <a:pt x="40438" y="16920"/>
                    <a:pt x="40438" y="17564"/>
                  </a:cubicBezTo>
                  <a:lnTo>
                    <a:pt x="40438" y="23998"/>
                  </a:lnTo>
                  <a:cubicBezTo>
                    <a:pt x="40438" y="34937"/>
                    <a:pt x="32074" y="43302"/>
                    <a:pt x="21135" y="43302"/>
                  </a:cubicBezTo>
                  <a:cubicBezTo>
                    <a:pt x="10196" y="43302"/>
                    <a:pt x="1831" y="34937"/>
                    <a:pt x="1831" y="23998"/>
                  </a:cubicBezTo>
                  <a:lnTo>
                    <a:pt x="1831" y="17564"/>
                  </a:lnTo>
                  <a:cubicBezTo>
                    <a:pt x="1188" y="7269"/>
                    <a:pt x="9553" y="-1740"/>
                    <a:pt x="19848" y="-1740"/>
                  </a:cubicBezTo>
                  <a:cubicBezTo>
                    <a:pt x="20491" y="-1740"/>
                    <a:pt x="21135" y="-1740"/>
                    <a:pt x="21135" y="-1740"/>
                  </a:cubicBezTo>
                  <a:close/>
                </a:path>
              </a:pathLst>
            </a:custGeom>
            <a:noFill/>
            <a:ln w="12700" cap="rnd">
              <a:solidFill>
                <a:schemeClr val="accent1"/>
              </a:solidFill>
              <a:prstDash val="solid"/>
              <a:round/>
            </a:ln>
          </p:spPr>
          <p:txBody>
            <a:bodyPr rtlCol="0" anchor="ctr"/>
            <a:lstStyle/>
            <a:p>
              <a:endParaRPr lang="en-US"/>
            </a:p>
          </p:txBody>
        </p:sp>
        <p:sp>
          <p:nvSpPr>
            <p:cNvPr id="92" name="Freeform: Shape 91">
              <a:extLst>
                <a:ext uri="{FF2B5EF4-FFF2-40B4-BE49-F238E27FC236}">
                  <a16:creationId xmlns:a16="http://schemas.microsoft.com/office/drawing/2014/main" id="{E1BB91E9-FFA8-4271-BB2B-5FC14A585AA9}"/>
                </a:ext>
              </a:extLst>
            </p:cNvPr>
            <p:cNvSpPr/>
            <p:nvPr/>
          </p:nvSpPr>
          <p:spPr>
            <a:xfrm>
              <a:off x="5577246" y="6042821"/>
              <a:ext cx="38642" cy="45041"/>
            </a:xfrm>
            <a:custGeom>
              <a:avLst/>
              <a:gdLst>
                <a:gd name="connsiteX0" fmla="*/ 21100 w 38642"/>
                <a:gd name="connsiteY0" fmla="*/ 43302 h 45041"/>
                <a:gd name="connsiteX1" fmla="*/ 1796 w 38642"/>
                <a:gd name="connsiteY1" fmla="*/ 25285 h 45041"/>
                <a:gd name="connsiteX2" fmla="*/ 1796 w 38642"/>
                <a:gd name="connsiteY2" fmla="*/ 23998 h 45041"/>
                <a:gd name="connsiteX3" fmla="*/ 1796 w 38642"/>
                <a:gd name="connsiteY3" fmla="*/ 17564 h 45041"/>
                <a:gd name="connsiteX4" fmla="*/ 21100 w 38642"/>
                <a:gd name="connsiteY4" fmla="*/ -1740 h 45041"/>
                <a:gd name="connsiteX5" fmla="*/ 40404 w 38642"/>
                <a:gd name="connsiteY5" fmla="*/ 17564 h 45041"/>
                <a:gd name="connsiteX6" fmla="*/ 40404 w 38642"/>
                <a:gd name="connsiteY6" fmla="*/ 23998 h 45041"/>
                <a:gd name="connsiteX7" fmla="*/ 22387 w 38642"/>
                <a:gd name="connsiteY7" fmla="*/ 43302 h 45041"/>
                <a:gd name="connsiteX8" fmla="*/ 21100 w 38642"/>
                <a:gd name="connsiteY8" fmla="*/ 43302 h 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2" h="45041">
                  <a:moveTo>
                    <a:pt x="21100" y="43302"/>
                  </a:moveTo>
                  <a:cubicBezTo>
                    <a:pt x="10805" y="43302"/>
                    <a:pt x="1796" y="35581"/>
                    <a:pt x="1796" y="25285"/>
                  </a:cubicBezTo>
                  <a:cubicBezTo>
                    <a:pt x="1796" y="24642"/>
                    <a:pt x="1796" y="24642"/>
                    <a:pt x="1796" y="23998"/>
                  </a:cubicBezTo>
                  <a:lnTo>
                    <a:pt x="1796" y="17564"/>
                  </a:lnTo>
                  <a:cubicBezTo>
                    <a:pt x="1796" y="6625"/>
                    <a:pt x="10162" y="-1740"/>
                    <a:pt x="21100" y="-1740"/>
                  </a:cubicBezTo>
                  <a:cubicBezTo>
                    <a:pt x="32039" y="-1740"/>
                    <a:pt x="40404" y="6625"/>
                    <a:pt x="40404" y="17564"/>
                  </a:cubicBezTo>
                  <a:lnTo>
                    <a:pt x="40404" y="23998"/>
                  </a:lnTo>
                  <a:cubicBezTo>
                    <a:pt x="41048" y="34293"/>
                    <a:pt x="32682" y="43302"/>
                    <a:pt x="22387" y="43302"/>
                  </a:cubicBezTo>
                  <a:cubicBezTo>
                    <a:pt x="21744" y="43302"/>
                    <a:pt x="21744" y="43302"/>
                    <a:pt x="21100" y="43302"/>
                  </a:cubicBezTo>
                  <a:close/>
                </a:path>
              </a:pathLst>
            </a:custGeom>
            <a:noFill/>
            <a:ln w="12700" cap="rnd">
              <a:solidFill>
                <a:schemeClr val="accent1"/>
              </a:solidFill>
              <a:prstDash val="solid"/>
              <a:round/>
            </a:ln>
          </p:spPr>
          <p:txBody>
            <a:bodyPr rtlCol="0" anchor="ctr"/>
            <a:lstStyle/>
            <a:p>
              <a:endParaRPr lang="en-US"/>
            </a:p>
          </p:txBody>
        </p:sp>
        <p:sp>
          <p:nvSpPr>
            <p:cNvPr id="93" name="Freeform: Shape 92">
              <a:extLst>
                <a:ext uri="{FF2B5EF4-FFF2-40B4-BE49-F238E27FC236}">
                  <a16:creationId xmlns:a16="http://schemas.microsoft.com/office/drawing/2014/main" id="{E7BEBC23-1033-4470-9C84-D48AF97A3081}"/>
                </a:ext>
              </a:extLst>
            </p:cNvPr>
            <p:cNvSpPr/>
            <p:nvPr/>
          </p:nvSpPr>
          <p:spPr>
            <a:xfrm>
              <a:off x="5558587" y="6042821"/>
              <a:ext cx="122514" cy="122256"/>
            </a:xfrm>
            <a:custGeom>
              <a:avLst/>
              <a:gdLst>
                <a:gd name="connsiteX0" fmla="*/ 1796 w 122514"/>
                <a:gd name="connsiteY0" fmla="*/ 120517 h 122256"/>
                <a:gd name="connsiteX1" fmla="*/ 1796 w 122514"/>
                <a:gd name="connsiteY1" fmla="*/ 88344 h 122256"/>
                <a:gd name="connsiteX2" fmla="*/ 40404 w 122514"/>
                <a:gd name="connsiteY2" fmla="*/ 62606 h 122256"/>
                <a:gd name="connsiteX3" fmla="*/ 47481 w 122514"/>
                <a:gd name="connsiteY3" fmla="*/ 62606 h 122256"/>
                <a:gd name="connsiteX4" fmla="*/ 66142 w 122514"/>
                <a:gd name="connsiteY4" fmla="*/ 56171 h 122256"/>
                <a:gd name="connsiteX5" fmla="*/ 91880 w 122514"/>
                <a:gd name="connsiteY5" fmla="*/ 43302 h 122256"/>
                <a:gd name="connsiteX6" fmla="*/ 111183 w 122514"/>
                <a:gd name="connsiteY6" fmla="*/ -1740 h 122256"/>
                <a:gd name="connsiteX7" fmla="*/ 111183 w 122514"/>
                <a:gd name="connsiteY7" fmla="*/ -1740 h 122256"/>
                <a:gd name="connsiteX8" fmla="*/ 122765 w 122514"/>
                <a:gd name="connsiteY8" fmla="*/ 36224 h 122256"/>
                <a:gd name="connsiteX9" fmla="*/ 111183 w 122514"/>
                <a:gd name="connsiteY9" fmla="*/ 62606 h 122256"/>
                <a:gd name="connsiteX10" fmla="*/ 72576 w 122514"/>
                <a:gd name="connsiteY10" fmla="*/ 94778 h 122256"/>
                <a:gd name="connsiteX11" fmla="*/ 72576 w 122514"/>
                <a:gd name="connsiteY11" fmla="*/ 120517 h 12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14" h="122256">
                  <a:moveTo>
                    <a:pt x="1796" y="120517"/>
                  </a:moveTo>
                  <a:lnTo>
                    <a:pt x="1796" y="88344"/>
                  </a:lnTo>
                  <a:cubicBezTo>
                    <a:pt x="1796" y="67110"/>
                    <a:pt x="24317" y="62606"/>
                    <a:pt x="40404" y="62606"/>
                  </a:cubicBezTo>
                  <a:lnTo>
                    <a:pt x="47481" y="62606"/>
                  </a:lnTo>
                  <a:cubicBezTo>
                    <a:pt x="53916" y="61319"/>
                    <a:pt x="60350" y="59388"/>
                    <a:pt x="66142" y="56171"/>
                  </a:cubicBezTo>
                  <a:lnTo>
                    <a:pt x="91880" y="43302"/>
                  </a:lnTo>
                  <a:lnTo>
                    <a:pt x="111183" y="-1740"/>
                  </a:lnTo>
                  <a:lnTo>
                    <a:pt x="111183" y="-1740"/>
                  </a:lnTo>
                  <a:cubicBezTo>
                    <a:pt x="121479" y="1477"/>
                    <a:pt x="127270" y="25929"/>
                    <a:pt x="122765" y="36224"/>
                  </a:cubicBezTo>
                  <a:lnTo>
                    <a:pt x="111183" y="62606"/>
                  </a:lnTo>
                  <a:lnTo>
                    <a:pt x="72576" y="94778"/>
                  </a:lnTo>
                  <a:lnTo>
                    <a:pt x="72576" y="120517"/>
                  </a:lnTo>
                </a:path>
              </a:pathLst>
            </a:custGeom>
            <a:noFill/>
            <a:ln w="12700" cap="rnd">
              <a:solidFill>
                <a:schemeClr val="accent1"/>
              </a:solidFill>
              <a:prstDash val="solid"/>
              <a:round/>
            </a:ln>
          </p:spPr>
          <p:txBody>
            <a:bodyPr rtlCol="0" anchor="ctr"/>
            <a:lstStyle/>
            <a:p>
              <a:endParaRPr lang="en-US"/>
            </a:p>
          </p:txBody>
        </p:sp>
        <p:sp>
          <p:nvSpPr>
            <p:cNvPr id="94" name="Freeform: Shape 93">
              <a:extLst>
                <a:ext uri="{FF2B5EF4-FFF2-40B4-BE49-F238E27FC236}">
                  <a16:creationId xmlns:a16="http://schemas.microsoft.com/office/drawing/2014/main" id="{4B5EFFE8-0F1A-4FBE-B427-C64AE2324486}"/>
                </a:ext>
              </a:extLst>
            </p:cNvPr>
            <p:cNvSpPr/>
            <p:nvPr/>
          </p:nvSpPr>
          <p:spPr>
            <a:xfrm>
              <a:off x="5474259" y="6062124"/>
              <a:ext cx="38642" cy="45041"/>
            </a:xfrm>
            <a:custGeom>
              <a:avLst/>
              <a:gdLst>
                <a:gd name="connsiteX0" fmla="*/ 21135 w 38642"/>
                <a:gd name="connsiteY0" fmla="*/ 43302 h 45041"/>
                <a:gd name="connsiteX1" fmla="*/ 40438 w 38642"/>
                <a:gd name="connsiteY1" fmla="*/ 25285 h 45041"/>
                <a:gd name="connsiteX2" fmla="*/ 40438 w 38642"/>
                <a:gd name="connsiteY2" fmla="*/ 23998 h 45041"/>
                <a:gd name="connsiteX3" fmla="*/ 40438 w 38642"/>
                <a:gd name="connsiteY3" fmla="*/ 17564 h 45041"/>
                <a:gd name="connsiteX4" fmla="*/ 21135 w 38642"/>
                <a:gd name="connsiteY4" fmla="*/ -1740 h 45041"/>
                <a:gd name="connsiteX5" fmla="*/ 1831 w 38642"/>
                <a:gd name="connsiteY5" fmla="*/ 17564 h 45041"/>
                <a:gd name="connsiteX6" fmla="*/ 1831 w 38642"/>
                <a:gd name="connsiteY6" fmla="*/ 17564 h 45041"/>
                <a:gd name="connsiteX7" fmla="*/ 1831 w 38642"/>
                <a:gd name="connsiteY7" fmla="*/ 23998 h 45041"/>
                <a:gd name="connsiteX8" fmla="*/ 19848 w 38642"/>
                <a:gd name="connsiteY8" fmla="*/ 43302 h 45041"/>
                <a:gd name="connsiteX9" fmla="*/ 21135 w 38642"/>
                <a:gd name="connsiteY9" fmla="*/ 43302 h 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42" h="45041">
                  <a:moveTo>
                    <a:pt x="21135" y="43302"/>
                  </a:moveTo>
                  <a:cubicBezTo>
                    <a:pt x="31431" y="43302"/>
                    <a:pt x="40438" y="35581"/>
                    <a:pt x="40438" y="25285"/>
                  </a:cubicBezTo>
                  <a:cubicBezTo>
                    <a:pt x="40438" y="24642"/>
                    <a:pt x="40438" y="24642"/>
                    <a:pt x="40438" y="23998"/>
                  </a:cubicBezTo>
                  <a:lnTo>
                    <a:pt x="40438" y="17564"/>
                  </a:lnTo>
                  <a:cubicBezTo>
                    <a:pt x="40438" y="6625"/>
                    <a:pt x="32074" y="-1740"/>
                    <a:pt x="21135" y="-1740"/>
                  </a:cubicBezTo>
                  <a:cubicBezTo>
                    <a:pt x="10196" y="-1740"/>
                    <a:pt x="1831" y="6625"/>
                    <a:pt x="1831" y="17564"/>
                  </a:cubicBezTo>
                  <a:lnTo>
                    <a:pt x="1831" y="17564"/>
                  </a:lnTo>
                  <a:lnTo>
                    <a:pt x="1831" y="23998"/>
                  </a:lnTo>
                  <a:cubicBezTo>
                    <a:pt x="1188" y="34293"/>
                    <a:pt x="9553" y="43302"/>
                    <a:pt x="19848" y="43302"/>
                  </a:cubicBezTo>
                  <a:cubicBezTo>
                    <a:pt x="20491" y="43302"/>
                    <a:pt x="21135" y="43302"/>
                    <a:pt x="21135" y="43302"/>
                  </a:cubicBezTo>
                  <a:close/>
                </a:path>
              </a:pathLst>
            </a:custGeom>
            <a:noFill/>
            <a:ln w="12700" cap="rnd">
              <a:solidFill>
                <a:schemeClr val="accent1"/>
              </a:solidFill>
              <a:prstDash val="solid"/>
              <a:round/>
            </a:ln>
          </p:spPr>
          <p:txBody>
            <a:bodyPr rtlCol="0" anchor="ctr"/>
            <a:lstStyle/>
            <a:p>
              <a:endParaRPr lang="en-US"/>
            </a:p>
          </p:txBody>
        </p:sp>
        <p:sp>
          <p:nvSpPr>
            <p:cNvPr id="95" name="Freeform: Shape 94">
              <a:extLst>
                <a:ext uri="{FF2B5EF4-FFF2-40B4-BE49-F238E27FC236}">
                  <a16:creationId xmlns:a16="http://schemas.microsoft.com/office/drawing/2014/main" id="{6B4411C1-47F7-4867-9AED-AA5679C70036}"/>
                </a:ext>
              </a:extLst>
            </p:cNvPr>
            <p:cNvSpPr/>
            <p:nvPr/>
          </p:nvSpPr>
          <p:spPr>
            <a:xfrm>
              <a:off x="5454990" y="6126470"/>
              <a:ext cx="77214" cy="38607"/>
            </a:xfrm>
            <a:custGeom>
              <a:avLst/>
              <a:gdLst>
                <a:gd name="connsiteX0" fmla="*/ 1796 w 77214"/>
                <a:gd name="connsiteY0" fmla="*/ 36867 h 38607"/>
                <a:gd name="connsiteX1" fmla="*/ 1796 w 77214"/>
                <a:gd name="connsiteY1" fmla="*/ 23998 h 38607"/>
                <a:gd name="connsiteX2" fmla="*/ 40404 w 77214"/>
                <a:gd name="connsiteY2" fmla="*/ -1740 h 38607"/>
                <a:gd name="connsiteX3" fmla="*/ 79011 w 77214"/>
                <a:gd name="connsiteY3" fmla="*/ 23998 h 38607"/>
                <a:gd name="connsiteX4" fmla="*/ 79011 w 77214"/>
                <a:gd name="connsiteY4" fmla="*/ 36867 h 38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4" h="38607">
                  <a:moveTo>
                    <a:pt x="1796" y="36867"/>
                  </a:moveTo>
                  <a:lnTo>
                    <a:pt x="1796" y="23998"/>
                  </a:lnTo>
                  <a:cubicBezTo>
                    <a:pt x="1796" y="2764"/>
                    <a:pt x="24961" y="-1740"/>
                    <a:pt x="40404" y="-1740"/>
                  </a:cubicBezTo>
                  <a:cubicBezTo>
                    <a:pt x="55847" y="-1740"/>
                    <a:pt x="79011" y="2764"/>
                    <a:pt x="79011" y="23998"/>
                  </a:cubicBezTo>
                  <a:lnTo>
                    <a:pt x="79011" y="36867"/>
                  </a:lnTo>
                </a:path>
              </a:pathLst>
            </a:custGeom>
            <a:noFill/>
            <a:ln w="12700" cap="rnd">
              <a:solidFill>
                <a:schemeClr val="accent1"/>
              </a:solidFill>
              <a:prstDash val="solid"/>
              <a:round/>
            </a:ln>
          </p:spPr>
          <p:txBody>
            <a:bodyPr rtlCol="0" anchor="ctr"/>
            <a:lstStyle/>
            <a:p>
              <a:endParaRPr lang="en-US"/>
            </a:p>
          </p:txBody>
        </p:sp>
        <p:sp>
          <p:nvSpPr>
            <p:cNvPr id="96" name="Freeform: Shape 95">
              <a:extLst>
                <a:ext uri="{FF2B5EF4-FFF2-40B4-BE49-F238E27FC236}">
                  <a16:creationId xmlns:a16="http://schemas.microsoft.com/office/drawing/2014/main" id="{0AEBCCF5-5701-4375-BC47-6A9DCDB6C674}"/>
                </a:ext>
              </a:extLst>
            </p:cNvPr>
            <p:cNvSpPr/>
            <p:nvPr/>
          </p:nvSpPr>
          <p:spPr>
            <a:xfrm>
              <a:off x="5512901" y="5881956"/>
              <a:ext cx="6434" cy="32172"/>
            </a:xfrm>
            <a:custGeom>
              <a:avLst/>
              <a:gdLst>
                <a:gd name="connsiteX0" fmla="*/ 1796 w 6434"/>
                <a:gd name="connsiteY0" fmla="*/ 30433 h 32172"/>
                <a:gd name="connsiteX1" fmla="*/ 1796 w 6434"/>
                <a:gd name="connsiteY1" fmla="*/ -1740 h 32172"/>
              </a:gdLst>
              <a:ahLst/>
              <a:cxnLst>
                <a:cxn ang="0">
                  <a:pos x="connsiteX0" y="connsiteY0"/>
                </a:cxn>
                <a:cxn ang="0">
                  <a:pos x="connsiteX1" y="connsiteY1"/>
                </a:cxn>
              </a:cxnLst>
              <a:rect l="l" t="t" r="r" b="b"/>
              <a:pathLst>
                <a:path w="6434" h="32172">
                  <a:moveTo>
                    <a:pt x="1796" y="30433"/>
                  </a:moveTo>
                  <a:lnTo>
                    <a:pt x="1796" y="-1740"/>
                  </a:lnTo>
                </a:path>
              </a:pathLst>
            </a:custGeom>
            <a:ln w="12700" cap="rnd">
              <a:solidFill>
                <a:schemeClr val="accent1"/>
              </a:solidFill>
              <a:prstDash val="solid"/>
              <a:round/>
            </a:ln>
          </p:spPr>
          <p:txBody>
            <a:bodyPr rtlCol="0" anchor="ctr"/>
            <a:lstStyle/>
            <a:p>
              <a:endParaRPr lang="en-US"/>
            </a:p>
          </p:txBody>
        </p:sp>
        <p:sp>
          <p:nvSpPr>
            <p:cNvPr id="97" name="Freeform: Shape 96">
              <a:extLst>
                <a:ext uri="{FF2B5EF4-FFF2-40B4-BE49-F238E27FC236}">
                  <a16:creationId xmlns:a16="http://schemas.microsoft.com/office/drawing/2014/main" id="{CB3CD615-1247-4E16-9100-51E440F70F16}"/>
                </a:ext>
              </a:extLst>
            </p:cNvPr>
            <p:cNvSpPr/>
            <p:nvPr/>
          </p:nvSpPr>
          <p:spPr>
            <a:xfrm>
              <a:off x="5539283" y="5901260"/>
              <a:ext cx="19303" cy="19303"/>
            </a:xfrm>
            <a:custGeom>
              <a:avLst/>
              <a:gdLst>
                <a:gd name="connsiteX0" fmla="*/ 1797 w 19303"/>
                <a:gd name="connsiteY0" fmla="*/ 17564 h 19303"/>
                <a:gd name="connsiteX1" fmla="*/ 21100 w 19303"/>
                <a:gd name="connsiteY1" fmla="*/ -1740 h 19303"/>
              </a:gdLst>
              <a:ahLst/>
              <a:cxnLst>
                <a:cxn ang="0">
                  <a:pos x="connsiteX0" y="connsiteY0"/>
                </a:cxn>
                <a:cxn ang="0">
                  <a:pos x="connsiteX1" y="connsiteY1"/>
                </a:cxn>
              </a:cxnLst>
              <a:rect l="l" t="t" r="r" b="b"/>
              <a:pathLst>
                <a:path w="19303" h="19303">
                  <a:moveTo>
                    <a:pt x="1797" y="17564"/>
                  </a:moveTo>
                  <a:lnTo>
                    <a:pt x="21100" y="-1740"/>
                  </a:lnTo>
                </a:path>
              </a:pathLst>
            </a:custGeom>
            <a:ln w="12700" cap="rnd">
              <a:solidFill>
                <a:schemeClr val="accent1"/>
              </a:solidFill>
              <a:prstDash val="solid"/>
              <a:round/>
            </a:ln>
          </p:spPr>
          <p:txBody>
            <a:bodyPr rtlCol="0" anchor="ctr"/>
            <a:lstStyle/>
            <a:p>
              <a:endParaRPr lang="en-US"/>
            </a:p>
          </p:txBody>
        </p:sp>
        <p:sp>
          <p:nvSpPr>
            <p:cNvPr id="98" name="Freeform: Shape 97">
              <a:extLst>
                <a:ext uri="{FF2B5EF4-FFF2-40B4-BE49-F238E27FC236}">
                  <a16:creationId xmlns:a16="http://schemas.microsoft.com/office/drawing/2014/main" id="{198E4F21-8D23-4CBD-90C2-F948BB2C1C8B}"/>
                </a:ext>
              </a:extLst>
            </p:cNvPr>
            <p:cNvSpPr/>
            <p:nvPr/>
          </p:nvSpPr>
          <p:spPr>
            <a:xfrm>
              <a:off x="5468503" y="5901260"/>
              <a:ext cx="19303" cy="19303"/>
            </a:xfrm>
            <a:custGeom>
              <a:avLst/>
              <a:gdLst>
                <a:gd name="connsiteX0" fmla="*/ 21100 w 19303"/>
                <a:gd name="connsiteY0" fmla="*/ 17564 h 19303"/>
                <a:gd name="connsiteX1" fmla="*/ 1797 w 19303"/>
                <a:gd name="connsiteY1" fmla="*/ -1740 h 19303"/>
              </a:gdLst>
              <a:ahLst/>
              <a:cxnLst>
                <a:cxn ang="0">
                  <a:pos x="connsiteX0" y="connsiteY0"/>
                </a:cxn>
                <a:cxn ang="0">
                  <a:pos x="connsiteX1" y="connsiteY1"/>
                </a:cxn>
              </a:cxnLst>
              <a:rect l="l" t="t" r="r" b="b"/>
              <a:pathLst>
                <a:path w="19303" h="19303">
                  <a:moveTo>
                    <a:pt x="21100" y="17564"/>
                  </a:moveTo>
                  <a:lnTo>
                    <a:pt x="1797" y="-1740"/>
                  </a:lnTo>
                </a:path>
              </a:pathLst>
            </a:custGeom>
            <a:ln w="12700" cap="rnd">
              <a:solidFill>
                <a:schemeClr val="accent1"/>
              </a:solidFill>
              <a:prstDash val="solid"/>
              <a:round/>
            </a:ln>
          </p:spPr>
          <p:txBody>
            <a:bodyPr rtlCol="0" anchor="ctr"/>
            <a:lstStyle/>
            <a:p>
              <a:endParaRPr lang="en-US"/>
            </a:p>
          </p:txBody>
        </p:sp>
      </p:grpSp>
      <p:grpSp>
        <p:nvGrpSpPr>
          <p:cNvPr id="101" name="Graphic 53">
            <a:extLst>
              <a:ext uri="{FF2B5EF4-FFF2-40B4-BE49-F238E27FC236}">
                <a16:creationId xmlns:a16="http://schemas.microsoft.com/office/drawing/2014/main" id="{48F61147-6FA3-43BA-A709-3876CAABCD64}"/>
              </a:ext>
            </a:extLst>
          </p:cNvPr>
          <p:cNvGrpSpPr/>
          <p:nvPr/>
        </p:nvGrpSpPr>
        <p:grpSpPr>
          <a:xfrm>
            <a:off x="4518421" y="4083765"/>
            <a:ext cx="257508" cy="313008"/>
            <a:chOff x="1537163" y="983763"/>
            <a:chExt cx="223920" cy="272181"/>
          </a:xfrm>
          <a:noFill/>
        </p:grpSpPr>
        <p:sp>
          <p:nvSpPr>
            <p:cNvPr id="102" name="Freeform: Shape 101">
              <a:extLst>
                <a:ext uri="{FF2B5EF4-FFF2-40B4-BE49-F238E27FC236}">
                  <a16:creationId xmlns:a16="http://schemas.microsoft.com/office/drawing/2014/main" id="{C2E2A019-2696-4B3C-A9B4-CE09CE360492}"/>
                </a:ext>
              </a:extLst>
            </p:cNvPr>
            <p:cNvSpPr/>
            <p:nvPr/>
          </p:nvSpPr>
          <p:spPr>
            <a:xfrm>
              <a:off x="1700600" y="1122750"/>
              <a:ext cx="54693" cy="133194"/>
            </a:xfrm>
            <a:custGeom>
              <a:avLst/>
              <a:gdLst>
                <a:gd name="connsiteX0" fmla="*/ 5003 w 54693"/>
                <a:gd name="connsiteY0" fmla="*/ 131119 h 133194"/>
                <a:gd name="connsiteX1" fmla="*/ 5003 w 54693"/>
                <a:gd name="connsiteY1" fmla="*/ -2075 h 133194"/>
                <a:gd name="connsiteX2" fmla="*/ 59697 w 54693"/>
                <a:gd name="connsiteY2" fmla="*/ -2075 h 133194"/>
                <a:gd name="connsiteX3" fmla="*/ 59697 w 54693"/>
                <a:gd name="connsiteY3" fmla="*/ 131119 h 133194"/>
              </a:gdLst>
              <a:ahLst/>
              <a:cxnLst>
                <a:cxn ang="0">
                  <a:pos x="connsiteX0" y="connsiteY0"/>
                </a:cxn>
                <a:cxn ang="0">
                  <a:pos x="connsiteX1" y="connsiteY1"/>
                </a:cxn>
                <a:cxn ang="0">
                  <a:pos x="connsiteX2" y="connsiteY2"/>
                </a:cxn>
                <a:cxn ang="0">
                  <a:pos x="connsiteX3" y="connsiteY3"/>
                </a:cxn>
              </a:cxnLst>
              <a:rect l="l" t="t" r="r" b="b"/>
              <a:pathLst>
                <a:path w="54693" h="133194">
                  <a:moveTo>
                    <a:pt x="5003" y="131119"/>
                  </a:moveTo>
                  <a:lnTo>
                    <a:pt x="5003" y="-2075"/>
                  </a:lnTo>
                  <a:lnTo>
                    <a:pt x="59697" y="-2075"/>
                  </a:lnTo>
                  <a:lnTo>
                    <a:pt x="59697" y="131119"/>
                  </a:lnTo>
                </a:path>
              </a:pathLst>
            </a:custGeom>
            <a:noFill/>
            <a:ln w="12700" cap="rnd">
              <a:solidFill>
                <a:schemeClr val="accent2"/>
              </a:solidFill>
              <a:prstDash val="solid"/>
              <a:round/>
            </a:ln>
          </p:spPr>
          <p:txBody>
            <a:bodyPr rtlCol="0" anchor="ctr"/>
            <a:lstStyle/>
            <a:p>
              <a:endParaRPr lang="en-US"/>
            </a:p>
          </p:txBody>
        </p:sp>
        <p:sp>
          <p:nvSpPr>
            <p:cNvPr id="103" name="Freeform: Shape 102">
              <a:extLst>
                <a:ext uri="{FF2B5EF4-FFF2-40B4-BE49-F238E27FC236}">
                  <a16:creationId xmlns:a16="http://schemas.microsoft.com/office/drawing/2014/main" id="{0EE3F077-24B6-4B94-8B69-423369ABD873}"/>
                </a:ext>
              </a:extLst>
            </p:cNvPr>
            <p:cNvSpPr/>
            <p:nvPr/>
          </p:nvSpPr>
          <p:spPr>
            <a:xfrm>
              <a:off x="1645906" y="1086073"/>
              <a:ext cx="54693" cy="169871"/>
            </a:xfrm>
            <a:custGeom>
              <a:avLst/>
              <a:gdLst>
                <a:gd name="connsiteX0" fmla="*/ 5003 w 54693"/>
                <a:gd name="connsiteY0" fmla="*/ 167796 h 169871"/>
                <a:gd name="connsiteX1" fmla="*/ 5003 w 54693"/>
                <a:gd name="connsiteY1" fmla="*/ -2075 h 169871"/>
                <a:gd name="connsiteX2" fmla="*/ 59697 w 54693"/>
                <a:gd name="connsiteY2" fmla="*/ -2075 h 169871"/>
                <a:gd name="connsiteX3" fmla="*/ 59697 w 54693"/>
                <a:gd name="connsiteY3" fmla="*/ 28167 h 169871"/>
              </a:gdLst>
              <a:ahLst/>
              <a:cxnLst>
                <a:cxn ang="0">
                  <a:pos x="connsiteX0" y="connsiteY0"/>
                </a:cxn>
                <a:cxn ang="0">
                  <a:pos x="connsiteX1" y="connsiteY1"/>
                </a:cxn>
                <a:cxn ang="0">
                  <a:pos x="connsiteX2" y="connsiteY2"/>
                </a:cxn>
                <a:cxn ang="0">
                  <a:pos x="connsiteX3" y="connsiteY3"/>
                </a:cxn>
              </a:cxnLst>
              <a:rect l="l" t="t" r="r" b="b"/>
              <a:pathLst>
                <a:path w="54693" h="169871">
                  <a:moveTo>
                    <a:pt x="5003" y="167796"/>
                  </a:moveTo>
                  <a:lnTo>
                    <a:pt x="5003" y="-2075"/>
                  </a:lnTo>
                  <a:lnTo>
                    <a:pt x="59697" y="-2075"/>
                  </a:lnTo>
                  <a:lnTo>
                    <a:pt x="59697" y="28167"/>
                  </a:lnTo>
                </a:path>
              </a:pathLst>
            </a:custGeom>
            <a:noFill/>
            <a:ln w="12700" cap="rnd">
              <a:solidFill>
                <a:schemeClr val="accent2"/>
              </a:solidFill>
              <a:prstDash val="solid"/>
              <a:round/>
            </a:ln>
          </p:spPr>
          <p:txBody>
            <a:bodyPr rtlCol="0" anchor="ctr"/>
            <a:lstStyle/>
            <a:p>
              <a:endParaRPr lang="en-US"/>
            </a:p>
          </p:txBody>
        </p:sp>
        <p:sp>
          <p:nvSpPr>
            <p:cNvPr id="104" name="Freeform: Shape 103">
              <a:extLst>
                <a:ext uri="{FF2B5EF4-FFF2-40B4-BE49-F238E27FC236}">
                  <a16:creationId xmlns:a16="http://schemas.microsoft.com/office/drawing/2014/main" id="{3FABFD17-1A49-412E-83D0-D3584EFC5DE7}"/>
                </a:ext>
              </a:extLst>
            </p:cNvPr>
            <p:cNvSpPr/>
            <p:nvPr/>
          </p:nvSpPr>
          <p:spPr>
            <a:xfrm>
              <a:off x="1591213" y="1140767"/>
              <a:ext cx="54693" cy="115177"/>
            </a:xfrm>
            <a:custGeom>
              <a:avLst/>
              <a:gdLst>
                <a:gd name="connsiteX0" fmla="*/ 5003 w 54693"/>
                <a:gd name="connsiteY0" fmla="*/ 113102 h 115177"/>
                <a:gd name="connsiteX1" fmla="*/ 5003 w 54693"/>
                <a:gd name="connsiteY1" fmla="*/ -2075 h 115177"/>
                <a:gd name="connsiteX2" fmla="*/ 59697 w 54693"/>
                <a:gd name="connsiteY2" fmla="*/ -2075 h 115177"/>
              </a:gdLst>
              <a:ahLst/>
              <a:cxnLst>
                <a:cxn ang="0">
                  <a:pos x="connsiteX0" y="connsiteY0"/>
                </a:cxn>
                <a:cxn ang="0">
                  <a:pos x="connsiteX1" y="connsiteY1"/>
                </a:cxn>
                <a:cxn ang="0">
                  <a:pos x="connsiteX2" y="connsiteY2"/>
                </a:cxn>
              </a:cxnLst>
              <a:rect l="l" t="t" r="r" b="b"/>
              <a:pathLst>
                <a:path w="54693" h="115177">
                  <a:moveTo>
                    <a:pt x="5003" y="113102"/>
                  </a:moveTo>
                  <a:lnTo>
                    <a:pt x="5003" y="-2075"/>
                  </a:lnTo>
                  <a:lnTo>
                    <a:pt x="59697" y="-2075"/>
                  </a:lnTo>
                </a:path>
              </a:pathLst>
            </a:custGeom>
            <a:noFill/>
            <a:ln w="12700" cap="rnd">
              <a:solidFill>
                <a:schemeClr val="accent2"/>
              </a:solidFill>
              <a:prstDash val="solid"/>
              <a:round/>
            </a:ln>
          </p:spPr>
          <p:txBody>
            <a:bodyPr rtlCol="0" anchor="ctr"/>
            <a:lstStyle/>
            <a:p>
              <a:endParaRPr lang="en-US"/>
            </a:p>
          </p:txBody>
        </p:sp>
        <p:sp>
          <p:nvSpPr>
            <p:cNvPr id="105" name="Freeform: Shape 104">
              <a:extLst>
                <a:ext uri="{FF2B5EF4-FFF2-40B4-BE49-F238E27FC236}">
                  <a16:creationId xmlns:a16="http://schemas.microsoft.com/office/drawing/2014/main" id="{56F6B07D-5B05-4559-A366-E904722AA4AB}"/>
                </a:ext>
              </a:extLst>
            </p:cNvPr>
            <p:cNvSpPr/>
            <p:nvPr/>
          </p:nvSpPr>
          <p:spPr>
            <a:xfrm>
              <a:off x="1537163" y="1201251"/>
              <a:ext cx="54693" cy="54693"/>
            </a:xfrm>
            <a:custGeom>
              <a:avLst/>
              <a:gdLst>
                <a:gd name="connsiteX0" fmla="*/ 5003 w 54693"/>
                <a:gd name="connsiteY0" fmla="*/ 52618 h 54693"/>
                <a:gd name="connsiteX1" fmla="*/ 5003 w 54693"/>
                <a:gd name="connsiteY1" fmla="*/ -2075 h 54693"/>
                <a:gd name="connsiteX2" fmla="*/ 59697 w 54693"/>
                <a:gd name="connsiteY2" fmla="*/ -2075 h 54693"/>
              </a:gdLst>
              <a:ahLst/>
              <a:cxnLst>
                <a:cxn ang="0">
                  <a:pos x="connsiteX0" y="connsiteY0"/>
                </a:cxn>
                <a:cxn ang="0">
                  <a:pos x="connsiteX1" y="connsiteY1"/>
                </a:cxn>
                <a:cxn ang="0">
                  <a:pos x="connsiteX2" y="connsiteY2"/>
                </a:cxn>
              </a:cxnLst>
              <a:rect l="l" t="t" r="r" b="b"/>
              <a:pathLst>
                <a:path w="54693" h="54693">
                  <a:moveTo>
                    <a:pt x="5003" y="52618"/>
                  </a:moveTo>
                  <a:lnTo>
                    <a:pt x="5003" y="-2075"/>
                  </a:lnTo>
                  <a:lnTo>
                    <a:pt x="59697" y="-2075"/>
                  </a:lnTo>
                </a:path>
              </a:pathLst>
            </a:custGeom>
            <a:noFill/>
            <a:ln w="12700" cap="rnd">
              <a:solidFill>
                <a:schemeClr val="accent2"/>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id="{9640DFB1-6105-4EB1-89E5-EFD83AE2EC90}"/>
                </a:ext>
              </a:extLst>
            </p:cNvPr>
            <p:cNvSpPr/>
            <p:nvPr/>
          </p:nvSpPr>
          <p:spPr>
            <a:xfrm>
              <a:off x="1537163" y="983763"/>
              <a:ext cx="223920" cy="163438"/>
            </a:xfrm>
            <a:custGeom>
              <a:avLst/>
              <a:gdLst>
                <a:gd name="connsiteX0" fmla="*/ 5003 w 223920"/>
                <a:gd name="connsiteY0" fmla="*/ 161363 h 163438"/>
                <a:gd name="connsiteX1" fmla="*/ 138196 w 223920"/>
                <a:gd name="connsiteY1" fmla="*/ 28168 h 163438"/>
                <a:gd name="connsiteX2" fmla="*/ 168440 w 223920"/>
                <a:gd name="connsiteY2" fmla="*/ 58410 h 163438"/>
                <a:gd name="connsiteX3" fmla="*/ 228924 w 223920"/>
                <a:gd name="connsiteY3" fmla="*/ -2075 h 163438"/>
              </a:gdLst>
              <a:ahLst/>
              <a:cxnLst>
                <a:cxn ang="0">
                  <a:pos x="connsiteX0" y="connsiteY0"/>
                </a:cxn>
                <a:cxn ang="0">
                  <a:pos x="connsiteX1" y="connsiteY1"/>
                </a:cxn>
                <a:cxn ang="0">
                  <a:pos x="connsiteX2" y="connsiteY2"/>
                </a:cxn>
                <a:cxn ang="0">
                  <a:pos x="connsiteX3" y="connsiteY3"/>
                </a:cxn>
              </a:cxnLst>
              <a:rect l="l" t="t" r="r" b="b"/>
              <a:pathLst>
                <a:path w="223920" h="163438">
                  <a:moveTo>
                    <a:pt x="5003" y="161363"/>
                  </a:moveTo>
                  <a:lnTo>
                    <a:pt x="138196" y="28168"/>
                  </a:lnTo>
                  <a:lnTo>
                    <a:pt x="168440" y="58410"/>
                  </a:lnTo>
                  <a:lnTo>
                    <a:pt x="228924" y="-2075"/>
                  </a:lnTo>
                </a:path>
              </a:pathLst>
            </a:custGeom>
            <a:noFill/>
            <a:ln w="12700" cap="rnd">
              <a:solidFill>
                <a:schemeClr val="accent2"/>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C0C89EED-0F88-45FB-A4D5-30B7B0BDEE27}"/>
                </a:ext>
              </a:extLst>
            </p:cNvPr>
            <p:cNvSpPr/>
            <p:nvPr/>
          </p:nvSpPr>
          <p:spPr>
            <a:xfrm>
              <a:off x="1718615" y="983763"/>
              <a:ext cx="42468" cy="42468"/>
            </a:xfrm>
            <a:custGeom>
              <a:avLst/>
              <a:gdLst>
                <a:gd name="connsiteX0" fmla="*/ 5003 w 42468"/>
                <a:gd name="connsiteY0" fmla="*/ -2075 h 42468"/>
                <a:gd name="connsiteX1" fmla="*/ 47472 w 42468"/>
                <a:gd name="connsiteY1" fmla="*/ -2075 h 42468"/>
                <a:gd name="connsiteX2" fmla="*/ 47472 w 42468"/>
                <a:gd name="connsiteY2" fmla="*/ 40393 h 42468"/>
              </a:gdLst>
              <a:ahLst/>
              <a:cxnLst>
                <a:cxn ang="0">
                  <a:pos x="connsiteX0" y="connsiteY0"/>
                </a:cxn>
                <a:cxn ang="0">
                  <a:pos x="connsiteX1" y="connsiteY1"/>
                </a:cxn>
                <a:cxn ang="0">
                  <a:pos x="connsiteX2" y="connsiteY2"/>
                </a:cxn>
              </a:cxnLst>
              <a:rect l="l" t="t" r="r" b="b"/>
              <a:pathLst>
                <a:path w="42468" h="42468">
                  <a:moveTo>
                    <a:pt x="5003" y="-2075"/>
                  </a:moveTo>
                  <a:lnTo>
                    <a:pt x="47472" y="-2075"/>
                  </a:lnTo>
                  <a:lnTo>
                    <a:pt x="47472" y="40393"/>
                  </a:lnTo>
                </a:path>
              </a:pathLst>
            </a:custGeom>
            <a:noFill/>
            <a:ln w="12700" cap="rnd">
              <a:solidFill>
                <a:schemeClr val="accent2"/>
              </a:solidFill>
              <a:prstDash val="solid"/>
              <a:round/>
            </a:ln>
          </p:spPr>
          <p:txBody>
            <a:bodyPr rtlCol="0" anchor="ctr"/>
            <a:lstStyle/>
            <a:p>
              <a:endParaRPr lang="en-US"/>
            </a:p>
          </p:txBody>
        </p:sp>
      </p:grpSp>
    </p:spTree>
    <p:extLst>
      <p:ext uri="{BB962C8B-B14F-4D97-AF65-F5344CB8AC3E}">
        <p14:creationId xmlns:p14="http://schemas.microsoft.com/office/powerpoint/2010/main" val="137470639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Telling the story: a structure in six powerful steps </a:t>
            </a:r>
          </a:p>
        </p:txBody>
      </p:sp>
      <p:sp>
        <p:nvSpPr>
          <p:cNvPr id="15362" name="Rectangle 2"/>
          <p:cNvSpPr>
            <a:spLocks noGrp="1" noChangeArrowheads="1"/>
          </p:cNvSpPr>
          <p:nvPr>
            <p:ph type="title"/>
          </p:nvPr>
        </p:nvSpPr>
        <p:spPr/>
        <p:txBody>
          <a:bodyPr>
            <a:spAutoFit/>
          </a:bodyPr>
          <a:lstStyle/>
          <a:p>
            <a:r>
              <a:rPr lang="en-US" dirty="0"/>
              <a:t>Putting It All Together</a:t>
            </a:r>
          </a:p>
        </p:txBody>
      </p:sp>
      <p:sp>
        <p:nvSpPr>
          <p:cNvPr id="4" name="Text Placeholder 3">
            <a:extLst>
              <a:ext uri="{FF2B5EF4-FFF2-40B4-BE49-F238E27FC236}">
                <a16:creationId xmlns:a16="http://schemas.microsoft.com/office/drawing/2014/main" id="{408EE914-73F7-4EA2-8DE3-DE30F3B1C167}"/>
              </a:ext>
            </a:extLst>
          </p:cNvPr>
          <p:cNvSpPr>
            <a:spLocks noGrp="1"/>
          </p:cNvSpPr>
          <p:nvPr>
            <p:ph type="body" sz="quarter" idx="17"/>
          </p:nvPr>
        </p:nvSpPr>
        <p:spPr/>
        <p:txBody>
          <a:bodyPr/>
          <a:lstStyle/>
          <a:p>
            <a:r>
              <a:rPr lang="en-US" dirty="0"/>
              <a:t>Step One: Introduce a problem </a:t>
            </a:r>
            <a:br>
              <a:rPr lang="en-US" dirty="0"/>
            </a:br>
            <a:r>
              <a:rPr lang="en-US" b="0" dirty="0"/>
              <a:t>(You should be concerned)</a:t>
            </a:r>
          </a:p>
        </p:txBody>
      </p:sp>
      <p:pic>
        <p:nvPicPr>
          <p:cNvPr id="21" name="Picture 20" descr="BabySurprise.jpg">
            <a:extLst>
              <a:ext uri="{FF2B5EF4-FFF2-40B4-BE49-F238E27FC236}">
                <a16:creationId xmlns:a16="http://schemas.microsoft.com/office/drawing/2014/main" id="{BE234A88-AAFA-45EF-B37E-CC71EA4070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 y="1919288"/>
            <a:ext cx="4164012" cy="3429000"/>
          </a:xfrm>
          <a:prstGeom prst="rect">
            <a:avLst/>
          </a:prstGeom>
        </p:spPr>
      </p:pic>
    </p:spTree>
    <p:extLst>
      <p:ext uri="{BB962C8B-B14F-4D97-AF65-F5344CB8AC3E}">
        <p14:creationId xmlns:p14="http://schemas.microsoft.com/office/powerpoint/2010/main" val="374473466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Telling the story: a structure in six powerful steps </a:t>
            </a:r>
          </a:p>
        </p:txBody>
      </p:sp>
      <p:sp>
        <p:nvSpPr>
          <p:cNvPr id="15362" name="Rectangle 2"/>
          <p:cNvSpPr>
            <a:spLocks noGrp="1" noChangeArrowheads="1"/>
          </p:cNvSpPr>
          <p:nvPr>
            <p:ph type="title"/>
          </p:nvPr>
        </p:nvSpPr>
        <p:spPr/>
        <p:txBody>
          <a:bodyPr>
            <a:spAutoFit/>
          </a:bodyPr>
          <a:lstStyle/>
          <a:p>
            <a:r>
              <a:rPr lang="en-US" dirty="0"/>
              <a:t>Putting It All Together</a:t>
            </a:r>
          </a:p>
        </p:txBody>
      </p:sp>
      <p:sp>
        <p:nvSpPr>
          <p:cNvPr id="3" name="Text Placeholder 2">
            <a:extLst>
              <a:ext uri="{FF2B5EF4-FFF2-40B4-BE49-F238E27FC236}">
                <a16:creationId xmlns:a16="http://schemas.microsoft.com/office/drawing/2014/main" id="{0253020B-E160-423E-9DD7-131DB19D0197}"/>
              </a:ext>
            </a:extLst>
          </p:cNvPr>
          <p:cNvSpPr>
            <a:spLocks noGrp="1"/>
          </p:cNvSpPr>
          <p:nvPr>
            <p:ph type="body" sz="quarter" idx="17"/>
          </p:nvPr>
        </p:nvSpPr>
        <p:spPr/>
        <p:txBody>
          <a:bodyPr/>
          <a:lstStyle/>
          <a:p>
            <a:r>
              <a:rPr lang="en-US" dirty="0"/>
              <a:t>Step Two: Reveal the mechanism </a:t>
            </a:r>
            <a:br>
              <a:rPr lang="en-US" dirty="0"/>
            </a:br>
            <a:r>
              <a:rPr lang="en-US" b="0" dirty="0"/>
              <a:t>(Here’s how it happens)</a:t>
            </a:r>
          </a:p>
        </p:txBody>
      </p:sp>
      <p:pic>
        <p:nvPicPr>
          <p:cNvPr id="13" name="Picture 12" descr="Screw.jpg">
            <a:extLst>
              <a:ext uri="{FF2B5EF4-FFF2-40B4-BE49-F238E27FC236}">
                <a16:creationId xmlns:a16="http://schemas.microsoft.com/office/drawing/2014/main" id="{4E8B40E7-6902-4852-9C6E-6CEE51D304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 y="1919288"/>
            <a:ext cx="4143737" cy="3419586"/>
          </a:xfrm>
          <a:prstGeom prst="rect">
            <a:avLst/>
          </a:prstGeom>
        </p:spPr>
      </p:pic>
    </p:spTree>
    <p:extLst>
      <p:ext uri="{BB962C8B-B14F-4D97-AF65-F5344CB8AC3E}">
        <p14:creationId xmlns:p14="http://schemas.microsoft.com/office/powerpoint/2010/main" val="274764945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Telling the story: a structure in six powerful steps </a:t>
            </a:r>
          </a:p>
        </p:txBody>
      </p:sp>
      <p:sp>
        <p:nvSpPr>
          <p:cNvPr id="15362" name="Rectangle 2"/>
          <p:cNvSpPr>
            <a:spLocks noGrp="1" noChangeArrowheads="1"/>
          </p:cNvSpPr>
          <p:nvPr>
            <p:ph type="title"/>
          </p:nvPr>
        </p:nvSpPr>
        <p:spPr/>
        <p:txBody>
          <a:bodyPr>
            <a:spAutoFit/>
          </a:bodyPr>
          <a:lstStyle/>
          <a:p>
            <a:r>
              <a:rPr lang="en-US" dirty="0"/>
              <a:t>Putting It All Together</a:t>
            </a:r>
          </a:p>
        </p:txBody>
      </p:sp>
      <p:sp>
        <p:nvSpPr>
          <p:cNvPr id="5" name="Text Placeholder 4">
            <a:extLst>
              <a:ext uri="{FF2B5EF4-FFF2-40B4-BE49-F238E27FC236}">
                <a16:creationId xmlns:a16="http://schemas.microsoft.com/office/drawing/2014/main" id="{25C3F6E5-A44D-4ABB-A0A3-7B213857C58B}"/>
              </a:ext>
            </a:extLst>
          </p:cNvPr>
          <p:cNvSpPr>
            <a:spLocks noGrp="1"/>
          </p:cNvSpPr>
          <p:nvPr>
            <p:ph type="body" sz="quarter" idx="17"/>
          </p:nvPr>
        </p:nvSpPr>
        <p:spPr>
          <a:xfrm>
            <a:off x="411162" y="1305141"/>
            <a:ext cx="4883851" cy="495317"/>
          </a:xfrm>
        </p:spPr>
        <p:txBody>
          <a:bodyPr/>
          <a:lstStyle/>
          <a:p>
            <a:r>
              <a:rPr lang="en-US" dirty="0"/>
              <a:t>Step Three: Explain the implications</a:t>
            </a:r>
            <a:br>
              <a:rPr lang="en-US" dirty="0"/>
            </a:br>
            <a:r>
              <a:rPr lang="en-US" b="0" dirty="0"/>
              <a:t>(You should be concerned)</a:t>
            </a:r>
          </a:p>
        </p:txBody>
      </p:sp>
      <p:pic>
        <p:nvPicPr>
          <p:cNvPr id="3" name="Picture 2">
            <a:extLst>
              <a:ext uri="{FF2B5EF4-FFF2-40B4-BE49-F238E27FC236}">
                <a16:creationId xmlns:a16="http://schemas.microsoft.com/office/drawing/2014/main" id="{9D5AD891-DD88-42B5-AA91-09A748E3EAA3}"/>
              </a:ext>
            </a:extLst>
          </p:cNvPr>
          <p:cNvPicPr>
            <a:picLocks noChangeAspect="1"/>
          </p:cNvPicPr>
          <p:nvPr/>
        </p:nvPicPr>
        <p:blipFill rotWithShape="1">
          <a:blip r:embed="rId3"/>
          <a:srcRect l="9043" r="12485"/>
          <a:stretch/>
        </p:blipFill>
        <p:spPr>
          <a:xfrm>
            <a:off x="411480" y="1920240"/>
            <a:ext cx="4305300" cy="3662336"/>
          </a:xfrm>
          <a:prstGeom prst="rect">
            <a:avLst/>
          </a:prstGeom>
          <a:ln w="12700">
            <a:noFill/>
          </a:ln>
        </p:spPr>
      </p:pic>
    </p:spTree>
    <p:extLst>
      <p:ext uri="{BB962C8B-B14F-4D97-AF65-F5344CB8AC3E}">
        <p14:creationId xmlns:p14="http://schemas.microsoft.com/office/powerpoint/2010/main" val="326008829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 y="1920240"/>
            <a:ext cx="4164012" cy="3415498"/>
          </a:xfrm>
          <a:prstGeom prst="rect">
            <a:avLst/>
          </a:prstGeom>
        </p:spPr>
      </p:pic>
      <p:sp>
        <p:nvSpPr>
          <p:cNvPr id="14" name="Subtitle">
            <a:extLst>
              <a:ext uri="{FF2B5EF4-FFF2-40B4-BE49-F238E27FC236}">
                <a16:creationId xmlns:a16="http://schemas.microsoft.com/office/drawing/2014/main" id="{0EC17014-7F70-479D-B159-EF2F7FEB5FF0}"/>
              </a:ext>
            </a:extLst>
          </p:cNvPr>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Telling the story: a structure in six powerful steps </a:t>
            </a:r>
          </a:p>
        </p:txBody>
      </p:sp>
      <p:sp>
        <p:nvSpPr>
          <p:cNvPr id="17" name="Rectangle 2">
            <a:extLst>
              <a:ext uri="{FF2B5EF4-FFF2-40B4-BE49-F238E27FC236}">
                <a16:creationId xmlns:a16="http://schemas.microsoft.com/office/drawing/2014/main" id="{05C3A96F-5215-4832-A9EE-EB2B91187952}"/>
              </a:ext>
            </a:extLst>
          </p:cNvPr>
          <p:cNvSpPr>
            <a:spLocks noGrp="1" noChangeArrowheads="1"/>
          </p:cNvSpPr>
          <p:nvPr>
            <p:ph type="title"/>
          </p:nvPr>
        </p:nvSpPr>
        <p:spPr/>
        <p:txBody>
          <a:bodyPr>
            <a:spAutoFit/>
          </a:bodyPr>
          <a:lstStyle/>
          <a:p>
            <a:r>
              <a:rPr lang="en-US" dirty="0"/>
              <a:t>Putting It All Together</a:t>
            </a:r>
          </a:p>
        </p:txBody>
      </p:sp>
      <p:sp>
        <p:nvSpPr>
          <p:cNvPr id="5" name="Text Placeholder 4">
            <a:extLst>
              <a:ext uri="{FF2B5EF4-FFF2-40B4-BE49-F238E27FC236}">
                <a16:creationId xmlns:a16="http://schemas.microsoft.com/office/drawing/2014/main" id="{38DC11EF-995F-40ED-92AD-C83282B17DF3}"/>
              </a:ext>
            </a:extLst>
          </p:cNvPr>
          <p:cNvSpPr>
            <a:spLocks noGrp="1"/>
          </p:cNvSpPr>
          <p:nvPr>
            <p:ph type="body" sz="quarter" idx="17"/>
          </p:nvPr>
        </p:nvSpPr>
        <p:spPr>
          <a:xfrm>
            <a:off x="411162" y="1305141"/>
            <a:ext cx="4990177" cy="495317"/>
          </a:xfrm>
        </p:spPr>
        <p:txBody>
          <a:bodyPr/>
          <a:lstStyle/>
          <a:p>
            <a:r>
              <a:rPr lang="en-US" dirty="0"/>
              <a:t>Step Four: Propose a solution </a:t>
            </a:r>
            <a:br>
              <a:rPr lang="en-US" dirty="0"/>
            </a:br>
            <a:r>
              <a:rPr lang="en-US" b="0" dirty="0"/>
              <a:t>(We can solve it and protect you) </a:t>
            </a:r>
          </a:p>
        </p:txBody>
      </p:sp>
    </p:spTree>
    <p:extLst>
      <p:ext uri="{BB962C8B-B14F-4D97-AF65-F5344CB8AC3E}">
        <p14:creationId xmlns:p14="http://schemas.microsoft.com/office/powerpoint/2010/main" val="255673450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Telling the story: a structure in six powerful steps </a:t>
            </a:r>
          </a:p>
        </p:txBody>
      </p:sp>
      <p:sp>
        <p:nvSpPr>
          <p:cNvPr id="15362" name="Rectangle 2"/>
          <p:cNvSpPr>
            <a:spLocks noGrp="1" noChangeArrowheads="1"/>
          </p:cNvSpPr>
          <p:nvPr>
            <p:ph type="title"/>
          </p:nvPr>
        </p:nvSpPr>
        <p:spPr/>
        <p:txBody>
          <a:bodyPr>
            <a:spAutoFit/>
          </a:bodyPr>
          <a:lstStyle/>
          <a:p>
            <a:r>
              <a:rPr lang="en-US" dirty="0"/>
              <a:t>Putting It All Together</a:t>
            </a:r>
          </a:p>
        </p:txBody>
      </p:sp>
      <p:sp>
        <p:nvSpPr>
          <p:cNvPr id="4" name="Text Placeholder 3">
            <a:extLst>
              <a:ext uri="{FF2B5EF4-FFF2-40B4-BE49-F238E27FC236}">
                <a16:creationId xmlns:a16="http://schemas.microsoft.com/office/drawing/2014/main" id="{4B5B5453-E4B9-4C32-956B-98598820784D}"/>
              </a:ext>
            </a:extLst>
          </p:cNvPr>
          <p:cNvSpPr>
            <a:spLocks noGrp="1"/>
          </p:cNvSpPr>
          <p:nvPr>
            <p:ph type="body" sz="quarter" idx="17"/>
          </p:nvPr>
        </p:nvSpPr>
        <p:spPr/>
        <p:txBody>
          <a:bodyPr/>
          <a:lstStyle/>
          <a:p>
            <a:r>
              <a:rPr lang="en-US" dirty="0"/>
              <a:t>Step Five: Reveal the mechanism</a:t>
            </a:r>
          </a:p>
          <a:p>
            <a:r>
              <a:rPr lang="en-US" b="0" dirty="0"/>
              <a:t>(Here’s how it works)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 y="1920240"/>
            <a:ext cx="5943600" cy="2696902"/>
          </a:xfrm>
          <a:prstGeom prst="rect">
            <a:avLst/>
          </a:prstGeom>
        </p:spPr>
      </p:pic>
    </p:spTree>
    <p:extLst>
      <p:ext uri="{BB962C8B-B14F-4D97-AF65-F5344CB8AC3E}">
        <p14:creationId xmlns:p14="http://schemas.microsoft.com/office/powerpoint/2010/main" val="244684668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p:cNvSpPr txBox="1">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defPPr>
              <a:defRPr lang="en-US"/>
            </a:defPPr>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1200">
                <a:solidFill>
                  <a:schemeClr val="tx1">
                    <a:lumMod val="75000"/>
                    <a:lumOff val="25000"/>
                  </a:schemeClr>
                </a:solidFill>
              </a:defRPr>
            </a:lvl2pPr>
            <a:lvl3pPr marL="517525" indent="-228600">
              <a:lnSpc>
                <a:spcPct val="120000"/>
              </a:lnSpc>
              <a:spcBef>
                <a:spcPts val="0"/>
              </a:spcBef>
              <a:spcAft>
                <a:spcPts val="400"/>
              </a:spcAft>
              <a:buClr>
                <a:schemeClr val="accent1"/>
              </a:buClr>
              <a:buFont typeface="Wingdings 2" panose="05020102010507070707" pitchFamily="18" charset="2"/>
              <a:buChar char="È"/>
              <a:defRPr sz="1100">
                <a:solidFill>
                  <a:schemeClr val="tx1">
                    <a:lumMod val="75000"/>
                    <a:lumOff val="25000"/>
                  </a:schemeClr>
                </a:solidFill>
              </a:defRPr>
            </a:lvl3pPr>
            <a:lvl4pPr marL="746125" indent="-228600">
              <a:lnSpc>
                <a:spcPct val="120000"/>
              </a:lnSpc>
              <a:spcBef>
                <a:spcPts val="0"/>
              </a:spcBef>
              <a:spcAft>
                <a:spcPts val="400"/>
              </a:spcAft>
              <a:buClr>
                <a:schemeClr val="accent1"/>
              </a:buClr>
              <a:buFont typeface="Wingdings 2" panose="05020102010507070707" pitchFamily="18" charset="2"/>
              <a:buChar char="È"/>
              <a:defRPr sz="1000">
                <a:solidFill>
                  <a:schemeClr val="tx1">
                    <a:lumMod val="75000"/>
                    <a:lumOff val="25000"/>
                  </a:schemeClr>
                </a:solidFill>
              </a:defRPr>
            </a:lvl4pPr>
            <a:lvl5pPr marL="974725" indent="-228600">
              <a:lnSpc>
                <a:spcPct val="120000"/>
              </a:lnSpc>
              <a:spcBef>
                <a:spcPts val="0"/>
              </a:spcBef>
              <a:spcAft>
                <a:spcPts val="400"/>
              </a:spcAft>
              <a:buClr>
                <a:schemeClr val="accent1"/>
              </a:buClr>
              <a:buFont typeface="Wingdings 2" panose="05020102010507070707" pitchFamily="18" charset="2"/>
              <a:buChar char="È"/>
              <a:tabLst/>
              <a:defRPr sz="1000">
                <a:solidFill>
                  <a:schemeClr val="tx1">
                    <a:lumMod val="75000"/>
                    <a:lumOff val="25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Loss aversion makes investors highly sensitive to negative information</a:t>
            </a:r>
          </a:p>
        </p:txBody>
      </p:sp>
      <p:sp>
        <p:nvSpPr>
          <p:cNvPr id="3" name="Title 2"/>
          <p:cNvSpPr>
            <a:spLocks noGrp="1"/>
          </p:cNvSpPr>
          <p:nvPr>
            <p:ph type="title"/>
          </p:nvPr>
        </p:nvSpPr>
        <p:spPr/>
        <p:txBody>
          <a:bodyPr>
            <a:spAutoFit/>
          </a:bodyPr>
          <a:lstStyle/>
          <a:p>
            <a:r>
              <a:rPr lang="en-US" dirty="0"/>
              <a:t>Language and Emotions: Behavioral-Finance Vulnerabilities</a:t>
            </a:r>
          </a:p>
        </p:txBody>
      </p:sp>
      <p:sp>
        <p:nvSpPr>
          <p:cNvPr id="11" name="Content Placeholder 22"/>
          <p:cNvSpPr txBox="1">
            <a:spLocks/>
          </p:cNvSpPr>
          <p:nvPr/>
        </p:nvSpPr>
        <p:spPr>
          <a:xfrm>
            <a:off x="413004" y="1819091"/>
            <a:ext cx="9079992" cy="3518766"/>
          </a:xfrm>
          <a:prstGeom prst="rect">
            <a:avLst/>
          </a:prstGeom>
        </p:spPr>
        <p:txBody>
          <a:bodyPr/>
          <a:lstStyle>
            <a:lvl1pPr marL="0" indent="0" algn="l" defTabSz="457200" rtl="0" eaLnBrk="1" latinLnBrk="0" hangingPunct="1">
              <a:lnSpc>
                <a:spcPct val="120000"/>
              </a:lnSpc>
              <a:spcBef>
                <a:spcPts val="0"/>
              </a:spcBef>
              <a:spcAft>
                <a:spcPts val="400"/>
              </a:spcAft>
              <a:buFont typeface="Arial"/>
              <a:buNone/>
              <a:defRPr sz="2000" kern="1200">
                <a:solidFill>
                  <a:schemeClr val="tx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2000" kern="1200">
                <a:solidFill>
                  <a:schemeClr val="tx1"/>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800" kern="1200">
                <a:solidFill>
                  <a:schemeClr val="tx1"/>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600" kern="1200">
                <a:solidFill>
                  <a:schemeClr val="tx1"/>
                </a:solidFill>
                <a:latin typeface="+mn-lt"/>
                <a:ea typeface="+mn-ea"/>
                <a:cs typeface="+mn-cs"/>
              </a:defRPr>
            </a:lvl4pPr>
            <a:lvl5pPr marL="974725" indent="-228600" algn="l" defTabSz="457200" rtl="0" eaLnBrk="1" latinLnBrk="0" hangingPunct="1">
              <a:lnSpc>
                <a:spcPct val="120000"/>
              </a:lnSpc>
              <a:spcBef>
                <a:spcPts val="0"/>
              </a:spcBef>
              <a:spcAft>
                <a:spcPts val="1200"/>
              </a:spcAft>
              <a:buClr>
                <a:schemeClr val="accent1"/>
              </a:buClr>
              <a:buFont typeface="Wingdings 2" panose="05020102010507070707" pitchFamily="18" charset="2"/>
              <a:buChar char="È"/>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100000"/>
              </a:lnSpc>
              <a:spcBef>
                <a:spcPts val="2400"/>
              </a:spcBef>
              <a:spcAft>
                <a:spcPts val="0"/>
              </a:spcAft>
              <a:buClr>
                <a:schemeClr val="accent1">
                  <a:lumMod val="75000"/>
                </a:schemeClr>
              </a:buClr>
              <a:buFont typeface="Wingdings 2" panose="05020102010507070707" pitchFamily="18" charset="2"/>
              <a:buNone/>
            </a:pPr>
            <a:r>
              <a:rPr lang="en-US" sz="1600" dirty="0"/>
              <a:t>It was the best of times </a:t>
            </a:r>
          </a:p>
          <a:p>
            <a:pPr marL="0" lvl="1" indent="0">
              <a:lnSpc>
                <a:spcPct val="100000"/>
              </a:lnSpc>
              <a:spcBef>
                <a:spcPts val="2400"/>
              </a:spcBef>
              <a:spcAft>
                <a:spcPts val="0"/>
              </a:spcAft>
              <a:buClr>
                <a:schemeClr val="accent1">
                  <a:lumMod val="75000"/>
                </a:schemeClr>
              </a:buClr>
              <a:buFont typeface="Wingdings 2" panose="05020102010507070707" pitchFamily="18" charset="2"/>
              <a:buNone/>
            </a:pPr>
            <a:r>
              <a:rPr lang="en-US" sz="1600" dirty="0"/>
              <a:t>It was the worst of times</a:t>
            </a:r>
          </a:p>
          <a:p>
            <a:pPr marL="0" lvl="1" indent="0">
              <a:lnSpc>
                <a:spcPct val="100000"/>
              </a:lnSpc>
              <a:spcBef>
                <a:spcPts val="2400"/>
              </a:spcBef>
              <a:spcAft>
                <a:spcPts val="0"/>
              </a:spcAft>
              <a:buClr>
                <a:schemeClr val="accent1">
                  <a:lumMod val="75000"/>
                </a:schemeClr>
              </a:buClr>
              <a:buFont typeface="Wingdings 2" panose="05020102010507070707" pitchFamily="18" charset="2"/>
              <a:buNone/>
            </a:pPr>
            <a:r>
              <a:rPr lang="en-US" sz="1600" dirty="0"/>
              <a:t>It was the spring of hope</a:t>
            </a:r>
          </a:p>
          <a:p>
            <a:pPr marL="0" lvl="1" indent="0">
              <a:lnSpc>
                <a:spcPct val="100000"/>
              </a:lnSpc>
              <a:spcBef>
                <a:spcPts val="2400"/>
              </a:spcBef>
              <a:spcAft>
                <a:spcPts val="0"/>
              </a:spcAft>
              <a:buClr>
                <a:schemeClr val="accent1">
                  <a:lumMod val="75000"/>
                </a:schemeClr>
              </a:buClr>
              <a:buFont typeface="Wingdings 2" panose="05020102010507070707" pitchFamily="18" charset="2"/>
              <a:buNone/>
            </a:pPr>
            <a:r>
              <a:rPr lang="en-US" sz="1600" dirty="0"/>
              <a:t>It was the winter of despair </a:t>
            </a:r>
          </a:p>
          <a:p>
            <a:pPr>
              <a:lnSpc>
                <a:spcPct val="100000"/>
              </a:lnSpc>
              <a:spcBef>
                <a:spcPts val="1800"/>
              </a:spcBef>
              <a:spcAft>
                <a:spcPts val="0"/>
              </a:spcAft>
            </a:pPr>
            <a:endParaRPr lang="en-US" sz="1600" dirty="0">
              <a:solidFill>
                <a:schemeClr val="accent1">
                  <a:lumMod val="75000"/>
                </a:schemeClr>
              </a:solidFill>
            </a:endParaRPr>
          </a:p>
          <a:p>
            <a:pPr>
              <a:lnSpc>
                <a:spcPct val="100000"/>
              </a:lnSpc>
              <a:spcBef>
                <a:spcPts val="1800"/>
              </a:spcBef>
              <a:spcAft>
                <a:spcPts val="0"/>
              </a:spcAft>
            </a:pPr>
            <a:endParaRPr lang="en-US" sz="1600" dirty="0">
              <a:solidFill>
                <a:schemeClr val="accent1">
                  <a:lumMod val="7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0" y="1775547"/>
            <a:ext cx="3091179" cy="4664757"/>
          </a:xfrm>
          <a:prstGeom prst="rect">
            <a:avLst/>
          </a:prstGeom>
        </p:spPr>
      </p:pic>
    </p:spTree>
    <p:extLst>
      <p:ext uri="{BB962C8B-B14F-4D97-AF65-F5344CB8AC3E}">
        <p14:creationId xmlns:p14="http://schemas.microsoft.com/office/powerpoint/2010/main" val="2650191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1">
                                            <p:txEl>
                                              <p:pRg st="1" end="1"/>
                                            </p:txEl>
                                          </p:spTgt>
                                        </p:tgtEl>
                                        <p:attrNameLst>
                                          <p:attrName>style.color</p:attrName>
                                        </p:attrNameLst>
                                      </p:cBhvr>
                                      <p:to>
                                        <p:clrVal>
                                          <a:srgbClr val="1E9BD7"/>
                                        </p:clrVal>
                                      </p:to>
                                    </p:set>
                                    <p:set>
                                      <p:cBhvr>
                                        <p:cTn id="7" dur="500" fill="hold"/>
                                        <p:tgtEl>
                                          <p:spTgt spid="11">
                                            <p:txEl>
                                              <p:pRg st="1" end="1"/>
                                            </p:txEl>
                                          </p:spTgt>
                                        </p:tgtEl>
                                        <p:attrNameLst>
                                          <p:attrName>fillcolor</p:attrName>
                                        </p:attrNameLst>
                                      </p:cBhvr>
                                      <p:to>
                                        <p:clrVal>
                                          <a:srgbClr val="1E9BD7"/>
                                        </p:clrVal>
                                      </p:to>
                                    </p:set>
                                    <p:set>
                                      <p:cBhvr>
                                        <p:cTn id="8" dur="500" fill="hold"/>
                                        <p:tgtEl>
                                          <p:spTgt spid="11">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11">
                                            <p:txEl>
                                              <p:pRg st="3" end="3"/>
                                            </p:txEl>
                                          </p:spTgt>
                                        </p:tgtEl>
                                        <p:attrNameLst>
                                          <p:attrName>style.color</p:attrName>
                                        </p:attrNameLst>
                                      </p:cBhvr>
                                      <p:to>
                                        <p:clrVal>
                                          <a:srgbClr val="1E9BD7"/>
                                        </p:clrVal>
                                      </p:to>
                                    </p:set>
                                    <p:set>
                                      <p:cBhvr>
                                        <p:cTn id="13" dur="500" fill="hold"/>
                                        <p:tgtEl>
                                          <p:spTgt spid="11">
                                            <p:txEl>
                                              <p:pRg st="3" end="3"/>
                                            </p:txEl>
                                          </p:spTgt>
                                        </p:tgtEl>
                                        <p:attrNameLst>
                                          <p:attrName>fillcolor</p:attrName>
                                        </p:attrNameLst>
                                      </p:cBhvr>
                                      <p:to>
                                        <p:clrVal>
                                          <a:srgbClr val="1E9BD7"/>
                                        </p:clrVal>
                                      </p:to>
                                    </p:set>
                                    <p:set>
                                      <p:cBhvr>
                                        <p:cTn id="14"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amp&#10;&#10;Description automatically generated">
            <a:extLst>
              <a:ext uri="{FF2B5EF4-FFF2-40B4-BE49-F238E27FC236}">
                <a16:creationId xmlns:a16="http://schemas.microsoft.com/office/drawing/2014/main" id="{40EDDEF6-9D58-4A1E-B87D-E4B04A1A973B}"/>
              </a:ext>
            </a:extLst>
          </p:cNvPr>
          <p:cNvPicPr>
            <a:picLocks noChangeAspect="1"/>
          </p:cNvPicPr>
          <p:nvPr/>
        </p:nvPicPr>
        <p:blipFill>
          <a:blip r:embed="rId3"/>
          <a:stretch>
            <a:fillRect/>
          </a:stretch>
        </p:blipFill>
        <p:spPr>
          <a:xfrm flipH="1">
            <a:off x="7040980" y="3057176"/>
            <a:ext cx="2484120" cy="298094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637DAA6F-52C4-4122-A6AC-F7A0034C301D}"/>
              </a:ext>
            </a:extLst>
          </p:cNvPr>
          <p:cNvPicPr>
            <a:picLocks noChangeAspect="1"/>
          </p:cNvPicPr>
          <p:nvPr/>
        </p:nvPicPr>
        <p:blipFill>
          <a:blip r:embed="rId4"/>
          <a:stretch>
            <a:fillRect/>
          </a:stretch>
        </p:blipFill>
        <p:spPr>
          <a:xfrm>
            <a:off x="430373" y="3057176"/>
            <a:ext cx="2480907" cy="2977089"/>
          </a:xfrm>
          <a:prstGeom prst="rect">
            <a:avLst/>
          </a:prstGeom>
        </p:spPr>
      </p:pic>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Telling the story: a structure in six powerful steps </a:t>
            </a:r>
          </a:p>
        </p:txBody>
      </p:sp>
      <p:sp>
        <p:nvSpPr>
          <p:cNvPr id="15362" name="Rectangle 2"/>
          <p:cNvSpPr>
            <a:spLocks noGrp="1" noChangeArrowheads="1"/>
          </p:cNvSpPr>
          <p:nvPr>
            <p:ph type="title"/>
          </p:nvPr>
        </p:nvSpPr>
        <p:spPr/>
        <p:txBody>
          <a:bodyPr>
            <a:spAutoFit/>
          </a:bodyPr>
          <a:lstStyle/>
          <a:p>
            <a:r>
              <a:rPr lang="en-US" dirty="0"/>
              <a:t>Putting It All Together</a:t>
            </a:r>
          </a:p>
        </p:txBody>
      </p:sp>
      <p:sp>
        <p:nvSpPr>
          <p:cNvPr id="3" name="Text Placeholder 2">
            <a:extLst>
              <a:ext uri="{FF2B5EF4-FFF2-40B4-BE49-F238E27FC236}">
                <a16:creationId xmlns:a16="http://schemas.microsoft.com/office/drawing/2014/main" id="{AAB7A0E6-E86B-4F98-959C-AF9A60CE0BC3}"/>
              </a:ext>
            </a:extLst>
          </p:cNvPr>
          <p:cNvSpPr>
            <a:spLocks noGrp="1"/>
          </p:cNvSpPr>
          <p:nvPr>
            <p:ph type="body" sz="quarter" idx="17"/>
          </p:nvPr>
        </p:nvSpPr>
        <p:spPr/>
        <p:txBody>
          <a:bodyPr/>
          <a:lstStyle/>
          <a:p>
            <a:r>
              <a:rPr lang="en-US" dirty="0"/>
              <a:t>Step Six: “Was this helpful?”</a:t>
            </a:r>
          </a:p>
          <a:p>
            <a:r>
              <a:rPr lang="en-US" b="0" dirty="0"/>
              <a:t>(If so, here’s what you should do next)</a:t>
            </a:r>
          </a:p>
        </p:txBody>
      </p:sp>
      <p:sp>
        <p:nvSpPr>
          <p:cNvPr id="11" name="TextBox 10"/>
          <p:cNvSpPr txBox="1">
            <a:spLocks noChangeArrowheads="1"/>
          </p:cNvSpPr>
          <p:nvPr/>
        </p:nvSpPr>
        <p:spPr bwMode="auto">
          <a:xfrm>
            <a:off x="7610935" y="3704788"/>
            <a:ext cx="21568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a:buClr>
                <a:schemeClr val="accent1"/>
              </a:buClr>
              <a:buFont typeface="Webdings" pitchFamily="18" charset="2"/>
              <a:buNone/>
            </a:pPr>
            <a:r>
              <a:rPr lang="en-US" sz="1400" b="1" dirty="0"/>
              <a:t>The Offer Received:</a:t>
            </a:r>
          </a:p>
          <a:p>
            <a:pPr>
              <a:buClr>
                <a:schemeClr val="accent1"/>
              </a:buClr>
              <a:buFont typeface="Webdings" pitchFamily="18" charset="2"/>
              <a:buNone/>
            </a:pPr>
            <a:r>
              <a:rPr lang="en-US" sz="1400" dirty="0"/>
              <a:t>A Next Step</a:t>
            </a:r>
          </a:p>
        </p:txBody>
      </p:sp>
      <p:sp>
        <p:nvSpPr>
          <p:cNvPr id="12" name="Text Box 4"/>
          <p:cNvSpPr txBox="1">
            <a:spLocks noChangeArrowheads="1"/>
          </p:cNvSpPr>
          <p:nvPr/>
        </p:nvSpPr>
        <p:spPr bwMode="auto">
          <a:xfrm>
            <a:off x="4486428" y="5506213"/>
            <a:ext cx="2891764" cy="276999"/>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algn="l"/>
            <a:r>
              <a:rPr lang="en-US" sz="1800" dirty="0">
                <a:solidFill>
                  <a:schemeClr val="accent1"/>
                </a:solidFill>
              </a:rPr>
              <a:t>Take a step, not a leap</a:t>
            </a:r>
          </a:p>
        </p:txBody>
      </p:sp>
      <p:sp>
        <p:nvSpPr>
          <p:cNvPr id="13" name="TextBox 12"/>
          <p:cNvSpPr txBox="1">
            <a:spLocks noChangeArrowheads="1"/>
          </p:cNvSpPr>
          <p:nvPr/>
        </p:nvSpPr>
        <p:spPr bwMode="auto">
          <a:xfrm>
            <a:off x="690674" y="3690502"/>
            <a:ext cx="18979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a:buClr>
                <a:schemeClr val="accent1"/>
              </a:buClr>
              <a:buFont typeface="Webdings" pitchFamily="18" charset="2"/>
              <a:buNone/>
            </a:pPr>
            <a:r>
              <a:rPr lang="en-US" sz="1400" b="1" dirty="0"/>
              <a:t>Desired Outcome: </a:t>
            </a:r>
            <a:br>
              <a:rPr lang="en-US" sz="1400" b="1" dirty="0"/>
            </a:br>
            <a:r>
              <a:rPr lang="en-US" sz="1400" dirty="0"/>
              <a:t>The Offer</a:t>
            </a:r>
          </a:p>
        </p:txBody>
      </p:sp>
      <p:sp>
        <p:nvSpPr>
          <p:cNvPr id="14" name="Rectangle 18"/>
          <p:cNvSpPr txBox="1">
            <a:spLocks noChangeArrowheads="1"/>
          </p:cNvSpPr>
          <p:nvPr/>
        </p:nvSpPr>
        <p:spPr bwMode="gray">
          <a:xfrm>
            <a:off x="3439106" y="3006634"/>
            <a:ext cx="455441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charset="0"/>
              </a:defRPr>
            </a:lvl1pPr>
            <a:lvl2pPr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marL="0" lvl="1" algn="l">
              <a:spcBef>
                <a:spcPts val="1800"/>
              </a:spcBef>
              <a:buClr>
                <a:schemeClr val="accent1"/>
              </a:buClr>
              <a:buFont typeface="Webdings" pitchFamily="18" charset="2"/>
              <a:buNone/>
            </a:pPr>
            <a:r>
              <a:rPr lang="en-US" sz="1600" dirty="0">
                <a:solidFill>
                  <a:sysClr val="windowText" lastClr="000000"/>
                </a:solidFill>
              </a:rPr>
              <a:t>“Was this explanation useful?”</a:t>
            </a:r>
          </a:p>
          <a:p>
            <a:pPr marL="0" lvl="1" algn="l">
              <a:spcBef>
                <a:spcPts val="2400"/>
              </a:spcBef>
              <a:buClr>
                <a:schemeClr val="accent1"/>
              </a:buClr>
              <a:buFont typeface="Webdings" pitchFamily="18" charset="2"/>
              <a:buNone/>
            </a:pPr>
            <a:r>
              <a:rPr lang="en-US" sz="1600" dirty="0">
                <a:solidFill>
                  <a:sysClr val="windowText" lastClr="000000"/>
                </a:solidFill>
              </a:rPr>
              <a:t>“Do you see how this would be helpful?”</a:t>
            </a:r>
          </a:p>
          <a:p>
            <a:pPr marL="0" lvl="1" algn="l">
              <a:spcBef>
                <a:spcPts val="2400"/>
              </a:spcBef>
              <a:buClr>
                <a:schemeClr val="accent1"/>
              </a:buClr>
              <a:buFont typeface="Webdings" pitchFamily="18" charset="2"/>
              <a:buNone/>
            </a:pPr>
            <a:r>
              <a:rPr lang="en-US" sz="1600" dirty="0">
                <a:solidFill>
                  <a:sysClr val="windowText" lastClr="000000"/>
                </a:solidFill>
              </a:rPr>
              <a:t>“Would it make sense for us to [action]?” </a:t>
            </a:r>
          </a:p>
        </p:txBody>
      </p:sp>
      <p:sp>
        <p:nvSpPr>
          <p:cNvPr id="15" name="TextBox 14"/>
          <p:cNvSpPr txBox="1">
            <a:spLocks noChangeArrowheads="1"/>
          </p:cNvSpPr>
          <p:nvPr/>
        </p:nvSpPr>
        <p:spPr bwMode="auto">
          <a:xfrm>
            <a:off x="4111331" y="5400238"/>
            <a:ext cx="578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r>
              <a:rPr lang="en-US" sz="2400" dirty="0">
                <a:solidFill>
                  <a:schemeClr val="accent1"/>
                </a:solidFill>
                <a:sym typeface="Wingdings 2" pitchFamily="18" charset="2"/>
              </a:rPr>
              <a:t></a:t>
            </a:r>
            <a:endParaRPr lang="en-US" sz="2400" dirty="0">
              <a:solidFill>
                <a:schemeClr val="accent1"/>
              </a:solidFill>
            </a:endParaRPr>
          </a:p>
        </p:txBody>
      </p:sp>
      <p:sp>
        <p:nvSpPr>
          <p:cNvPr id="16" name="TextBox 15"/>
          <p:cNvSpPr txBox="1">
            <a:spLocks noChangeArrowheads="1"/>
          </p:cNvSpPr>
          <p:nvPr/>
        </p:nvSpPr>
        <p:spPr bwMode="auto">
          <a:xfrm>
            <a:off x="6958277" y="3908263"/>
            <a:ext cx="4573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r>
              <a:rPr lang="en-US" sz="1400" dirty="0">
                <a:solidFill>
                  <a:schemeClr val="accent1"/>
                </a:solidFill>
                <a:sym typeface="Wingdings 2" pitchFamily="18" charset="2"/>
              </a:rPr>
              <a:t></a:t>
            </a:r>
            <a:endParaRPr lang="en-US" sz="1400" dirty="0">
              <a:solidFill>
                <a:schemeClr val="accent1"/>
              </a:solidFill>
            </a:endParaRPr>
          </a:p>
        </p:txBody>
      </p:sp>
      <p:sp>
        <p:nvSpPr>
          <p:cNvPr id="26" name="Oval 25"/>
          <p:cNvSpPr/>
          <p:nvPr/>
        </p:nvSpPr>
        <p:spPr>
          <a:xfrm>
            <a:off x="3003252" y="2917409"/>
            <a:ext cx="365760" cy="36576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ysClr val="windowText" lastClr="000000"/>
                </a:solidFill>
              </a:rPr>
              <a:t>1</a:t>
            </a:r>
          </a:p>
        </p:txBody>
      </p:sp>
      <p:sp>
        <p:nvSpPr>
          <p:cNvPr id="27" name="Oval 26"/>
          <p:cNvSpPr/>
          <p:nvPr/>
        </p:nvSpPr>
        <p:spPr>
          <a:xfrm>
            <a:off x="3013885" y="3466657"/>
            <a:ext cx="365760" cy="36576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2</a:t>
            </a:r>
          </a:p>
        </p:txBody>
      </p:sp>
      <p:sp>
        <p:nvSpPr>
          <p:cNvPr id="28" name="Oval 27"/>
          <p:cNvSpPr/>
          <p:nvPr/>
        </p:nvSpPr>
        <p:spPr>
          <a:xfrm>
            <a:off x="3013885" y="4033160"/>
            <a:ext cx="365760" cy="36576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3</a:t>
            </a:r>
          </a:p>
        </p:txBody>
      </p:sp>
    </p:spTree>
    <p:extLst>
      <p:ext uri="{BB962C8B-B14F-4D97-AF65-F5344CB8AC3E}">
        <p14:creationId xmlns:p14="http://schemas.microsoft.com/office/powerpoint/2010/main" val="16773846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 0 L 0 -0.25 E" pathEditMode="relative" ptsTypes="">
                                      <p:cBhvr>
                                        <p:cTn id="10" dur="2000" fill="hold"/>
                                        <p:tgtEl>
                                          <p:spTgt spid="13">
                                            <p:txEl>
                                              <p:pRg st="0" end="0"/>
                                            </p:txEl>
                                          </p:spTgt>
                                        </p:tgtEl>
                                        <p:attrNameLst>
                                          <p:attrName>ppt_x</p:attrName>
                                          <p:attrName>ppt_y</p:attrName>
                                        </p:attrNameLst>
                                      </p:cBhvr>
                                    </p:animMotion>
                                  </p:childTnLst>
                                </p:cTn>
                              </p:par>
                            </p:childTnLst>
                          </p:cTn>
                        </p:par>
                        <p:par>
                          <p:cTn id="11" fill="hold">
                            <p:stCondLst>
                              <p:cond delay="2500"/>
                            </p:stCondLst>
                            <p:childTnLst>
                              <p:par>
                                <p:cTn id="12" presetID="3" presetClass="emph" presetSubtype="2" fill="hold" grpId="1" nodeType="afterEffect">
                                  <p:stCondLst>
                                    <p:cond delay="0"/>
                                  </p:stCondLst>
                                  <p:childTnLst>
                                    <p:animClr clrSpc="rgb" dir="cw">
                                      <p:cBhvr override="childStyle">
                                        <p:cTn id="13" dur="2000" fill="hold"/>
                                        <p:tgtEl>
                                          <p:spTgt spid="13">
                                            <p:txEl>
                                              <p:pRg st="0" end="0"/>
                                            </p:txEl>
                                          </p:spTgt>
                                        </p:tgtEl>
                                        <p:attrNameLst>
                                          <p:attrName>style.color</p:attrName>
                                        </p:attrNameLst>
                                      </p:cBhvr>
                                      <p:to>
                                        <a:srgbClr val="1E9BD7"/>
                                      </p:to>
                                    </p:animClr>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28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3*#ppt_w"/>
                                          </p:val>
                                        </p:tav>
                                        <p:tav tm="100000">
                                          <p:val>
                                            <p:strVal val="#ppt_w"/>
                                          </p:val>
                                        </p:tav>
                                      </p:tavLst>
                                    </p:anim>
                                    <p:anim calcmode="lin" valueType="num">
                                      <p:cBhvr>
                                        <p:cTn id="40" dur="500" fill="hold"/>
                                        <p:tgtEl>
                                          <p:spTgt spid="12"/>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500"/>
                            </p:stCondLst>
                            <p:childTnLst>
                              <p:par>
                                <p:cTn id="50" presetID="64" presetClass="path" presetSubtype="0" accel="50000" decel="50000" fill="hold" grpId="1" nodeType="afterEffect">
                                  <p:stCondLst>
                                    <p:cond delay="0"/>
                                  </p:stCondLst>
                                  <p:childTnLst>
                                    <p:animMotion origin="layout" path="M -3.33333E-6 2.22222E-6 L -3.33333E-6 -0.25 " pathEditMode="relative" rAng="0" ptsTypes="AA">
                                      <p:cBhvr>
                                        <p:cTn id="51" dur="2000" fill="hold"/>
                                        <p:tgtEl>
                                          <p:spTgt spid="11"/>
                                        </p:tgtEl>
                                        <p:attrNameLst>
                                          <p:attrName>ppt_x</p:attrName>
                                          <p:attrName>ppt_y</p:attrName>
                                        </p:attrNameLst>
                                      </p:cBhvr>
                                      <p:rCtr x="0" y="-12500"/>
                                    </p:animMotion>
                                  </p:childTnLst>
                                </p:cTn>
                              </p:par>
                            </p:childTnLst>
                          </p:cTn>
                        </p:par>
                        <p:par>
                          <p:cTn id="52" fill="hold">
                            <p:stCondLst>
                              <p:cond delay="2500"/>
                            </p:stCondLst>
                            <p:childTnLst>
                              <p:par>
                                <p:cTn id="53" presetID="3" presetClass="emph" presetSubtype="2" fill="hold" grpId="2" nodeType="afterEffect">
                                  <p:stCondLst>
                                    <p:cond delay="0"/>
                                  </p:stCondLst>
                                  <p:childTnLst>
                                    <p:animClr clrSpc="rgb" dir="cw">
                                      <p:cBhvr override="childStyle">
                                        <p:cTn id="54" dur="2000" fill="hold"/>
                                        <p:tgtEl>
                                          <p:spTgt spid="11"/>
                                        </p:tgtEl>
                                        <p:attrNameLst>
                                          <p:attrName>style.color</p:attrName>
                                        </p:attrNameLst>
                                      </p:cBhvr>
                                      <p:to>
                                        <a:srgbClr val="1E9BD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3" grpId="0" build="allAtOnce"/>
      <p:bldP spid="13" grpId="1" build="allAtOnce"/>
      <p:bldP spid="15" grpId="0"/>
      <p:bldP spid="16" grpId="0"/>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F03F9-3E7E-4096-B9BC-D2445652120F}"/>
              </a:ext>
            </a:extLst>
          </p:cNvPr>
          <p:cNvSpPr>
            <a:spLocks noGrp="1"/>
          </p:cNvSpPr>
          <p:nvPr>
            <p:ph type="ctrTitle"/>
          </p:nvPr>
        </p:nvSpPr>
        <p:spPr/>
        <p:txBody>
          <a:bodyPr/>
          <a:lstStyle/>
          <a:p>
            <a:r>
              <a:rPr lang="en-US" dirty="0"/>
              <a:t>The Solution</a:t>
            </a:r>
          </a:p>
        </p:txBody>
      </p:sp>
      <p:sp>
        <p:nvSpPr>
          <p:cNvPr id="5" name="Text Placeholder 4">
            <a:extLst>
              <a:ext uri="{FF2B5EF4-FFF2-40B4-BE49-F238E27FC236}">
                <a16:creationId xmlns:a16="http://schemas.microsoft.com/office/drawing/2014/main" id="{06F1E348-6807-4090-A94A-B4825B0726B9}"/>
              </a:ext>
            </a:extLst>
          </p:cNvPr>
          <p:cNvSpPr>
            <a:spLocks noGrp="1"/>
          </p:cNvSpPr>
          <p:nvPr>
            <p:ph type="body" sz="quarter" idx="13"/>
          </p:nvPr>
        </p:nvSpPr>
        <p:spPr/>
        <p:txBody>
          <a:bodyPr/>
          <a:lstStyle/>
          <a:p>
            <a:r>
              <a:rPr lang="en-US" sz="2400" dirty="0"/>
              <a:t>Fixed Index Annuity</a:t>
            </a:r>
          </a:p>
        </p:txBody>
      </p:sp>
    </p:spTree>
    <p:extLst>
      <p:ext uri="{BB962C8B-B14F-4D97-AF65-F5344CB8AC3E}">
        <p14:creationId xmlns:p14="http://schemas.microsoft.com/office/powerpoint/2010/main" val="69189526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FDDE7D-08D6-4AF4-8866-9313ED3DCF36}"/>
              </a:ext>
            </a:extLst>
          </p:cNvPr>
          <p:cNvGrpSpPr/>
          <p:nvPr/>
        </p:nvGrpSpPr>
        <p:grpSpPr>
          <a:xfrm>
            <a:off x="411480" y="1289304"/>
            <a:ext cx="4443984" cy="512064"/>
            <a:chOff x="411480" y="1289304"/>
            <a:chExt cx="4443984" cy="512064"/>
          </a:xfrm>
        </p:grpSpPr>
        <p:cxnSp>
          <p:nvCxnSpPr>
            <p:cNvPr id="7" name="ChartLine">
              <a:extLst>
                <a:ext uri="{FF2B5EF4-FFF2-40B4-BE49-F238E27FC236}">
                  <a16:creationId xmlns:a16="http://schemas.microsoft.com/office/drawing/2014/main" id="{2A27D0D9-4C48-4B3C-8E06-FFD287D0701F}"/>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Grey Box: 1-UP">
              <a:extLst>
                <a:ext uri="{FF2B5EF4-FFF2-40B4-BE49-F238E27FC236}">
                  <a16:creationId xmlns:a16="http://schemas.microsoft.com/office/drawing/2014/main" id="{CE56619D-DA20-40C0-8AB0-830D6297A1DB}"/>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Forecasted returns are significantly lower than in the past</a:t>
              </a:r>
            </a:p>
            <a:p>
              <a:pPr>
                <a:lnSpc>
                  <a:spcPct val="100000"/>
                </a:lnSpc>
                <a:spcAft>
                  <a:spcPts val="0"/>
                </a:spcAft>
              </a:pPr>
              <a:r>
                <a:rPr lang="en-US" sz="1200" dirty="0">
                  <a:solidFill>
                    <a:schemeClr val="tx1"/>
                  </a:solidFill>
                  <a:latin typeface="Arial" panose="020B0604020202020204" pitchFamily="34" charset="0"/>
                </a:rPr>
                <a:t>10-Year Forward Return Projections (Percent)</a:t>
              </a:r>
            </a:p>
          </p:txBody>
        </p:sp>
      </p:grpSp>
      <p:sp>
        <p:nvSpPr>
          <p:cNvPr id="6" name="Footnote">
            <a:extLst>
              <a:ext uri="{FF2B5EF4-FFF2-40B4-BE49-F238E27FC236}">
                <a16:creationId xmlns:a16="http://schemas.microsoft.com/office/drawing/2014/main" id="{D4A97B57-2B77-4039-B8F0-2DF5594C9C52}"/>
              </a:ext>
            </a:extLst>
          </p:cNvPr>
          <p:cNvSpPr txBox="1"/>
          <p:nvPr/>
        </p:nvSpPr>
        <p:spPr bwMode="gray">
          <a:xfrm>
            <a:off x="411480" y="5443162"/>
            <a:ext cx="9113520" cy="846386"/>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Past performance does not guarantee future results.. </a:t>
            </a:r>
          </a:p>
          <a:p>
            <a:r>
              <a:rPr lang="en-US" sz="900" dirty="0">
                <a:latin typeface="Arial" panose="020B0604020202020204" pitchFamily="34" charset="0"/>
              </a:rPr>
              <a:t>Left display: Based on </a:t>
            </a:r>
            <a:r>
              <a:rPr lang="en-US" sz="900" dirty="0" err="1">
                <a:latin typeface="Arial" panose="020B0604020202020204" pitchFamily="34" charset="0"/>
              </a:rPr>
              <a:t>AllianceBernstein’s</a:t>
            </a:r>
            <a:r>
              <a:rPr lang="en-US" sz="900" dirty="0">
                <a:latin typeface="Arial" panose="020B0604020202020204" pitchFamily="34" charset="0"/>
              </a:rPr>
              <a:t> estimates of the range of returns for the applicable capital markets over the next 10 years. Right display: Based on 55% stocks/35% bonds/10% REITs. Probability of Plan Failure refers to the percentage of the 10,000 probable scenarios tested where a portfolio (with specific allocations, time horizon and initial withdrawal rate adjusted annually for inflation) runs out of money too soon. If the probability of plan failure exceeds 10%, AB does not consider that plan to have a statistically sound threshold of reliability. Data do not represent past performance and are not a promise of actual or range of future results. An investor generally cannot invest in an index.</a:t>
            </a:r>
          </a:p>
          <a:p>
            <a:r>
              <a:rPr lang="en-US" sz="900" dirty="0">
                <a:latin typeface="Arial" panose="020B0604020202020204" pitchFamily="34" charset="0"/>
              </a:rPr>
              <a:t>Source: AB Capital Market Engine</a:t>
            </a:r>
          </a:p>
        </p:txBody>
      </p:sp>
      <p:sp>
        <p:nvSpPr>
          <p:cNvPr id="2" name="Title 1">
            <a:extLst>
              <a:ext uri="{FF2B5EF4-FFF2-40B4-BE49-F238E27FC236}">
                <a16:creationId xmlns:a16="http://schemas.microsoft.com/office/drawing/2014/main" id="{DB9A7D28-AC2E-49CF-B0A2-2A17073307AA}"/>
              </a:ext>
            </a:extLst>
          </p:cNvPr>
          <p:cNvSpPr>
            <a:spLocks noGrp="1"/>
          </p:cNvSpPr>
          <p:nvPr>
            <p:ph type="title"/>
          </p:nvPr>
        </p:nvSpPr>
        <p:spPr bwMode="gray"/>
        <p:txBody>
          <a:bodyPr/>
          <a:lstStyle/>
          <a:p>
            <a:r>
              <a:rPr lang="en-US" sz="2000" b="1" dirty="0"/>
              <a:t>Step One: Introduce a Problem</a:t>
            </a:r>
            <a:endParaRPr lang="en-US" dirty="0"/>
          </a:p>
        </p:txBody>
      </p:sp>
      <p:sp>
        <p:nvSpPr>
          <p:cNvPr id="36" name="Content Placeholder 16">
            <a:extLst>
              <a:ext uri="{FF2B5EF4-FFF2-40B4-BE49-F238E27FC236}">
                <a16:creationId xmlns:a16="http://schemas.microsoft.com/office/drawing/2014/main" id="{4F8C0368-B9DB-48EE-92F8-63614922BBC4}"/>
              </a:ext>
            </a:extLst>
          </p:cNvPr>
          <p:cNvSpPr txBox="1">
            <a:spLocks/>
          </p:cNvSpPr>
          <p:nvPr/>
        </p:nvSpPr>
        <p:spPr bwMode="gray">
          <a:xfrm>
            <a:off x="413278" y="1801367"/>
            <a:ext cx="4429126" cy="3364415"/>
          </a:xfrm>
          <a:prstGeom prst="rect">
            <a:avLst/>
          </a:prstGeom>
          <a:noFill/>
          <a:ln>
            <a:solidFill>
              <a:srgbClr val="F0F0F0"/>
            </a:solidFill>
          </a:ln>
        </p:spPr>
        <p:txBody>
          <a:bodyPr lIns="91440" tIns="73152" rIns="91440" bIns="73152"/>
          <a:lstStyle>
            <a:lvl1pPr marL="0" indent="0" algn="l" defTabSz="457200" rtl="0" eaLnBrk="1" latinLnBrk="0" hangingPunct="1">
              <a:lnSpc>
                <a:spcPct val="120000"/>
              </a:lnSpc>
              <a:spcBef>
                <a:spcPts val="0"/>
              </a:spcBef>
              <a:spcAft>
                <a:spcPts val="400"/>
              </a:spcAft>
              <a:buFont typeface="Arial"/>
              <a:buNone/>
              <a:defRPr sz="1200" kern="1200">
                <a:solidFill>
                  <a:schemeClr val="tx1">
                    <a:lumMod val="75000"/>
                    <a:lumOff val="25000"/>
                  </a:schemeClr>
                </a:solidFill>
                <a:latin typeface="+mn-lt"/>
                <a:ea typeface="+mn-ea"/>
                <a:cs typeface="+mn-cs"/>
              </a:defRPr>
            </a:lvl1pPr>
            <a:lvl2pPr marL="346075" indent="-346075" algn="l" defTabSz="457200" rtl="0" eaLnBrk="1" latinLnBrk="0" hangingPunct="1">
              <a:lnSpc>
                <a:spcPct val="120000"/>
              </a:lnSpc>
              <a:spcBef>
                <a:spcPts val="0"/>
              </a:spcBef>
              <a:spcAft>
                <a:spcPts val="400"/>
              </a:spcAft>
              <a:buFont typeface="Lucida Grande"/>
              <a:buChar char="&gt;"/>
              <a:defRPr sz="1200" kern="1200">
                <a:solidFill>
                  <a:schemeClr val="tx1">
                    <a:lumMod val="75000"/>
                    <a:lumOff val="25000"/>
                  </a:schemeClr>
                </a:solidFill>
                <a:latin typeface="+mn-lt"/>
                <a:ea typeface="+mn-ea"/>
                <a:cs typeface="+mn-cs"/>
              </a:defRPr>
            </a:lvl2pPr>
            <a:lvl3pPr marL="563563" indent="-228600" algn="l" defTabSz="457200" rtl="0" eaLnBrk="1" latinLnBrk="0" hangingPunct="1">
              <a:lnSpc>
                <a:spcPct val="120000"/>
              </a:lnSpc>
              <a:spcBef>
                <a:spcPts val="0"/>
              </a:spcBef>
              <a:spcAft>
                <a:spcPts val="400"/>
              </a:spcAft>
              <a:buFont typeface="Lucida Grande"/>
              <a:buChar char="-"/>
              <a:defRPr sz="1100" kern="1200">
                <a:solidFill>
                  <a:schemeClr val="tx1">
                    <a:lumMod val="75000"/>
                    <a:lumOff val="25000"/>
                  </a:schemeClr>
                </a:solidFill>
                <a:latin typeface="+mn-lt"/>
                <a:ea typeface="+mn-ea"/>
                <a:cs typeface="+mn-cs"/>
              </a:defRPr>
            </a:lvl3pPr>
            <a:lvl4pPr marL="796925" indent="-228600" algn="l" defTabSz="457200" rtl="0" eaLnBrk="1" latinLnBrk="0" hangingPunct="1">
              <a:lnSpc>
                <a:spcPct val="120000"/>
              </a:lnSpc>
              <a:spcBef>
                <a:spcPts val="0"/>
              </a:spcBef>
              <a:spcAft>
                <a:spcPts val="400"/>
              </a:spcAft>
              <a:buFont typeface="Lucida Grande"/>
              <a:buChar char="+"/>
              <a:defRPr sz="1000" kern="1200">
                <a:solidFill>
                  <a:schemeClr val="tx1">
                    <a:lumMod val="75000"/>
                    <a:lumOff val="25000"/>
                  </a:schemeClr>
                </a:solidFill>
                <a:latin typeface="+mn-lt"/>
                <a:ea typeface="+mn-ea"/>
                <a:cs typeface="+mn-cs"/>
              </a:defRPr>
            </a:lvl4pPr>
            <a:lvl5pPr marL="1022350" indent="-228600" algn="l" defTabSz="457200" rtl="0" eaLnBrk="1" latinLnBrk="0" hangingPunct="1">
              <a:lnSpc>
                <a:spcPct val="120000"/>
              </a:lnSpc>
              <a:spcBef>
                <a:spcPts val="0"/>
              </a:spcBef>
              <a:spcAft>
                <a:spcPts val="400"/>
              </a:spcAft>
              <a:buFont typeface="Lucida Grande"/>
              <a:buChar char="-"/>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endParaRPr lang="en-US" dirty="0">
              <a:solidFill>
                <a:schemeClr val="tx1"/>
              </a:solidFill>
            </a:endParaRPr>
          </a:p>
        </p:txBody>
      </p:sp>
      <p:sp>
        <p:nvSpPr>
          <p:cNvPr id="19" name="TextBox 18">
            <a:extLst>
              <a:ext uri="{FF2B5EF4-FFF2-40B4-BE49-F238E27FC236}">
                <a16:creationId xmlns:a16="http://schemas.microsoft.com/office/drawing/2014/main" id="{B09EDA8E-21CE-49B8-819B-0F35D828DFB2}"/>
              </a:ext>
            </a:extLst>
          </p:cNvPr>
          <p:cNvSpPr txBox="1"/>
          <p:nvPr/>
        </p:nvSpPr>
        <p:spPr bwMode="gray">
          <a:xfrm>
            <a:off x="7565571" y="1919288"/>
            <a:ext cx="1811137" cy="3045945"/>
          </a:xfrm>
          <a:prstGeom prst="rect">
            <a:avLst/>
          </a:prstGeom>
          <a:solidFill>
            <a:schemeClr val="bg1"/>
          </a:solidFill>
          <a:ln w="28575">
            <a:solidFill>
              <a:schemeClr val="accent6"/>
            </a:solidFill>
          </a:ln>
        </p:spPr>
        <p:txBody>
          <a:bodyPr wrap="square" lIns="45720" tIns="45720" rIns="45720" bIns="45720" rtlCol="0">
            <a:noAutofit/>
          </a:bodyPr>
          <a:lstStyle/>
          <a:p>
            <a:endParaRPr lang="en-PH" sz="1200" dirty="0"/>
          </a:p>
        </p:txBody>
      </p:sp>
      <p:graphicFrame>
        <p:nvGraphicFramePr>
          <p:cNvPr id="20" name="Chart 19">
            <a:extLst>
              <a:ext uri="{FF2B5EF4-FFF2-40B4-BE49-F238E27FC236}">
                <a16:creationId xmlns:a16="http://schemas.microsoft.com/office/drawing/2014/main" id="{828D13D0-5698-419C-B418-B8E28B2DE668}"/>
              </a:ext>
            </a:extLst>
          </p:cNvPr>
          <p:cNvGraphicFramePr/>
          <p:nvPr>
            <p:extLst>
              <p:ext uri="{D42A27DB-BD31-4B8C-83A1-F6EECF244321}">
                <p14:modId xmlns:p14="http://schemas.microsoft.com/office/powerpoint/2010/main" val="2773918393"/>
              </p:ext>
            </p:extLst>
          </p:nvPr>
        </p:nvGraphicFramePr>
        <p:xfrm>
          <a:off x="529292" y="1852553"/>
          <a:ext cx="8995707" cy="2990910"/>
        </p:xfrm>
        <a:graphic>
          <a:graphicData uri="http://schemas.openxmlformats.org/drawingml/2006/chart">
            <c:chart xmlns:c="http://schemas.openxmlformats.org/drawingml/2006/chart" xmlns:r="http://schemas.openxmlformats.org/officeDocument/2006/relationships" r:id="rId3"/>
          </a:graphicData>
        </a:graphic>
      </p:graphicFrame>
      <p:sp>
        <p:nvSpPr>
          <p:cNvPr id="13" name="Subtitle">
            <a:extLst>
              <a:ext uri="{FF2B5EF4-FFF2-40B4-BE49-F238E27FC236}">
                <a16:creationId xmlns:a16="http://schemas.microsoft.com/office/drawing/2014/main" id="{E6C536B8-CAC3-4F94-AC06-C26F2DD6DF96}"/>
              </a:ext>
            </a:extLst>
          </p:cNvPr>
          <p:cNvSpPr txBox="1"/>
          <p:nvPr/>
        </p:nvSpPr>
        <p:spPr bwMode="gray">
          <a:xfrm>
            <a:off x="411480" y="758952"/>
            <a:ext cx="9080500" cy="704088"/>
          </a:xfrm>
          <a:prstGeom prst="rect">
            <a:avLst/>
          </a:prstGeom>
          <a:noFill/>
        </p:spPr>
        <p:txBody>
          <a:bodyPr vert="horz" wrap="square" lIns="0" tIns="0" rIns="0" bIns="0" rtlCol="0" anchor="t" anchorCtr="0">
            <a:noAutofit/>
          </a:bodyPr>
          <a:lstStyle/>
          <a:p>
            <a:r>
              <a:rPr lang="en-US" sz="1600" dirty="0">
                <a:solidFill>
                  <a:srgbClr val="8C8C8C"/>
                </a:solidFill>
                <a:latin typeface="Arial" panose="020B0604020202020204" pitchFamily="34" charset="0"/>
              </a:rPr>
              <a:t>The traditional 60/40 portfolio will struggle to fund retirement needs </a:t>
            </a:r>
          </a:p>
        </p:txBody>
      </p:sp>
      <p:sp>
        <p:nvSpPr>
          <p:cNvPr id="21" name="Text Placeholder 4">
            <a:extLst>
              <a:ext uri="{FF2B5EF4-FFF2-40B4-BE49-F238E27FC236}">
                <a16:creationId xmlns:a16="http://schemas.microsoft.com/office/drawing/2014/main" id="{9D179394-C7D1-4660-A051-BF6FF9602D35}"/>
              </a:ext>
            </a:extLst>
          </p:cNvPr>
          <p:cNvSpPr txBox="1">
            <a:spLocks/>
          </p:cNvSpPr>
          <p:nvPr/>
        </p:nvSpPr>
        <p:spPr>
          <a:xfrm>
            <a:off x="411480" y="1319993"/>
            <a:ext cx="4441494" cy="495317"/>
          </a:xfrm>
          <a:prstGeom prst="rect">
            <a:avLst/>
          </a:prstGeom>
        </p:spPr>
        <p:txBody>
          <a:bodyPr/>
          <a:lstStyle>
            <a:lvl1pPr marL="228600" indent="-228600" algn="l" defTabSz="457200" rtl="0" eaLnBrk="1" latinLnBrk="0" hangingPunct="1">
              <a:lnSpc>
                <a:spcPct val="100000"/>
              </a:lnSpc>
              <a:spcBef>
                <a:spcPts val="1200"/>
              </a:spcBef>
              <a:spcAft>
                <a:spcPts val="400"/>
              </a:spcAft>
              <a:buClrTx/>
              <a:buFont typeface="Arial" panose="020B0604020202020204" pitchFamily="34" charset="0"/>
              <a:buChar char="•"/>
              <a:tabLst/>
              <a:defRPr sz="1600"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4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0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88933167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note">
            <a:extLst>
              <a:ext uri="{FF2B5EF4-FFF2-40B4-BE49-F238E27FC236}">
                <a16:creationId xmlns:a16="http://schemas.microsoft.com/office/drawing/2014/main" id="{D4A97B57-2B77-4039-B8F0-2DF5594C9C52}"/>
              </a:ext>
            </a:extLst>
          </p:cNvPr>
          <p:cNvSpPr txBox="1"/>
          <p:nvPr/>
        </p:nvSpPr>
        <p:spPr bwMode="gray">
          <a:xfrm>
            <a:off x="411480" y="5704773"/>
            <a:ext cx="9080500" cy="584775"/>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Past performance does not guarantee future results.</a:t>
            </a:r>
          </a:p>
          <a:p>
            <a:r>
              <a:rPr lang="en-US" sz="900" dirty="0">
                <a:latin typeface="Arial" panose="020B0604020202020204" pitchFamily="34" charset="0"/>
              </a:rPr>
              <a:t>For illustrative purposes only. An investor generally cannot invest in an index.</a:t>
            </a:r>
          </a:p>
          <a:p>
            <a:r>
              <a:rPr lang="en-US" sz="900" dirty="0">
                <a:latin typeface="Arial" panose="020B0604020202020204" pitchFamily="34" charset="0"/>
              </a:rPr>
              <a:t>As of March 31, 2021</a:t>
            </a:r>
          </a:p>
          <a:p>
            <a:r>
              <a:rPr lang="en-US" sz="900" dirty="0">
                <a:latin typeface="Arial" panose="020B0604020202020204" pitchFamily="34" charset="0"/>
              </a:rPr>
              <a:t>Source: S&amp;P, US Treasury and AB</a:t>
            </a:r>
          </a:p>
        </p:txBody>
      </p:sp>
      <p:sp>
        <p:nvSpPr>
          <p:cNvPr id="2" name="Title 1">
            <a:extLst>
              <a:ext uri="{FF2B5EF4-FFF2-40B4-BE49-F238E27FC236}">
                <a16:creationId xmlns:a16="http://schemas.microsoft.com/office/drawing/2014/main" id="{DB9A7D28-AC2E-49CF-B0A2-2A17073307AA}"/>
              </a:ext>
            </a:extLst>
          </p:cNvPr>
          <p:cNvSpPr>
            <a:spLocks noGrp="1"/>
          </p:cNvSpPr>
          <p:nvPr>
            <p:ph type="title"/>
          </p:nvPr>
        </p:nvSpPr>
        <p:spPr bwMode="gray">
          <a:xfrm>
            <a:off x="413278" y="411480"/>
            <a:ext cx="9079992" cy="307777"/>
          </a:xfrm>
        </p:spPr>
        <p:txBody>
          <a:bodyPr/>
          <a:lstStyle/>
          <a:p>
            <a:r>
              <a:rPr lang="en-US" dirty="0"/>
              <a:t>Step Two: Reveal the Mechanism</a:t>
            </a:r>
          </a:p>
        </p:txBody>
      </p:sp>
      <p:graphicFrame>
        <p:nvGraphicFramePr>
          <p:cNvPr id="11" name="Chart 10">
            <a:extLst>
              <a:ext uri="{FF2B5EF4-FFF2-40B4-BE49-F238E27FC236}">
                <a16:creationId xmlns:a16="http://schemas.microsoft.com/office/drawing/2014/main" id="{0EE950F8-3505-4BE2-BD48-6CFF5B641AEE}"/>
              </a:ext>
            </a:extLst>
          </p:cNvPr>
          <p:cNvGraphicFramePr>
            <a:graphicFrameLocks/>
          </p:cNvGraphicFramePr>
          <p:nvPr>
            <p:extLst>
              <p:ext uri="{D42A27DB-BD31-4B8C-83A1-F6EECF244321}">
                <p14:modId xmlns:p14="http://schemas.microsoft.com/office/powerpoint/2010/main" val="3462835364"/>
              </p:ext>
            </p:extLst>
          </p:nvPr>
        </p:nvGraphicFramePr>
        <p:xfrm>
          <a:off x="412750" y="1932173"/>
          <a:ext cx="9112250" cy="316435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B75266C1-B993-466C-8C0E-671226046991}"/>
              </a:ext>
            </a:extLst>
          </p:cNvPr>
          <p:cNvGrpSpPr/>
          <p:nvPr/>
        </p:nvGrpSpPr>
        <p:grpSpPr>
          <a:xfrm>
            <a:off x="3560613" y="5157960"/>
            <a:ext cx="2784775" cy="276999"/>
            <a:chOff x="4132711" y="5157960"/>
            <a:chExt cx="2784775" cy="276999"/>
          </a:xfrm>
        </p:grpSpPr>
        <p:grpSp>
          <p:nvGrpSpPr>
            <p:cNvPr id="31" name="Group 30">
              <a:extLst>
                <a:ext uri="{FF2B5EF4-FFF2-40B4-BE49-F238E27FC236}">
                  <a16:creationId xmlns:a16="http://schemas.microsoft.com/office/drawing/2014/main" id="{B2932E27-AB75-426E-8C1F-151A068E2BF4}"/>
                </a:ext>
              </a:extLst>
            </p:cNvPr>
            <p:cNvGrpSpPr/>
            <p:nvPr/>
          </p:nvGrpSpPr>
          <p:grpSpPr>
            <a:xfrm>
              <a:off x="5279449" y="5157960"/>
              <a:ext cx="1638037" cy="276999"/>
              <a:chOff x="1248278" y="5035483"/>
              <a:chExt cx="1638037" cy="276999"/>
            </a:xfrm>
          </p:grpSpPr>
          <p:sp>
            <p:nvSpPr>
              <p:cNvPr id="35" name="TextBox 34">
                <a:extLst>
                  <a:ext uri="{FF2B5EF4-FFF2-40B4-BE49-F238E27FC236}">
                    <a16:creationId xmlns:a16="http://schemas.microsoft.com/office/drawing/2014/main" id="{3EAEC3A0-0C0E-4409-B0DE-D5D7485B6423}"/>
                  </a:ext>
                </a:extLst>
              </p:cNvPr>
              <p:cNvSpPr txBox="1"/>
              <p:nvPr/>
            </p:nvSpPr>
            <p:spPr bwMode="gray">
              <a:xfrm>
                <a:off x="1542022" y="5035483"/>
                <a:ext cx="1344293" cy="276999"/>
              </a:xfrm>
              <a:prstGeom prst="rect">
                <a:avLst/>
              </a:prstGeom>
              <a:noFill/>
            </p:spPr>
            <p:txBody>
              <a:bodyPr wrap="square" lIns="45720" tIns="45720" rIns="45720" bIns="45720" rtlCol="0">
                <a:spAutoFit/>
              </a:bodyPr>
              <a:lstStyle/>
              <a:p>
                <a:r>
                  <a:rPr lang="en-US" sz="1200" dirty="0"/>
                  <a:t>10-Year Treasury</a:t>
                </a:r>
              </a:p>
            </p:txBody>
          </p:sp>
          <p:cxnSp>
            <p:nvCxnSpPr>
              <p:cNvPr id="36" name="Straight Connector 35">
                <a:extLst>
                  <a:ext uri="{FF2B5EF4-FFF2-40B4-BE49-F238E27FC236}">
                    <a16:creationId xmlns:a16="http://schemas.microsoft.com/office/drawing/2014/main" id="{858D3D49-654B-409D-A6DF-51174C81A647}"/>
                  </a:ext>
                </a:extLst>
              </p:cNvPr>
              <p:cNvCxnSpPr/>
              <p:nvPr/>
            </p:nvCxnSpPr>
            <p:spPr>
              <a:xfrm>
                <a:off x="1248278" y="5166288"/>
                <a:ext cx="274320" cy="0"/>
              </a:xfrm>
              <a:prstGeom prst="line">
                <a:avLst/>
              </a:prstGeom>
              <a:ln w="25400" cap="rnd">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0640DD89-F46E-4730-B603-497CC32ED5B1}"/>
                </a:ext>
              </a:extLst>
            </p:cNvPr>
            <p:cNvGrpSpPr/>
            <p:nvPr/>
          </p:nvGrpSpPr>
          <p:grpSpPr>
            <a:xfrm>
              <a:off x="4132711" y="5157960"/>
              <a:ext cx="1638038" cy="276999"/>
              <a:chOff x="1248278" y="5035483"/>
              <a:chExt cx="1638038" cy="276999"/>
            </a:xfrm>
          </p:grpSpPr>
          <p:sp>
            <p:nvSpPr>
              <p:cNvPr id="33" name="TextBox 32">
                <a:extLst>
                  <a:ext uri="{FF2B5EF4-FFF2-40B4-BE49-F238E27FC236}">
                    <a16:creationId xmlns:a16="http://schemas.microsoft.com/office/drawing/2014/main" id="{3907A339-54FA-4FEE-989C-AA1CD63D24ED}"/>
                  </a:ext>
                </a:extLst>
              </p:cNvPr>
              <p:cNvSpPr txBox="1"/>
              <p:nvPr/>
            </p:nvSpPr>
            <p:spPr bwMode="gray">
              <a:xfrm>
                <a:off x="1542023" y="5035483"/>
                <a:ext cx="1344293" cy="276999"/>
              </a:xfrm>
              <a:prstGeom prst="rect">
                <a:avLst/>
              </a:prstGeom>
              <a:noFill/>
            </p:spPr>
            <p:txBody>
              <a:bodyPr wrap="square" lIns="45720" tIns="45720" rIns="45720" bIns="45720" rtlCol="0">
                <a:spAutoFit/>
              </a:bodyPr>
              <a:lstStyle/>
              <a:p>
                <a:r>
                  <a:rPr lang="en-US" sz="1200" dirty="0"/>
                  <a:t>S&amp;P 500</a:t>
                </a:r>
              </a:p>
            </p:txBody>
          </p:sp>
          <p:cxnSp>
            <p:nvCxnSpPr>
              <p:cNvPr id="34" name="Straight Connector 33">
                <a:extLst>
                  <a:ext uri="{FF2B5EF4-FFF2-40B4-BE49-F238E27FC236}">
                    <a16:creationId xmlns:a16="http://schemas.microsoft.com/office/drawing/2014/main" id="{9816A465-0320-4905-9162-201466E76FB4}"/>
                  </a:ext>
                </a:extLst>
              </p:cNvPr>
              <p:cNvCxnSpPr/>
              <p:nvPr/>
            </p:nvCxnSpPr>
            <p:spPr>
              <a:xfrm>
                <a:off x="1248278" y="5166288"/>
                <a:ext cx="274320" cy="0"/>
              </a:xfrm>
              <a:prstGeom prst="line">
                <a:avLst/>
              </a:prstGeom>
              <a:ln w="25400" cap="rnd">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14" name="Subtitle">
            <a:extLst>
              <a:ext uri="{FF2B5EF4-FFF2-40B4-BE49-F238E27FC236}">
                <a16:creationId xmlns:a16="http://schemas.microsoft.com/office/drawing/2014/main" id="{18A60225-E0F6-4B9B-A08C-8947C2718192}"/>
              </a:ext>
            </a:extLst>
          </p:cNvPr>
          <p:cNvSpPr txBox="1"/>
          <p:nvPr/>
        </p:nvSpPr>
        <p:spPr bwMode="gray">
          <a:xfrm>
            <a:off x="411480" y="758952"/>
            <a:ext cx="9080500" cy="704088"/>
          </a:xfrm>
          <a:prstGeom prst="rect">
            <a:avLst/>
          </a:prstGeom>
          <a:noFill/>
        </p:spPr>
        <p:txBody>
          <a:bodyPr vert="horz" wrap="square" lIns="0" tIns="0" rIns="0" bIns="0" rtlCol="0" anchor="t" anchorCtr="0">
            <a:noAutofit/>
          </a:bodyPr>
          <a:lstStyle/>
          <a:p>
            <a:r>
              <a:rPr lang="en-US" sz="1600" dirty="0">
                <a:solidFill>
                  <a:srgbClr val="8C8C8C"/>
                </a:solidFill>
                <a:latin typeface="Arial" panose="020B0604020202020204" pitchFamily="34" charset="0"/>
              </a:rPr>
              <a:t>Interest rates have been steadily declining over the past 40  years</a:t>
            </a:r>
          </a:p>
        </p:txBody>
      </p:sp>
      <p:grpSp>
        <p:nvGrpSpPr>
          <p:cNvPr id="13" name="Group 12">
            <a:extLst>
              <a:ext uri="{FF2B5EF4-FFF2-40B4-BE49-F238E27FC236}">
                <a16:creationId xmlns:a16="http://schemas.microsoft.com/office/drawing/2014/main" id="{4183B9BC-C2F8-4011-A233-3BBD2503C6F1}"/>
              </a:ext>
            </a:extLst>
          </p:cNvPr>
          <p:cNvGrpSpPr/>
          <p:nvPr/>
        </p:nvGrpSpPr>
        <p:grpSpPr>
          <a:xfrm>
            <a:off x="411480" y="1289304"/>
            <a:ext cx="4443984" cy="512064"/>
            <a:chOff x="411480" y="1289304"/>
            <a:chExt cx="4443984" cy="512064"/>
          </a:xfrm>
        </p:grpSpPr>
        <p:cxnSp>
          <p:nvCxnSpPr>
            <p:cNvPr id="15" name="ChartLine">
              <a:extLst>
                <a:ext uri="{FF2B5EF4-FFF2-40B4-BE49-F238E27FC236}">
                  <a16:creationId xmlns:a16="http://schemas.microsoft.com/office/drawing/2014/main" id="{AA720F77-71D4-4474-99FA-ABB7154E8BC3}"/>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Grey Box: 1-UP">
              <a:extLst>
                <a:ext uri="{FF2B5EF4-FFF2-40B4-BE49-F238E27FC236}">
                  <a16:creationId xmlns:a16="http://schemas.microsoft.com/office/drawing/2014/main" id="{7DFD7F26-1A2D-4DE9-820F-8D1BF8B86216}"/>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Bonds will be a significant drag on a 40/60 portfolio</a:t>
              </a:r>
            </a:p>
          </p:txBody>
        </p:sp>
      </p:grpSp>
    </p:spTree>
    <p:extLst>
      <p:ext uri="{BB962C8B-B14F-4D97-AF65-F5344CB8AC3E}">
        <p14:creationId xmlns:p14="http://schemas.microsoft.com/office/powerpoint/2010/main" val="419175143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btitle">
            <a:extLst>
              <a:ext uri="{FF2B5EF4-FFF2-40B4-BE49-F238E27FC236}">
                <a16:creationId xmlns:a16="http://schemas.microsoft.com/office/drawing/2014/main" id="{8A59F80F-AF79-C14F-8220-DD40A367AF7A}"/>
              </a:ext>
            </a:extLst>
          </p:cNvPr>
          <p:cNvSpPr txBox="1"/>
          <p:nvPr/>
        </p:nvSpPr>
        <p:spPr bwMode="gray">
          <a:xfrm>
            <a:off x="411480" y="758952"/>
            <a:ext cx="9080500" cy="704088"/>
          </a:xfrm>
          <a:prstGeom prst="rect">
            <a:avLst/>
          </a:prstGeom>
          <a:noFill/>
        </p:spPr>
        <p:txBody>
          <a:bodyPr vert="horz" wrap="square" lIns="0" tIns="0" rIns="0" bIns="0" rtlCol="0" anchor="t" anchorCtr="0">
            <a:noAutofit/>
          </a:bodyPr>
          <a:lstStyle/>
          <a:p>
            <a:r>
              <a:rPr lang="en-US" sz="1600" dirty="0">
                <a:solidFill>
                  <a:srgbClr val="8C8C8C"/>
                </a:solidFill>
                <a:latin typeface="Arial" panose="020B0604020202020204" pitchFamily="34" charset="0"/>
              </a:rPr>
              <a:t>Bonds can weigh down return and stretching for yield exposes investors to significant drawdown risk </a:t>
            </a:r>
          </a:p>
          <a:p>
            <a:r>
              <a:rPr lang="en-US" sz="1600" dirty="0">
                <a:solidFill>
                  <a:srgbClr val="8C8C8C"/>
                </a:solidFill>
                <a:latin typeface="Arial" panose="020B0604020202020204" pitchFamily="34" charset="0"/>
              </a:rPr>
              <a:t> </a:t>
            </a:r>
          </a:p>
        </p:txBody>
      </p:sp>
      <p:sp>
        <p:nvSpPr>
          <p:cNvPr id="7" name="Text Placeholder 6">
            <a:extLst>
              <a:ext uri="{FF2B5EF4-FFF2-40B4-BE49-F238E27FC236}">
                <a16:creationId xmlns:a16="http://schemas.microsoft.com/office/drawing/2014/main" id="{07C8CC09-9889-4FBD-9C3A-35F21EDD10DF}"/>
              </a:ext>
            </a:extLst>
          </p:cNvPr>
          <p:cNvSpPr>
            <a:spLocks noGrp="1"/>
          </p:cNvSpPr>
          <p:nvPr>
            <p:ph type="body" sz="quarter" idx="17"/>
          </p:nvPr>
        </p:nvSpPr>
        <p:spPr>
          <a:prstGeom prst="rect">
            <a:avLst/>
          </a:prstGeom>
        </p:spPr>
        <p:txBody>
          <a:bodyPr/>
          <a:lstStyle/>
          <a:p>
            <a:r>
              <a:rPr lang="en-US" dirty="0"/>
              <a:t>Next 10 Years of Expected Returns</a:t>
            </a:r>
          </a:p>
        </p:txBody>
      </p:sp>
      <p:sp>
        <p:nvSpPr>
          <p:cNvPr id="14" name="Text Placeholder 13">
            <a:extLst>
              <a:ext uri="{FF2B5EF4-FFF2-40B4-BE49-F238E27FC236}">
                <a16:creationId xmlns:a16="http://schemas.microsoft.com/office/drawing/2014/main" id="{7881759A-25BC-4319-81D4-DFC145A117F3}"/>
              </a:ext>
            </a:extLst>
          </p:cNvPr>
          <p:cNvSpPr>
            <a:spLocks noGrp="1"/>
          </p:cNvSpPr>
          <p:nvPr>
            <p:ph type="body" sz="quarter" idx="23"/>
          </p:nvPr>
        </p:nvSpPr>
        <p:spPr>
          <a:prstGeom prst="rect">
            <a:avLst/>
          </a:prstGeom>
        </p:spPr>
        <p:txBody>
          <a:bodyPr/>
          <a:lstStyle/>
          <a:p>
            <a:r>
              <a:rPr lang="en-US" dirty="0"/>
              <a:t>Max Drawdown (Percent: Max Peak-to-Trough Drawdown During Period)</a:t>
            </a:r>
          </a:p>
        </p:txBody>
      </p:sp>
      <p:sp>
        <p:nvSpPr>
          <p:cNvPr id="2" name="Slide Title">
            <a:extLst>
              <a:ext uri="{FF2B5EF4-FFF2-40B4-BE49-F238E27FC236}">
                <a16:creationId xmlns:a16="http://schemas.microsoft.com/office/drawing/2014/main" id="{868225A3-0996-4AF2-B5B8-A1309693CCEF}"/>
              </a:ext>
            </a:extLst>
          </p:cNvPr>
          <p:cNvSpPr>
            <a:spLocks noGrp="1"/>
          </p:cNvSpPr>
          <p:nvPr>
            <p:ph type="title"/>
          </p:nvPr>
        </p:nvSpPr>
        <p:spPr/>
        <p:txBody>
          <a:bodyPr>
            <a:spAutoFit/>
          </a:bodyPr>
          <a:lstStyle/>
          <a:p>
            <a:r>
              <a:rPr lang="en-US" dirty="0"/>
              <a:t>Step Two: Reveal the Mechanism</a:t>
            </a:r>
          </a:p>
        </p:txBody>
      </p:sp>
      <p:sp>
        <p:nvSpPr>
          <p:cNvPr id="5" name="Footnote">
            <a:extLst>
              <a:ext uri="{FF2B5EF4-FFF2-40B4-BE49-F238E27FC236}">
                <a16:creationId xmlns:a16="http://schemas.microsoft.com/office/drawing/2014/main" id="{67011B62-3CD7-41EC-8D10-2F2A3DD97515}"/>
              </a:ext>
            </a:extLst>
          </p:cNvPr>
          <p:cNvSpPr txBox="1"/>
          <p:nvPr/>
        </p:nvSpPr>
        <p:spPr bwMode="gray">
          <a:xfrm>
            <a:off x="411480" y="5443162"/>
            <a:ext cx="9080500" cy="846386"/>
          </a:xfrm>
          <a:prstGeom prst="rect">
            <a:avLst/>
          </a:prstGeom>
          <a:noFill/>
        </p:spPr>
        <p:txBody>
          <a:bodyPr vert="horz" wrap="square" lIns="0" tIns="0" rIns="0" bIns="0" rtlCol="0" anchor="b" anchorCtr="0">
            <a:spAutoFit/>
          </a:bodyPr>
          <a:lstStyle/>
          <a:p>
            <a:pPr>
              <a:buClrTx/>
              <a:buFontTx/>
              <a:buNone/>
            </a:pPr>
            <a:r>
              <a:rPr lang="en-US" sz="1000" b="1" dirty="0">
                <a:latin typeface="Arial" panose="020B0604020202020204" pitchFamily="34" charset="0"/>
              </a:rPr>
              <a:t>Past performance does not guarantee future results.</a:t>
            </a:r>
          </a:p>
          <a:p>
            <a:pPr>
              <a:buClrTx/>
              <a:buFontTx/>
              <a:buNone/>
            </a:pPr>
            <a:r>
              <a:rPr lang="en-US" sz="900" dirty="0">
                <a:latin typeface="Arial" panose="020B0604020202020204" pitchFamily="34" charset="0"/>
              </a:rPr>
              <a:t>For illustrative purposes only.</a:t>
            </a:r>
          </a:p>
          <a:p>
            <a:r>
              <a:rPr lang="en-US" sz="900" dirty="0">
                <a:latin typeface="Arial" panose="020B0604020202020204" pitchFamily="34" charset="0"/>
              </a:rPr>
              <a:t>Bank loans, high-yield bonds and high-dividend equities are represented by S&amp;P/</a:t>
            </a:r>
            <a:r>
              <a:rPr lang="en-US" sz="900" dirty="0" err="1">
                <a:latin typeface="Arial" panose="020B0604020202020204" pitchFamily="34" charset="0"/>
              </a:rPr>
              <a:t>LSTA</a:t>
            </a:r>
            <a:r>
              <a:rPr lang="en-US" sz="900" dirty="0">
                <a:latin typeface="Arial" panose="020B0604020202020204" pitchFamily="34" charset="0"/>
              </a:rPr>
              <a:t> US Leveraged Loan Index, ICE </a:t>
            </a:r>
            <a:r>
              <a:rPr lang="en-US" sz="900" dirty="0" err="1">
                <a:latin typeface="Arial" panose="020B0604020202020204" pitchFamily="34" charset="0"/>
              </a:rPr>
              <a:t>BofA</a:t>
            </a:r>
            <a:r>
              <a:rPr lang="en-US" sz="900" dirty="0">
                <a:latin typeface="Arial" panose="020B0604020202020204" pitchFamily="34" charset="0"/>
              </a:rPr>
              <a:t> US High-Yield Index and MSCI USA High-Dividend Yield Index. Individuals cannot generally invest directly in an index.</a:t>
            </a:r>
          </a:p>
          <a:p>
            <a:r>
              <a:rPr lang="en-US" sz="900" dirty="0">
                <a:latin typeface="Arial" panose="020B0604020202020204" pitchFamily="34" charset="0"/>
              </a:rPr>
              <a:t>As of December 31, 2020</a:t>
            </a:r>
            <a:r>
              <a:rPr lang="en-US" sz="900">
                <a:latin typeface="Arial" panose="020B0604020202020204" pitchFamily="34" charset="0"/>
              </a:rPr>
              <a:t>. </a:t>
            </a:r>
          </a:p>
          <a:p>
            <a:r>
              <a:rPr lang="en-US" sz="900">
                <a:latin typeface="Arial" panose="020B0604020202020204" pitchFamily="34" charset="0"/>
              </a:rPr>
              <a:t>Source</a:t>
            </a:r>
            <a:r>
              <a:rPr lang="en-US" sz="900" dirty="0">
                <a:latin typeface="Arial" panose="020B0604020202020204" pitchFamily="34" charset="0"/>
              </a:rPr>
              <a:t>: FRED, Morningstar Direct, MSCI, S&amp;P, Th</a:t>
            </a:r>
            <a:r>
              <a:rPr lang="en-US" sz="900" i="1" dirty="0">
                <a:latin typeface="Arial" panose="020B0604020202020204" pitchFamily="34" charset="0"/>
              </a:rPr>
              <a:t>e Wall Street Journal </a:t>
            </a:r>
            <a:r>
              <a:rPr lang="en-US" sz="900" dirty="0">
                <a:latin typeface="Arial" panose="020B0604020202020204" pitchFamily="34" charset="0"/>
              </a:rPr>
              <a:t>and AB</a:t>
            </a:r>
          </a:p>
        </p:txBody>
      </p:sp>
      <p:graphicFrame>
        <p:nvGraphicFramePr>
          <p:cNvPr id="9" name="Chart 8">
            <a:extLst>
              <a:ext uri="{FF2B5EF4-FFF2-40B4-BE49-F238E27FC236}">
                <a16:creationId xmlns:a16="http://schemas.microsoft.com/office/drawing/2014/main" id="{CC456F9C-9A7B-4221-8E86-512D5572AB79}"/>
              </a:ext>
            </a:extLst>
          </p:cNvPr>
          <p:cNvGraphicFramePr>
            <a:graphicFrameLocks/>
          </p:cNvGraphicFramePr>
          <p:nvPr/>
        </p:nvGraphicFramePr>
        <p:xfrm>
          <a:off x="5180159" y="1882491"/>
          <a:ext cx="4197096" cy="336499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1">
            <a:extLst>
              <a:ext uri="{FF2B5EF4-FFF2-40B4-BE49-F238E27FC236}">
                <a16:creationId xmlns:a16="http://schemas.microsoft.com/office/drawing/2014/main" id="{E146ED64-45C7-4DC6-B7D0-7034C9B18A46}"/>
              </a:ext>
            </a:extLst>
          </p:cNvPr>
          <p:cNvSpPr>
            <a:spLocks noChangeArrowheads="1"/>
          </p:cNvSpPr>
          <p:nvPr/>
        </p:nvSpPr>
        <p:spPr bwMode="gray">
          <a:xfrm>
            <a:off x="531394" y="1903579"/>
            <a:ext cx="4193006" cy="640415"/>
          </a:xfrm>
          <a:prstGeom prst="rect">
            <a:avLst/>
          </a:prstGeom>
          <a:solidFill>
            <a:schemeClr val="bg1"/>
          </a:solidFill>
          <a:ln w="28575">
            <a:solidFill>
              <a:schemeClr val="accent6"/>
            </a:solidFill>
            <a:miter lim="800000"/>
            <a:headEnd/>
            <a:tailEnd/>
          </a:ln>
          <a:effectLst/>
        </p:spPr>
        <p:txBody>
          <a:bodyPr lIns="0" tIns="0" rIns="0" bIns="0" anchor="ctr"/>
          <a:lstStyle/>
          <a:p>
            <a:pPr algn="ctr">
              <a:buClrTx/>
              <a:buFontTx/>
              <a:buNone/>
            </a:pPr>
            <a:endParaRPr lang="en-US" sz="1400"/>
          </a:p>
        </p:txBody>
      </p:sp>
      <p:sp>
        <p:nvSpPr>
          <p:cNvPr id="11" name="TextBox 10">
            <a:extLst>
              <a:ext uri="{FF2B5EF4-FFF2-40B4-BE49-F238E27FC236}">
                <a16:creationId xmlns:a16="http://schemas.microsoft.com/office/drawing/2014/main" id="{DDEA92D0-23BB-4D77-B791-6893EB8B6739}"/>
              </a:ext>
            </a:extLst>
          </p:cNvPr>
          <p:cNvSpPr txBox="1"/>
          <p:nvPr/>
        </p:nvSpPr>
        <p:spPr bwMode="gray">
          <a:xfrm>
            <a:off x="641609" y="1997220"/>
            <a:ext cx="1068238" cy="446946"/>
          </a:xfrm>
          <a:prstGeom prst="rect">
            <a:avLst/>
          </a:prstGeom>
          <a:solidFill>
            <a:schemeClr val="accent1"/>
          </a:solidFill>
          <a:ln w="12700">
            <a:noFill/>
          </a:ln>
        </p:spPr>
        <p:txBody>
          <a:bodyPr wrap="square" lIns="45720" tIns="45720" rIns="45720" bIns="45720" rtlCol="0" anchor="ctr">
            <a:noAutofit/>
          </a:bodyPr>
          <a:lstStyle/>
          <a:p>
            <a:pPr lvl="0" algn="ctr"/>
            <a:r>
              <a:rPr lang="en-US" sz="1200" b="1" dirty="0">
                <a:solidFill>
                  <a:schemeClr val="bg1"/>
                </a:solidFill>
              </a:rPr>
              <a:t>40% Bond</a:t>
            </a:r>
          </a:p>
        </p:txBody>
      </p:sp>
      <p:sp>
        <p:nvSpPr>
          <p:cNvPr id="13" name="TextBox 12">
            <a:extLst>
              <a:ext uri="{FF2B5EF4-FFF2-40B4-BE49-F238E27FC236}">
                <a16:creationId xmlns:a16="http://schemas.microsoft.com/office/drawing/2014/main" id="{DB52B3A8-84DB-4C87-A378-133E60488B9F}"/>
              </a:ext>
            </a:extLst>
          </p:cNvPr>
          <p:cNvSpPr txBox="1"/>
          <p:nvPr/>
        </p:nvSpPr>
        <p:spPr bwMode="gray">
          <a:xfrm>
            <a:off x="3545836" y="1997220"/>
            <a:ext cx="1068238" cy="446947"/>
          </a:xfrm>
          <a:prstGeom prst="rect">
            <a:avLst/>
          </a:prstGeom>
          <a:solidFill>
            <a:schemeClr val="accent3"/>
          </a:solidFill>
          <a:ln w="12700">
            <a:noFill/>
          </a:ln>
        </p:spPr>
        <p:txBody>
          <a:bodyPr wrap="square" lIns="45720" tIns="45720" rIns="45720" bIns="45720" rtlCol="0" anchor="ctr">
            <a:noAutofit/>
          </a:bodyPr>
          <a:lstStyle/>
          <a:p>
            <a:pPr lvl="0" algn="ctr"/>
            <a:r>
              <a:rPr lang="en-US" sz="1200" b="1" dirty="0">
                <a:solidFill>
                  <a:schemeClr val="bg1"/>
                </a:solidFill>
              </a:rPr>
              <a:t>60/40 Return</a:t>
            </a:r>
          </a:p>
        </p:txBody>
      </p:sp>
      <p:sp>
        <p:nvSpPr>
          <p:cNvPr id="12" name="TextBox 11">
            <a:extLst>
              <a:ext uri="{FF2B5EF4-FFF2-40B4-BE49-F238E27FC236}">
                <a16:creationId xmlns:a16="http://schemas.microsoft.com/office/drawing/2014/main" id="{0853361A-520F-4C08-B3F2-A511B8B50876}"/>
              </a:ext>
            </a:extLst>
          </p:cNvPr>
          <p:cNvSpPr txBox="1"/>
          <p:nvPr/>
        </p:nvSpPr>
        <p:spPr bwMode="gray">
          <a:xfrm>
            <a:off x="2093722" y="1997220"/>
            <a:ext cx="1068238" cy="446947"/>
          </a:xfrm>
          <a:prstGeom prst="rect">
            <a:avLst/>
          </a:prstGeom>
          <a:solidFill>
            <a:schemeClr val="accent2"/>
          </a:solidFill>
          <a:ln w="12700">
            <a:noFill/>
          </a:ln>
        </p:spPr>
        <p:txBody>
          <a:bodyPr wrap="square" lIns="45720" tIns="45720" rIns="45720" bIns="45720" rtlCol="0" anchor="ctr">
            <a:noAutofit/>
          </a:bodyPr>
          <a:lstStyle/>
          <a:p>
            <a:pPr lvl="0" algn="ctr"/>
            <a:r>
              <a:rPr lang="en-US" sz="1200" b="1" dirty="0">
                <a:solidFill>
                  <a:schemeClr val="bg1"/>
                </a:solidFill>
              </a:rPr>
              <a:t>60% Stock</a:t>
            </a:r>
          </a:p>
        </p:txBody>
      </p:sp>
      <p:sp>
        <p:nvSpPr>
          <p:cNvPr id="16" name="TextBox 15">
            <a:extLst>
              <a:ext uri="{FF2B5EF4-FFF2-40B4-BE49-F238E27FC236}">
                <a16:creationId xmlns:a16="http://schemas.microsoft.com/office/drawing/2014/main" id="{62A734AD-0548-478D-979D-417A67CD3408}"/>
              </a:ext>
            </a:extLst>
          </p:cNvPr>
          <p:cNvSpPr txBox="1"/>
          <p:nvPr/>
        </p:nvSpPr>
        <p:spPr bwMode="gray">
          <a:xfrm>
            <a:off x="2092917" y="2775062"/>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5.00%</a:t>
            </a:r>
          </a:p>
        </p:txBody>
      </p:sp>
      <p:sp>
        <p:nvSpPr>
          <p:cNvPr id="17" name="TextBox 16">
            <a:extLst>
              <a:ext uri="{FF2B5EF4-FFF2-40B4-BE49-F238E27FC236}">
                <a16:creationId xmlns:a16="http://schemas.microsoft.com/office/drawing/2014/main" id="{A39BB0F4-3E25-47EA-B02D-6CCA7B48D935}"/>
              </a:ext>
            </a:extLst>
          </p:cNvPr>
          <p:cNvSpPr txBox="1"/>
          <p:nvPr/>
        </p:nvSpPr>
        <p:spPr bwMode="gray">
          <a:xfrm>
            <a:off x="2092917" y="3456767"/>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6.70%</a:t>
            </a:r>
          </a:p>
        </p:txBody>
      </p:sp>
      <p:sp>
        <p:nvSpPr>
          <p:cNvPr id="18" name="TextBox 17">
            <a:extLst>
              <a:ext uri="{FF2B5EF4-FFF2-40B4-BE49-F238E27FC236}">
                <a16:creationId xmlns:a16="http://schemas.microsoft.com/office/drawing/2014/main" id="{FF7EAF2E-F294-45CD-A4A5-DEFD193C95D2}"/>
              </a:ext>
            </a:extLst>
          </p:cNvPr>
          <p:cNvSpPr txBox="1"/>
          <p:nvPr/>
        </p:nvSpPr>
        <p:spPr bwMode="gray">
          <a:xfrm>
            <a:off x="2092917" y="4138472"/>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8.40%</a:t>
            </a:r>
          </a:p>
        </p:txBody>
      </p:sp>
      <p:sp>
        <p:nvSpPr>
          <p:cNvPr id="19" name="TextBox 18">
            <a:extLst>
              <a:ext uri="{FF2B5EF4-FFF2-40B4-BE49-F238E27FC236}">
                <a16:creationId xmlns:a16="http://schemas.microsoft.com/office/drawing/2014/main" id="{75C4D197-A719-4E0D-9752-7B582E43D6B9}"/>
              </a:ext>
            </a:extLst>
          </p:cNvPr>
          <p:cNvSpPr txBox="1"/>
          <p:nvPr/>
        </p:nvSpPr>
        <p:spPr bwMode="gray">
          <a:xfrm>
            <a:off x="2092917" y="4820176"/>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10.00%</a:t>
            </a:r>
          </a:p>
        </p:txBody>
      </p:sp>
      <p:sp>
        <p:nvSpPr>
          <p:cNvPr id="36" name="TextBox 35">
            <a:extLst>
              <a:ext uri="{FF2B5EF4-FFF2-40B4-BE49-F238E27FC236}">
                <a16:creationId xmlns:a16="http://schemas.microsoft.com/office/drawing/2014/main" id="{130D11BC-BA46-40C2-86C3-2634FFA15ED0}"/>
              </a:ext>
            </a:extLst>
          </p:cNvPr>
          <p:cNvSpPr txBox="1"/>
          <p:nvPr/>
        </p:nvSpPr>
        <p:spPr bwMode="gray">
          <a:xfrm>
            <a:off x="3544226" y="2775062"/>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3.10%</a:t>
            </a:r>
          </a:p>
        </p:txBody>
      </p:sp>
      <p:sp>
        <p:nvSpPr>
          <p:cNvPr id="37" name="TextBox 36">
            <a:extLst>
              <a:ext uri="{FF2B5EF4-FFF2-40B4-BE49-F238E27FC236}">
                <a16:creationId xmlns:a16="http://schemas.microsoft.com/office/drawing/2014/main" id="{EE1F731E-C359-4DF1-817C-E7C838D5410D}"/>
              </a:ext>
            </a:extLst>
          </p:cNvPr>
          <p:cNvSpPr txBox="1"/>
          <p:nvPr/>
        </p:nvSpPr>
        <p:spPr bwMode="gray">
          <a:xfrm>
            <a:off x="3544226" y="3456767"/>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4.10%</a:t>
            </a:r>
          </a:p>
        </p:txBody>
      </p:sp>
      <p:sp>
        <p:nvSpPr>
          <p:cNvPr id="38" name="TextBox 37">
            <a:extLst>
              <a:ext uri="{FF2B5EF4-FFF2-40B4-BE49-F238E27FC236}">
                <a16:creationId xmlns:a16="http://schemas.microsoft.com/office/drawing/2014/main" id="{F5ECDAC7-6F3A-40A8-90E7-7ED67B120440}"/>
              </a:ext>
            </a:extLst>
          </p:cNvPr>
          <p:cNvSpPr txBox="1"/>
          <p:nvPr/>
        </p:nvSpPr>
        <p:spPr bwMode="gray">
          <a:xfrm>
            <a:off x="3544226" y="4138472"/>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5.10%</a:t>
            </a:r>
          </a:p>
        </p:txBody>
      </p:sp>
      <p:sp>
        <p:nvSpPr>
          <p:cNvPr id="39" name="TextBox 38">
            <a:extLst>
              <a:ext uri="{FF2B5EF4-FFF2-40B4-BE49-F238E27FC236}">
                <a16:creationId xmlns:a16="http://schemas.microsoft.com/office/drawing/2014/main" id="{66017019-D012-492A-9CAA-06BAD77F65F8}"/>
              </a:ext>
            </a:extLst>
          </p:cNvPr>
          <p:cNvSpPr txBox="1"/>
          <p:nvPr/>
        </p:nvSpPr>
        <p:spPr bwMode="gray">
          <a:xfrm>
            <a:off x="3544226" y="4820176"/>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6.10%</a:t>
            </a:r>
          </a:p>
        </p:txBody>
      </p:sp>
      <p:sp>
        <p:nvSpPr>
          <p:cNvPr id="40" name="TextBox 39">
            <a:extLst>
              <a:ext uri="{FF2B5EF4-FFF2-40B4-BE49-F238E27FC236}">
                <a16:creationId xmlns:a16="http://schemas.microsoft.com/office/drawing/2014/main" id="{45670407-E74A-4B84-A312-B09D7C258F9C}"/>
              </a:ext>
            </a:extLst>
          </p:cNvPr>
          <p:cNvSpPr txBox="1"/>
          <p:nvPr/>
        </p:nvSpPr>
        <p:spPr bwMode="gray">
          <a:xfrm>
            <a:off x="641609" y="2775062"/>
            <a:ext cx="1069848" cy="450637"/>
          </a:xfrm>
          <a:prstGeom prst="rect">
            <a:avLst/>
          </a:prstGeom>
          <a:noFill/>
          <a:ln w="12700">
            <a:solidFill>
              <a:schemeClr val="accent1"/>
            </a:solidFill>
          </a:ln>
        </p:spPr>
        <p:txBody>
          <a:bodyPr wrap="square" lIns="45720" tIns="45720" rIns="45720" bIns="45720" rtlCol="0" anchor="ctr">
            <a:noAutofit/>
          </a:bodyPr>
          <a:lstStyle/>
          <a:p>
            <a:pPr lvl="0" algn="ctr"/>
            <a:r>
              <a:rPr lang="en-US" sz="1200" b="1" dirty="0">
                <a:solidFill>
                  <a:srgbClr val="000000"/>
                </a:solidFill>
              </a:rPr>
              <a:t>0.20%</a:t>
            </a:r>
          </a:p>
        </p:txBody>
      </p:sp>
      <p:cxnSp>
        <p:nvCxnSpPr>
          <p:cNvPr id="42" name="Straight Arrow Connector 41">
            <a:extLst>
              <a:ext uri="{FF2B5EF4-FFF2-40B4-BE49-F238E27FC236}">
                <a16:creationId xmlns:a16="http://schemas.microsoft.com/office/drawing/2014/main" id="{D844CFDA-606F-4B66-ABB1-8709E1F2C76E}"/>
              </a:ext>
            </a:extLst>
          </p:cNvPr>
          <p:cNvCxnSpPr>
            <a:stCxn id="16" idx="3"/>
            <a:endCxn id="36" idx="1"/>
          </p:cNvCxnSpPr>
          <p:nvPr/>
        </p:nvCxnSpPr>
        <p:spPr bwMode="gray">
          <a:xfrm>
            <a:off x="3162765" y="3000381"/>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9A1FFF84-2B49-4412-9D42-2DB25055E0E9}"/>
              </a:ext>
            </a:extLst>
          </p:cNvPr>
          <p:cNvCxnSpPr/>
          <p:nvPr/>
        </p:nvCxnSpPr>
        <p:spPr bwMode="gray">
          <a:xfrm>
            <a:off x="3162765" y="3682085"/>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822CB7E-4ACD-49F0-BBA0-54966A51049D}"/>
              </a:ext>
            </a:extLst>
          </p:cNvPr>
          <p:cNvCxnSpPr/>
          <p:nvPr/>
        </p:nvCxnSpPr>
        <p:spPr bwMode="gray">
          <a:xfrm>
            <a:off x="3162765" y="4363790"/>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35B658B-E72C-4F8B-9AA3-79C2ACDC23D4}"/>
              </a:ext>
            </a:extLst>
          </p:cNvPr>
          <p:cNvCxnSpPr/>
          <p:nvPr/>
        </p:nvCxnSpPr>
        <p:spPr bwMode="gray">
          <a:xfrm>
            <a:off x="3162765" y="5045494"/>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0FCA23FE-ACDC-4482-9169-33956DA17676}"/>
              </a:ext>
            </a:extLst>
          </p:cNvPr>
          <p:cNvCxnSpPr>
            <a:stCxn id="40" idx="2"/>
            <a:endCxn id="17" idx="1"/>
          </p:cNvCxnSpPr>
          <p:nvPr/>
        </p:nvCxnSpPr>
        <p:spPr bwMode="gray">
          <a:xfrm rot="16200000" flipH="1">
            <a:off x="1406532" y="2995700"/>
            <a:ext cx="456387" cy="916384"/>
          </a:xfrm>
          <a:prstGeom prst="bentConnector2">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68048AFC-CBB5-476A-AEF0-D59A843625FE}"/>
              </a:ext>
            </a:extLst>
          </p:cNvPr>
          <p:cNvCxnSpPr>
            <a:endCxn id="18" idx="1"/>
          </p:cNvCxnSpPr>
          <p:nvPr/>
        </p:nvCxnSpPr>
        <p:spPr bwMode="gray">
          <a:xfrm rot="16200000" flipH="1">
            <a:off x="1063934" y="3334807"/>
            <a:ext cx="1140777" cy="917189"/>
          </a:xfrm>
          <a:prstGeom prst="bentConnector2">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FDAB3D9F-A29C-4108-8A96-32659E86B282}"/>
              </a:ext>
            </a:extLst>
          </p:cNvPr>
          <p:cNvCxnSpPr>
            <a:stCxn id="40" idx="2"/>
            <a:endCxn id="19" idx="1"/>
          </p:cNvCxnSpPr>
          <p:nvPr/>
        </p:nvCxnSpPr>
        <p:spPr bwMode="gray">
          <a:xfrm rot="16200000" flipH="1">
            <a:off x="724827" y="3677405"/>
            <a:ext cx="1819796" cy="916384"/>
          </a:xfrm>
          <a:prstGeom prst="bentConnector2">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911C7D42-3F53-42F1-95BB-47D2AE0FD721}"/>
              </a:ext>
            </a:extLst>
          </p:cNvPr>
          <p:cNvCxnSpPr>
            <a:stCxn id="40" idx="3"/>
            <a:endCxn id="16" idx="1"/>
          </p:cNvCxnSpPr>
          <p:nvPr/>
        </p:nvCxnSpPr>
        <p:spPr bwMode="gray">
          <a:xfrm>
            <a:off x="1711457" y="3000381"/>
            <a:ext cx="381460"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81495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75012E31-E2D5-40EE-8759-74795647C53B}"/>
              </a:ext>
            </a:extLst>
          </p:cNvPr>
          <p:cNvSpPr txBox="1"/>
          <p:nvPr/>
        </p:nvSpPr>
        <p:spPr bwMode="gray">
          <a:xfrm>
            <a:off x="411480" y="758952"/>
            <a:ext cx="9080500" cy="704088"/>
          </a:xfrm>
          <a:prstGeom prst="rect">
            <a:avLst/>
          </a:prstGeom>
          <a:noFill/>
        </p:spPr>
        <p:txBody>
          <a:bodyPr wrap="square" lIns="0" tIns="0" rIns="0" bIns="0" anchor="t" anchorCtr="0">
            <a:noAutofit/>
          </a:bodyPr>
          <a:lstStyle/>
          <a:p>
            <a:r>
              <a:rPr lang="en-US" sz="1600" dirty="0">
                <a:solidFill>
                  <a:srgbClr val="8C8C8C"/>
                </a:solidFill>
                <a:latin typeface="Arial" panose="020B0604020202020204" pitchFamily="34" charset="0"/>
              </a:rPr>
              <a:t>The traditional 60/40 portfolio may lead to an increased chance of plan failure</a:t>
            </a:r>
          </a:p>
          <a:p>
            <a:endParaRPr lang="en-US" sz="1600" dirty="0">
              <a:solidFill>
                <a:srgbClr val="8C8C8C"/>
              </a:solidFill>
              <a:latin typeface="Arial" panose="020B0604020202020204" pitchFamily="34" charset="0"/>
            </a:endParaRPr>
          </a:p>
        </p:txBody>
      </p:sp>
      <p:sp>
        <p:nvSpPr>
          <p:cNvPr id="6" name="Footnote">
            <a:extLst>
              <a:ext uri="{FF2B5EF4-FFF2-40B4-BE49-F238E27FC236}">
                <a16:creationId xmlns:a16="http://schemas.microsoft.com/office/drawing/2014/main" id="{D4A97B57-2B77-4039-B8F0-2DF5594C9C52}"/>
              </a:ext>
            </a:extLst>
          </p:cNvPr>
          <p:cNvSpPr txBox="1"/>
          <p:nvPr/>
        </p:nvSpPr>
        <p:spPr bwMode="gray">
          <a:xfrm>
            <a:off x="411479" y="5443162"/>
            <a:ext cx="9125925" cy="846386"/>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Past performance does not guarantee future results. </a:t>
            </a:r>
          </a:p>
          <a:p>
            <a:r>
              <a:rPr lang="en-US" sz="900" dirty="0">
                <a:latin typeface="Arial" panose="020B0604020202020204" pitchFamily="34" charset="0"/>
              </a:rPr>
              <a:t>Left display: Based on </a:t>
            </a:r>
            <a:r>
              <a:rPr lang="en-US" sz="900" dirty="0" err="1">
                <a:latin typeface="Arial" panose="020B0604020202020204" pitchFamily="34" charset="0"/>
              </a:rPr>
              <a:t>AllianceBernstein’s</a:t>
            </a:r>
            <a:r>
              <a:rPr lang="en-US" sz="900" dirty="0">
                <a:latin typeface="Arial" panose="020B0604020202020204" pitchFamily="34" charset="0"/>
              </a:rPr>
              <a:t> estimates of the range of returns for the applicable capital markets over the next 10 years. Probability of Plan Failure refers to the percentage of the 10,000 probable scenarios tested where a portfolio (with specific allocations, time horizon and initial withdrawal rate adjusted annually for inflation) runs out of money too soon. If the probability of plan failure exceeds 10%, AB does not consider that plan to have a statistically sound threshold of reliability. Data do not represent past performance and are not a promise of actual or range of future results. An investor generally cannot invest in an index.</a:t>
            </a:r>
          </a:p>
          <a:p>
            <a:r>
              <a:rPr lang="en-US" sz="900" dirty="0">
                <a:latin typeface="Arial" panose="020B0604020202020204" pitchFamily="34" charset="0"/>
              </a:rPr>
              <a:t>Source: AB Capital Market Engine</a:t>
            </a:r>
          </a:p>
        </p:txBody>
      </p:sp>
      <p:sp>
        <p:nvSpPr>
          <p:cNvPr id="2" name="Title 1">
            <a:extLst>
              <a:ext uri="{FF2B5EF4-FFF2-40B4-BE49-F238E27FC236}">
                <a16:creationId xmlns:a16="http://schemas.microsoft.com/office/drawing/2014/main" id="{DB9A7D28-AC2E-49CF-B0A2-2A17073307AA}"/>
              </a:ext>
            </a:extLst>
          </p:cNvPr>
          <p:cNvSpPr>
            <a:spLocks noGrp="1"/>
          </p:cNvSpPr>
          <p:nvPr>
            <p:ph type="title"/>
          </p:nvPr>
        </p:nvSpPr>
        <p:spPr bwMode="gray"/>
        <p:txBody>
          <a:bodyPr>
            <a:spAutoFit/>
          </a:bodyPr>
          <a:lstStyle/>
          <a:p>
            <a:r>
              <a:rPr lang="en-US" dirty="0"/>
              <a:t>Step Three: Explain the Implication</a:t>
            </a:r>
          </a:p>
        </p:txBody>
      </p:sp>
      <p:graphicFrame>
        <p:nvGraphicFramePr>
          <p:cNvPr id="20" name="Chart 19">
            <a:extLst>
              <a:ext uri="{FF2B5EF4-FFF2-40B4-BE49-F238E27FC236}">
                <a16:creationId xmlns:a16="http://schemas.microsoft.com/office/drawing/2014/main" id="{828D13D0-5698-419C-B418-B8E28B2DE668}"/>
              </a:ext>
            </a:extLst>
          </p:cNvPr>
          <p:cNvGraphicFramePr/>
          <p:nvPr>
            <p:extLst>
              <p:ext uri="{D42A27DB-BD31-4B8C-83A1-F6EECF244321}">
                <p14:modId xmlns:p14="http://schemas.microsoft.com/office/powerpoint/2010/main" val="3673694105"/>
              </p:ext>
            </p:extLst>
          </p:nvPr>
        </p:nvGraphicFramePr>
        <p:xfrm>
          <a:off x="2756916" y="1960734"/>
          <a:ext cx="4197096"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89436783-61FC-4654-BC34-2D6DA889CBC4}"/>
              </a:ext>
            </a:extLst>
          </p:cNvPr>
          <p:cNvGrpSpPr/>
          <p:nvPr/>
        </p:nvGrpSpPr>
        <p:grpSpPr>
          <a:xfrm>
            <a:off x="7366837" y="2794434"/>
            <a:ext cx="2158163" cy="2129991"/>
            <a:chOff x="6017358" y="3042600"/>
            <a:chExt cx="2158163" cy="2129991"/>
          </a:xfrm>
        </p:grpSpPr>
        <p:sp>
          <p:nvSpPr>
            <p:cNvPr id="25" name="TextBox 24">
              <a:extLst>
                <a:ext uri="{FF2B5EF4-FFF2-40B4-BE49-F238E27FC236}">
                  <a16:creationId xmlns:a16="http://schemas.microsoft.com/office/drawing/2014/main" id="{B10599CF-4ECF-4594-AD45-65F7BA9C1D98}"/>
                </a:ext>
              </a:extLst>
            </p:cNvPr>
            <p:cNvSpPr txBox="1"/>
            <p:nvPr/>
          </p:nvSpPr>
          <p:spPr bwMode="gray">
            <a:xfrm>
              <a:off x="6017358" y="3074838"/>
              <a:ext cx="2158163" cy="2097753"/>
            </a:xfrm>
            <a:prstGeom prst="rect">
              <a:avLst/>
            </a:prstGeom>
            <a:noFill/>
            <a:ln w="28575">
              <a:solidFill>
                <a:schemeClr val="accent1"/>
              </a:solidFill>
            </a:ln>
          </p:spPr>
          <p:txBody>
            <a:bodyPr wrap="square" lIns="45720" tIns="45720" rIns="45720" bIns="45720" rtlCol="0">
              <a:noAutofit/>
            </a:bodyPr>
            <a:lstStyle/>
            <a:p>
              <a:endParaRPr lang="en-PH" sz="1200" dirty="0"/>
            </a:p>
          </p:txBody>
        </p:sp>
        <p:grpSp>
          <p:nvGrpSpPr>
            <p:cNvPr id="4" name="Group 3">
              <a:extLst>
                <a:ext uri="{FF2B5EF4-FFF2-40B4-BE49-F238E27FC236}">
                  <a16:creationId xmlns:a16="http://schemas.microsoft.com/office/drawing/2014/main" id="{FFFD3A69-9A00-4FEA-9CD3-C63ABAE5D44A}"/>
                </a:ext>
              </a:extLst>
            </p:cNvPr>
            <p:cNvGrpSpPr/>
            <p:nvPr/>
          </p:nvGrpSpPr>
          <p:grpSpPr>
            <a:xfrm>
              <a:off x="6093919" y="3042600"/>
              <a:ext cx="2005040" cy="2099213"/>
              <a:chOff x="6093920" y="3042600"/>
              <a:chExt cx="2005040" cy="2099213"/>
            </a:xfrm>
          </p:grpSpPr>
          <p:sp>
            <p:nvSpPr>
              <p:cNvPr id="24" name="TextBox 23">
                <a:extLst>
                  <a:ext uri="{FF2B5EF4-FFF2-40B4-BE49-F238E27FC236}">
                    <a16:creationId xmlns:a16="http://schemas.microsoft.com/office/drawing/2014/main" id="{DD9EA6CD-EAC5-4102-8099-967BFA4B8899}"/>
                  </a:ext>
                </a:extLst>
              </p:cNvPr>
              <p:cNvSpPr txBox="1"/>
              <p:nvPr/>
            </p:nvSpPr>
            <p:spPr bwMode="gray">
              <a:xfrm>
                <a:off x="6588609" y="3042600"/>
                <a:ext cx="1015663" cy="646331"/>
              </a:xfrm>
              <a:prstGeom prst="rect">
                <a:avLst/>
              </a:prstGeom>
              <a:noFill/>
            </p:spPr>
            <p:txBody>
              <a:bodyPr wrap="none" lIns="45720" tIns="45720" rIns="45720" bIns="45720" rtlCol="0" anchor="ctr">
                <a:spAutoFit/>
              </a:bodyPr>
              <a:lstStyle/>
              <a:p>
                <a:pPr algn="ctr"/>
                <a:r>
                  <a:rPr lang="en-PH" b="1" dirty="0">
                    <a:latin typeface="Arial" panose="020B0604020202020204" pitchFamily="34" charset="0"/>
                    <a:cs typeface="Arial" panose="020B0604020202020204" pitchFamily="34" charset="0"/>
                  </a:rPr>
                  <a:t>2019</a:t>
                </a:r>
              </a:p>
              <a:p>
                <a:pPr algn="ctr"/>
                <a:r>
                  <a:rPr lang="en-PH" b="1" dirty="0">
                    <a:latin typeface="Arial" panose="020B0604020202020204" pitchFamily="34" charset="0"/>
                    <a:cs typeface="Arial" panose="020B0604020202020204" pitchFamily="34" charset="0"/>
                  </a:rPr>
                  <a:t>(Pre tax)</a:t>
                </a:r>
              </a:p>
            </p:txBody>
          </p:sp>
          <p:cxnSp>
            <p:nvCxnSpPr>
              <p:cNvPr id="26" name="Straight Connector 25">
                <a:extLst>
                  <a:ext uri="{FF2B5EF4-FFF2-40B4-BE49-F238E27FC236}">
                    <a16:creationId xmlns:a16="http://schemas.microsoft.com/office/drawing/2014/main" id="{5CB436AC-1353-41E2-BE22-490EA764CC86}"/>
                  </a:ext>
                </a:extLst>
              </p:cNvPr>
              <p:cNvCxnSpPr>
                <a:cxnSpLocks/>
              </p:cNvCxnSpPr>
              <p:nvPr/>
            </p:nvCxnSpPr>
            <p:spPr bwMode="gray">
              <a:xfrm>
                <a:off x="6093920" y="4289804"/>
                <a:ext cx="2005040" cy="0"/>
              </a:xfrm>
              <a:prstGeom prst="line">
                <a:avLst/>
              </a:prstGeom>
              <a:ln w="19050" cap="rnd">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6D7597F-0126-459B-8E0D-7F4CF4EEF750}"/>
                  </a:ext>
                </a:extLst>
              </p:cNvPr>
              <p:cNvSpPr txBox="1"/>
              <p:nvPr/>
            </p:nvSpPr>
            <p:spPr bwMode="gray">
              <a:xfrm>
                <a:off x="6364990" y="3705561"/>
                <a:ext cx="1462900" cy="584775"/>
              </a:xfrm>
              <a:prstGeom prst="rect">
                <a:avLst/>
              </a:prstGeom>
              <a:noFill/>
            </p:spPr>
            <p:txBody>
              <a:bodyPr wrap="none" lIns="45720" tIns="45720" rIns="45720" bIns="45720" rtlCol="0" anchor="ctr">
                <a:spAutoFit/>
              </a:bodyPr>
              <a:lstStyle/>
              <a:p>
                <a:pPr algn="ctr"/>
                <a:r>
                  <a:rPr lang="en-PH" sz="1600" b="1" dirty="0">
                    <a:latin typeface="Arial" panose="020B0604020202020204" pitchFamily="34" charset="0"/>
                    <a:cs typeface="Arial" panose="020B0604020202020204" pitchFamily="34" charset="0"/>
                  </a:rPr>
                  <a:t>Probability of </a:t>
                </a:r>
                <a:br>
                  <a:rPr lang="en-PH" sz="1600" b="1" dirty="0">
                    <a:latin typeface="Arial" panose="020B0604020202020204" pitchFamily="34" charset="0"/>
                    <a:cs typeface="Arial" panose="020B0604020202020204" pitchFamily="34" charset="0"/>
                  </a:rPr>
                </a:br>
                <a:r>
                  <a:rPr lang="en-PH" sz="1600" b="1" dirty="0">
                    <a:latin typeface="Arial" panose="020B0604020202020204" pitchFamily="34" charset="0"/>
                    <a:cs typeface="Arial" panose="020B0604020202020204" pitchFamily="34" charset="0"/>
                  </a:rPr>
                  <a:t>Plan Failure</a:t>
                </a:r>
                <a:endParaRPr lang="en-PH" sz="1600" b="1" baseline="30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F4F326A-66FD-413F-A895-3B5E7D139F31}"/>
                  </a:ext>
                </a:extLst>
              </p:cNvPr>
              <p:cNvSpPr txBox="1"/>
              <p:nvPr/>
            </p:nvSpPr>
            <p:spPr bwMode="gray">
              <a:xfrm>
                <a:off x="6409073" y="4280039"/>
                <a:ext cx="1374735" cy="861774"/>
              </a:xfrm>
              <a:prstGeom prst="rect">
                <a:avLst/>
              </a:prstGeom>
              <a:noFill/>
            </p:spPr>
            <p:txBody>
              <a:bodyPr wrap="none" lIns="45720" tIns="45720" rIns="45720" bIns="45720" rtlCol="0" anchor="ctr">
                <a:spAutoFit/>
              </a:bodyPr>
              <a:lstStyle/>
              <a:p>
                <a:pPr algn="ctr"/>
                <a:r>
                  <a:rPr lang="en-PH" sz="5000" b="1" dirty="0">
                    <a:solidFill>
                      <a:srgbClr val="FF0000"/>
                    </a:solidFill>
                    <a:latin typeface="Arial" panose="020B0604020202020204" pitchFamily="34" charset="0"/>
                    <a:cs typeface="Arial" panose="020B0604020202020204" pitchFamily="34" charset="0"/>
                  </a:rPr>
                  <a:t>27%</a:t>
                </a:r>
              </a:p>
            </p:txBody>
          </p:sp>
        </p:grpSp>
      </p:grpSp>
      <p:grpSp>
        <p:nvGrpSpPr>
          <p:cNvPr id="15" name="Group 14">
            <a:extLst>
              <a:ext uri="{FF2B5EF4-FFF2-40B4-BE49-F238E27FC236}">
                <a16:creationId xmlns:a16="http://schemas.microsoft.com/office/drawing/2014/main" id="{7B4BDAAD-4709-4A12-A7D1-FF930E66963B}"/>
              </a:ext>
            </a:extLst>
          </p:cNvPr>
          <p:cNvGrpSpPr/>
          <p:nvPr/>
        </p:nvGrpSpPr>
        <p:grpSpPr>
          <a:xfrm>
            <a:off x="411480" y="1289304"/>
            <a:ext cx="4443984" cy="512064"/>
            <a:chOff x="411480" y="1289304"/>
            <a:chExt cx="4443984" cy="512064"/>
          </a:xfrm>
        </p:grpSpPr>
        <p:cxnSp>
          <p:nvCxnSpPr>
            <p:cNvPr id="16" name="ChartLine">
              <a:extLst>
                <a:ext uri="{FF2B5EF4-FFF2-40B4-BE49-F238E27FC236}">
                  <a16:creationId xmlns:a16="http://schemas.microsoft.com/office/drawing/2014/main" id="{B4676D9F-64FB-4B77-B524-083655E23066}"/>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Grey Box: 1-UP">
              <a:extLst>
                <a:ext uri="{FF2B5EF4-FFF2-40B4-BE49-F238E27FC236}">
                  <a16:creationId xmlns:a16="http://schemas.microsoft.com/office/drawing/2014/main" id="{C47A9901-CD7E-49A4-A352-EFF8681D9A45}"/>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60/40 Return Expectations Have Been Impacted</a:t>
              </a:r>
            </a:p>
            <a:p>
              <a:r>
                <a:rPr lang="en-US" sz="1200" dirty="0">
                  <a:solidFill>
                    <a:schemeClr val="tx1"/>
                  </a:solidFill>
                  <a:latin typeface="Arial" panose="020B0604020202020204" pitchFamily="34" charset="0"/>
                </a:rPr>
                <a:t>10-Year Forward Return Projections (Percent)</a:t>
              </a:r>
            </a:p>
          </p:txBody>
        </p:sp>
      </p:grpSp>
      <p:grpSp>
        <p:nvGrpSpPr>
          <p:cNvPr id="21" name="Group 20">
            <a:extLst>
              <a:ext uri="{FF2B5EF4-FFF2-40B4-BE49-F238E27FC236}">
                <a16:creationId xmlns:a16="http://schemas.microsoft.com/office/drawing/2014/main" id="{529347DF-E16F-45DD-9236-C9D1166E3F15}"/>
              </a:ext>
            </a:extLst>
          </p:cNvPr>
          <p:cNvGrpSpPr/>
          <p:nvPr/>
        </p:nvGrpSpPr>
        <p:grpSpPr>
          <a:xfrm>
            <a:off x="411479" y="2794434"/>
            <a:ext cx="2158163" cy="2129991"/>
            <a:chOff x="6017358" y="3042600"/>
            <a:chExt cx="2158163" cy="2129991"/>
          </a:xfrm>
        </p:grpSpPr>
        <p:sp>
          <p:nvSpPr>
            <p:cNvPr id="22" name="TextBox 21">
              <a:extLst>
                <a:ext uri="{FF2B5EF4-FFF2-40B4-BE49-F238E27FC236}">
                  <a16:creationId xmlns:a16="http://schemas.microsoft.com/office/drawing/2014/main" id="{DB2A3D23-DD21-4AA6-BBD6-3053A449F55D}"/>
                </a:ext>
              </a:extLst>
            </p:cNvPr>
            <p:cNvSpPr txBox="1"/>
            <p:nvPr/>
          </p:nvSpPr>
          <p:spPr bwMode="gray">
            <a:xfrm>
              <a:off x="6017358" y="3074838"/>
              <a:ext cx="2158163" cy="2097753"/>
            </a:xfrm>
            <a:prstGeom prst="rect">
              <a:avLst/>
            </a:prstGeom>
            <a:noFill/>
            <a:ln w="28575">
              <a:solidFill>
                <a:schemeClr val="accent1"/>
              </a:solidFill>
            </a:ln>
          </p:spPr>
          <p:txBody>
            <a:bodyPr wrap="square" lIns="45720" tIns="45720" rIns="45720" bIns="45720" rtlCol="0">
              <a:noAutofit/>
            </a:bodyPr>
            <a:lstStyle/>
            <a:p>
              <a:endParaRPr lang="en-PH" sz="1200" dirty="0"/>
            </a:p>
          </p:txBody>
        </p:sp>
        <p:grpSp>
          <p:nvGrpSpPr>
            <p:cNvPr id="29" name="Group 28">
              <a:extLst>
                <a:ext uri="{FF2B5EF4-FFF2-40B4-BE49-F238E27FC236}">
                  <a16:creationId xmlns:a16="http://schemas.microsoft.com/office/drawing/2014/main" id="{B93498C6-07D3-46A0-B9DF-29F66B7B4959}"/>
                </a:ext>
              </a:extLst>
            </p:cNvPr>
            <p:cNvGrpSpPr/>
            <p:nvPr/>
          </p:nvGrpSpPr>
          <p:grpSpPr>
            <a:xfrm>
              <a:off x="6093919" y="3042600"/>
              <a:ext cx="2005040" cy="2099213"/>
              <a:chOff x="6093920" y="3042600"/>
              <a:chExt cx="2005040" cy="2099213"/>
            </a:xfrm>
          </p:grpSpPr>
          <p:sp>
            <p:nvSpPr>
              <p:cNvPr id="30" name="TextBox 29">
                <a:extLst>
                  <a:ext uri="{FF2B5EF4-FFF2-40B4-BE49-F238E27FC236}">
                    <a16:creationId xmlns:a16="http://schemas.microsoft.com/office/drawing/2014/main" id="{63128ABB-1CA7-499F-8916-196D03212630}"/>
                  </a:ext>
                </a:extLst>
              </p:cNvPr>
              <p:cNvSpPr txBox="1"/>
              <p:nvPr/>
            </p:nvSpPr>
            <p:spPr bwMode="gray">
              <a:xfrm>
                <a:off x="6556549" y="3042600"/>
                <a:ext cx="1079783" cy="646331"/>
              </a:xfrm>
              <a:prstGeom prst="rect">
                <a:avLst/>
              </a:prstGeom>
              <a:noFill/>
            </p:spPr>
            <p:txBody>
              <a:bodyPr wrap="none" lIns="45720" tIns="45720" rIns="45720" bIns="45720" rtlCol="0" anchor="ctr">
                <a:spAutoFit/>
              </a:bodyPr>
              <a:lstStyle/>
              <a:p>
                <a:pPr algn="ctr"/>
                <a:r>
                  <a:rPr lang="en-PH" b="1" dirty="0">
                    <a:latin typeface="Arial" panose="020B0604020202020204" pitchFamily="34" charset="0"/>
                    <a:cs typeface="Arial" panose="020B0604020202020204" pitchFamily="34" charset="0"/>
                  </a:rPr>
                  <a:t>2008</a:t>
                </a:r>
                <a:br>
                  <a:rPr lang="en-PH" b="1" dirty="0">
                    <a:latin typeface="Arial" panose="020B0604020202020204" pitchFamily="34" charset="0"/>
                    <a:cs typeface="Arial" panose="020B0604020202020204" pitchFamily="34" charset="0"/>
                  </a:rPr>
                </a:br>
                <a:r>
                  <a:rPr lang="en-PH" b="1" dirty="0">
                    <a:latin typeface="Arial" panose="020B0604020202020204" pitchFamily="34" charset="0"/>
                    <a:cs typeface="Arial" panose="020B0604020202020204" pitchFamily="34" charset="0"/>
                  </a:rPr>
                  <a:t> (Pre tax)</a:t>
                </a:r>
              </a:p>
            </p:txBody>
          </p:sp>
          <p:cxnSp>
            <p:nvCxnSpPr>
              <p:cNvPr id="31" name="Straight Connector 30">
                <a:extLst>
                  <a:ext uri="{FF2B5EF4-FFF2-40B4-BE49-F238E27FC236}">
                    <a16:creationId xmlns:a16="http://schemas.microsoft.com/office/drawing/2014/main" id="{2D5BAEC1-1FA2-4A5A-A559-CC7145049B48}"/>
                  </a:ext>
                </a:extLst>
              </p:cNvPr>
              <p:cNvCxnSpPr>
                <a:cxnSpLocks/>
              </p:cNvCxnSpPr>
              <p:nvPr/>
            </p:nvCxnSpPr>
            <p:spPr bwMode="gray">
              <a:xfrm>
                <a:off x="6093920" y="4289804"/>
                <a:ext cx="2005040" cy="0"/>
              </a:xfrm>
              <a:prstGeom prst="line">
                <a:avLst/>
              </a:prstGeom>
              <a:ln w="19050" cap="rnd">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E85CD48-DEE7-45C6-AD03-409B27A082FE}"/>
                  </a:ext>
                </a:extLst>
              </p:cNvPr>
              <p:cNvSpPr txBox="1"/>
              <p:nvPr/>
            </p:nvSpPr>
            <p:spPr bwMode="gray">
              <a:xfrm>
                <a:off x="6364990" y="3705561"/>
                <a:ext cx="1462900" cy="584775"/>
              </a:xfrm>
              <a:prstGeom prst="rect">
                <a:avLst/>
              </a:prstGeom>
              <a:noFill/>
            </p:spPr>
            <p:txBody>
              <a:bodyPr wrap="none" lIns="45720" tIns="45720" rIns="45720" bIns="45720" rtlCol="0" anchor="ctr">
                <a:spAutoFit/>
              </a:bodyPr>
              <a:lstStyle/>
              <a:p>
                <a:pPr algn="ctr"/>
                <a:r>
                  <a:rPr lang="en-PH" sz="1600" b="1" dirty="0">
                    <a:latin typeface="Arial" panose="020B0604020202020204" pitchFamily="34" charset="0"/>
                    <a:cs typeface="Arial" panose="020B0604020202020204" pitchFamily="34" charset="0"/>
                  </a:rPr>
                  <a:t>Probability of </a:t>
                </a:r>
                <a:br>
                  <a:rPr lang="en-PH" sz="1600" b="1" dirty="0">
                    <a:latin typeface="Arial" panose="020B0604020202020204" pitchFamily="34" charset="0"/>
                    <a:cs typeface="Arial" panose="020B0604020202020204" pitchFamily="34" charset="0"/>
                  </a:rPr>
                </a:br>
                <a:r>
                  <a:rPr lang="en-PH" sz="1600" b="1" dirty="0">
                    <a:latin typeface="Arial" panose="020B0604020202020204" pitchFamily="34" charset="0"/>
                    <a:cs typeface="Arial" panose="020B0604020202020204" pitchFamily="34" charset="0"/>
                  </a:rPr>
                  <a:t>Plan Failure</a:t>
                </a:r>
                <a:endParaRPr lang="en-PH" sz="1600" b="1" baseline="30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5845F12-C014-4409-AE24-29EED86558AF}"/>
                  </a:ext>
                </a:extLst>
              </p:cNvPr>
              <p:cNvSpPr txBox="1"/>
              <p:nvPr/>
            </p:nvSpPr>
            <p:spPr bwMode="gray">
              <a:xfrm>
                <a:off x="6587006" y="4280039"/>
                <a:ext cx="1018869" cy="861774"/>
              </a:xfrm>
              <a:prstGeom prst="rect">
                <a:avLst/>
              </a:prstGeom>
              <a:noFill/>
            </p:spPr>
            <p:txBody>
              <a:bodyPr wrap="none" lIns="45720" tIns="45720" rIns="45720" bIns="45720" rtlCol="0" anchor="ctr">
                <a:spAutoFit/>
              </a:bodyPr>
              <a:lstStyle/>
              <a:p>
                <a:pPr algn="ctr"/>
                <a:r>
                  <a:rPr lang="en-PH" sz="5000" b="1" dirty="0">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1099825077"/>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a:extLst>
              <a:ext uri="{FF2B5EF4-FFF2-40B4-BE49-F238E27FC236}">
                <a16:creationId xmlns:a16="http://schemas.microsoft.com/office/drawing/2014/main" id="{1550AA90-80C2-422A-80B4-F05C4A1A63D7}"/>
              </a:ext>
            </a:extLst>
          </p:cNvPr>
          <p:cNvSpPr txBox="1">
            <a:spLocks/>
          </p:cNvSpPr>
          <p:nvPr/>
        </p:nvSpPr>
        <p:spPr bwMode="gray">
          <a:xfrm>
            <a:off x="411480" y="758952"/>
            <a:ext cx="9080500" cy="7040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pPr>
              <a:spcBef>
                <a:spcPts val="0"/>
              </a:spcBef>
            </a:pPr>
            <a:r>
              <a:rPr lang="en-US" sz="1600" b="0" dirty="0">
                <a:solidFill>
                  <a:srgbClr val="8C8C8C"/>
                </a:solidFill>
                <a:latin typeface="Arial" panose="020B0604020202020204" pitchFamily="34" charset="0"/>
              </a:rPr>
              <a:t>Tap man-made building blocks to complement a traditional 60/40 portfolio</a:t>
            </a:r>
          </a:p>
        </p:txBody>
      </p:sp>
      <p:sp>
        <p:nvSpPr>
          <p:cNvPr id="2" name="Slide Title">
            <a:extLst>
              <a:ext uri="{FF2B5EF4-FFF2-40B4-BE49-F238E27FC236}">
                <a16:creationId xmlns:a16="http://schemas.microsoft.com/office/drawing/2014/main" id="{027F23D9-46A5-4965-8753-2C80645FA5B0}"/>
              </a:ext>
            </a:extLst>
          </p:cNvPr>
          <p:cNvSpPr>
            <a:spLocks noGrp="1"/>
          </p:cNvSpPr>
          <p:nvPr>
            <p:ph type="title"/>
          </p:nvPr>
        </p:nvSpPr>
        <p:spPr/>
        <p:txBody>
          <a:bodyPr>
            <a:spAutoFit/>
          </a:bodyPr>
          <a:lstStyle/>
          <a:p>
            <a:r>
              <a:rPr lang="en-US" dirty="0"/>
              <a:t>Step Four: Propose a Solution</a:t>
            </a:r>
          </a:p>
        </p:txBody>
      </p:sp>
      <p:sp>
        <p:nvSpPr>
          <p:cNvPr id="3" name="Footnote">
            <a:extLst>
              <a:ext uri="{FF2B5EF4-FFF2-40B4-BE49-F238E27FC236}">
                <a16:creationId xmlns:a16="http://schemas.microsoft.com/office/drawing/2014/main" id="{356A8F25-BA40-4DB0-B57C-8BACE1D531F2}"/>
              </a:ext>
            </a:extLst>
          </p:cNvPr>
          <p:cNvSpPr txBox="1">
            <a:spLocks noChangeArrowheads="1"/>
          </p:cNvSpPr>
          <p:nvPr>
            <p:custDataLst>
              <p:tags r:id="rId1"/>
            </p:custDataLst>
          </p:nvPr>
        </p:nvSpPr>
        <p:spPr bwMode="gray">
          <a:xfrm>
            <a:off x="411480" y="5858661"/>
            <a:ext cx="908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defTabSz="976313">
              <a:defRPr sz="2400">
                <a:solidFill>
                  <a:schemeClr val="tx1"/>
                </a:solidFill>
                <a:latin typeface="Times New Roman" pitchFamily="18" charset="0"/>
              </a:defRPr>
            </a:lvl1pPr>
            <a:lvl2pPr marL="742950" indent="-285750" defTabSz="976313">
              <a:defRPr sz="2400">
                <a:solidFill>
                  <a:schemeClr val="tx1"/>
                </a:solidFill>
                <a:latin typeface="Times New Roman" pitchFamily="18" charset="0"/>
              </a:defRPr>
            </a:lvl2pPr>
            <a:lvl3pPr marL="1143000" indent="-228600" defTabSz="976313">
              <a:defRPr sz="2400">
                <a:solidFill>
                  <a:schemeClr val="tx1"/>
                </a:solidFill>
                <a:latin typeface="Times New Roman" pitchFamily="18" charset="0"/>
              </a:defRPr>
            </a:lvl3pPr>
            <a:lvl4pPr marL="1600200" indent="-228600" defTabSz="976313">
              <a:defRPr sz="2400">
                <a:solidFill>
                  <a:schemeClr val="tx1"/>
                </a:solidFill>
                <a:latin typeface="Times New Roman" pitchFamily="18" charset="0"/>
              </a:defRPr>
            </a:lvl4pPr>
            <a:lvl5pPr marL="2057400" indent="-228600" defTabSz="976313">
              <a:defRPr sz="2400">
                <a:solidFill>
                  <a:schemeClr val="tx1"/>
                </a:solidFill>
                <a:latin typeface="Times New Roman" pitchFamily="18" charset="0"/>
              </a:defRPr>
            </a:lvl5pPr>
            <a:lvl6pPr marL="2514600" indent="-228600" defTabSz="976313" eaLnBrk="0" fontAlgn="base" hangingPunct="0">
              <a:spcBef>
                <a:spcPct val="0"/>
              </a:spcBef>
              <a:spcAft>
                <a:spcPct val="0"/>
              </a:spcAft>
              <a:defRPr sz="2400">
                <a:solidFill>
                  <a:schemeClr val="tx1"/>
                </a:solidFill>
                <a:latin typeface="Times New Roman" pitchFamily="18" charset="0"/>
              </a:defRPr>
            </a:lvl6pPr>
            <a:lvl7pPr marL="2971800" indent="-228600" defTabSz="976313" eaLnBrk="0" fontAlgn="base" hangingPunct="0">
              <a:spcBef>
                <a:spcPct val="0"/>
              </a:spcBef>
              <a:spcAft>
                <a:spcPct val="0"/>
              </a:spcAft>
              <a:defRPr sz="2400">
                <a:solidFill>
                  <a:schemeClr val="tx1"/>
                </a:solidFill>
                <a:latin typeface="Times New Roman" pitchFamily="18" charset="0"/>
              </a:defRPr>
            </a:lvl7pPr>
            <a:lvl8pPr marL="3429000" indent="-228600" defTabSz="976313" eaLnBrk="0" fontAlgn="base" hangingPunct="0">
              <a:spcBef>
                <a:spcPct val="0"/>
              </a:spcBef>
              <a:spcAft>
                <a:spcPct val="0"/>
              </a:spcAft>
              <a:defRPr sz="2400">
                <a:solidFill>
                  <a:schemeClr val="tx1"/>
                </a:solidFill>
                <a:latin typeface="Times New Roman" pitchFamily="18" charset="0"/>
              </a:defRPr>
            </a:lvl8pPr>
            <a:lvl9pPr marL="3886200" indent="-228600" defTabSz="976313" eaLnBrk="0" fontAlgn="base" hangingPunct="0">
              <a:spcBef>
                <a:spcPct val="0"/>
              </a:spcBef>
              <a:spcAft>
                <a:spcPct val="0"/>
              </a:spcAft>
              <a:defRPr sz="2400">
                <a:solidFill>
                  <a:schemeClr val="tx1"/>
                </a:solidFill>
                <a:latin typeface="Times New Roman" pitchFamily="18" charset="0"/>
              </a:defRPr>
            </a:lvl9pPr>
          </a:lstStyle>
          <a:p>
            <a:pPr eaLnBrk="0" fontAlgn="base" hangingPunct="0">
              <a:buClr>
                <a:srgbClr val="50BEAF"/>
              </a:buClr>
            </a:pPr>
            <a:r>
              <a:rPr lang="en-US" sz="1000" b="1" dirty="0">
                <a:latin typeface="Arial" panose="020B0604020202020204" pitchFamily="34" charset="0"/>
              </a:rPr>
              <a:t>Past performance does not guarantee future results</a:t>
            </a:r>
            <a:r>
              <a:rPr lang="en-US" sz="900" b="1" dirty="0">
                <a:latin typeface="Arial" panose="020B0604020202020204" pitchFamily="34" charset="0"/>
              </a:rPr>
              <a:t>.</a:t>
            </a:r>
          </a:p>
          <a:p>
            <a:pPr eaLnBrk="0" fontAlgn="base" hangingPunct="0">
              <a:buClr>
                <a:srgbClr val="50BEAF"/>
              </a:buClr>
            </a:pPr>
            <a:r>
              <a:rPr lang="en-US" sz="900" dirty="0">
                <a:latin typeface="Arial" panose="020B0604020202020204" pitchFamily="34" charset="0"/>
              </a:rPr>
              <a:t>As of December 31, 2020</a:t>
            </a:r>
          </a:p>
          <a:p>
            <a:pPr eaLnBrk="0" fontAlgn="base" hangingPunct="0">
              <a:buClr>
                <a:srgbClr val="50BEAF"/>
              </a:buClr>
            </a:pPr>
            <a:r>
              <a:rPr lang="en-US" sz="900" dirty="0">
                <a:latin typeface="Arial" panose="020B0604020202020204" pitchFamily="34" charset="0"/>
              </a:rPr>
              <a:t>Source: AB</a:t>
            </a:r>
          </a:p>
        </p:txBody>
      </p:sp>
      <p:grpSp>
        <p:nvGrpSpPr>
          <p:cNvPr id="8" name="Group 7">
            <a:extLst>
              <a:ext uri="{FF2B5EF4-FFF2-40B4-BE49-F238E27FC236}">
                <a16:creationId xmlns:a16="http://schemas.microsoft.com/office/drawing/2014/main" id="{FEAC0793-4138-4B3E-8190-C21987B4B118}"/>
              </a:ext>
            </a:extLst>
          </p:cNvPr>
          <p:cNvGrpSpPr/>
          <p:nvPr/>
        </p:nvGrpSpPr>
        <p:grpSpPr>
          <a:xfrm>
            <a:off x="413278" y="2807224"/>
            <a:ext cx="2935224" cy="1383020"/>
            <a:chOff x="5066223" y="2028921"/>
            <a:chExt cx="2935224" cy="1383020"/>
          </a:xfrm>
        </p:grpSpPr>
        <p:sp>
          <p:nvSpPr>
            <p:cNvPr id="6" name="Grey Box: 1-UP">
              <a:extLst>
                <a:ext uri="{FF2B5EF4-FFF2-40B4-BE49-F238E27FC236}">
                  <a16:creationId xmlns:a16="http://schemas.microsoft.com/office/drawing/2014/main" id="{71882429-DAF6-40EA-A81E-660E1DA08B43}"/>
                </a:ext>
              </a:extLst>
            </p:cNvPr>
            <p:cNvSpPr txBox="1"/>
            <p:nvPr/>
          </p:nvSpPr>
          <p:spPr bwMode="gray">
            <a:xfrm>
              <a:off x="5066223" y="2028921"/>
              <a:ext cx="2935224" cy="348393"/>
            </a:xfrm>
            <a:prstGeom prst="rect">
              <a:avLst/>
            </a:prstGeom>
            <a:solidFill>
              <a:schemeClr val="accent1"/>
            </a:solidFill>
            <a:ln w="12700">
              <a:solidFill>
                <a:schemeClr val="accent1"/>
              </a:solidFill>
            </a:ln>
          </p:spPr>
          <p:txBody>
            <a:bodyPr vert="horz" wrap="square" lIns="91440" tIns="73152" rIns="91440" bIns="73152" rtlCol="0" anchor="ctr" anchorCtr="0">
              <a:noAutofit/>
            </a:bodyPr>
            <a:lstStyle/>
            <a:p>
              <a:pPr algn="ctr"/>
              <a:r>
                <a:rPr lang="en-US" sz="1200" b="1" dirty="0">
                  <a:solidFill>
                    <a:schemeClr val="bg1"/>
                  </a:solidFill>
                  <a:latin typeface="Arial" panose="020B0604020202020204" pitchFamily="34" charset="0"/>
                </a:rPr>
                <a:t>Stocks</a:t>
              </a:r>
            </a:p>
          </p:txBody>
        </p:sp>
        <p:sp>
          <p:nvSpPr>
            <p:cNvPr id="7" name="Grey Box: 1-UP">
              <a:extLst>
                <a:ext uri="{FF2B5EF4-FFF2-40B4-BE49-F238E27FC236}">
                  <a16:creationId xmlns:a16="http://schemas.microsoft.com/office/drawing/2014/main" id="{E948D48D-7B7B-4F30-A395-F388738FF0B8}"/>
                </a:ext>
              </a:extLst>
            </p:cNvPr>
            <p:cNvSpPr txBox="1"/>
            <p:nvPr/>
          </p:nvSpPr>
          <p:spPr bwMode="gray">
            <a:xfrm>
              <a:off x="5066223" y="2388304"/>
              <a:ext cx="2935224" cy="1023637"/>
            </a:xfrm>
            <a:prstGeom prst="rect">
              <a:avLst/>
            </a:prstGeom>
            <a:noFill/>
            <a:ln w="12700">
              <a:solidFill>
                <a:schemeClr val="accent1"/>
              </a:solidFill>
            </a:ln>
          </p:spPr>
          <p:txBody>
            <a:bodyPr vert="horz" wrap="square" lIns="91440" tIns="73152" rIns="91440" bIns="73152" numCol="1" rtlCol="0">
              <a:noAutofit/>
            </a:bodyPr>
            <a:lstStyle/>
            <a:p>
              <a:pPr marL="227013" indent="-227013">
                <a:spcAft>
                  <a:spcPts val="600"/>
                </a:spcAft>
                <a:buFont typeface="Arial" panose="020B0604020202020204" pitchFamily="34" charset="0"/>
                <a:buChar char="•"/>
              </a:pPr>
              <a:r>
                <a:rPr lang="en-US" sz="1400" dirty="0">
                  <a:latin typeface="Arial" panose="020B0604020202020204" pitchFamily="34" charset="0"/>
                </a:rPr>
                <a:t>Domestic</a:t>
              </a:r>
            </a:p>
            <a:p>
              <a:pPr marL="227013" indent="-227013">
                <a:spcAft>
                  <a:spcPts val="600"/>
                </a:spcAft>
                <a:buFont typeface="Arial" panose="020B0604020202020204" pitchFamily="34" charset="0"/>
                <a:buChar char="•"/>
              </a:pPr>
              <a:r>
                <a:rPr lang="en-US" sz="1400" dirty="0">
                  <a:latin typeface="Arial" panose="020B0604020202020204" pitchFamily="34" charset="0"/>
                </a:rPr>
                <a:t>International</a:t>
              </a:r>
            </a:p>
            <a:p>
              <a:pPr marL="227013" indent="-227013">
                <a:spcAft>
                  <a:spcPts val="600"/>
                </a:spcAft>
                <a:buFont typeface="Arial" panose="020B0604020202020204" pitchFamily="34" charset="0"/>
                <a:buChar char="•"/>
              </a:pPr>
              <a:r>
                <a:rPr lang="en-US" sz="1400" dirty="0">
                  <a:latin typeface="Arial" panose="020B0604020202020204" pitchFamily="34" charset="0"/>
                </a:rPr>
                <a:t>Emerging-Market</a:t>
              </a:r>
            </a:p>
          </p:txBody>
        </p:sp>
      </p:grpSp>
      <p:grpSp>
        <p:nvGrpSpPr>
          <p:cNvPr id="9" name="Group 8">
            <a:extLst>
              <a:ext uri="{FF2B5EF4-FFF2-40B4-BE49-F238E27FC236}">
                <a16:creationId xmlns:a16="http://schemas.microsoft.com/office/drawing/2014/main" id="{120F3626-0235-49E2-8D08-9F141B8EC68D}"/>
              </a:ext>
            </a:extLst>
          </p:cNvPr>
          <p:cNvGrpSpPr/>
          <p:nvPr/>
        </p:nvGrpSpPr>
        <p:grpSpPr>
          <a:xfrm>
            <a:off x="3484118" y="2807224"/>
            <a:ext cx="2935224" cy="1383020"/>
            <a:chOff x="5066223" y="2028921"/>
            <a:chExt cx="2935224" cy="1383020"/>
          </a:xfrm>
        </p:grpSpPr>
        <p:sp>
          <p:nvSpPr>
            <p:cNvPr id="10" name="Grey Box: 1-UP">
              <a:extLst>
                <a:ext uri="{FF2B5EF4-FFF2-40B4-BE49-F238E27FC236}">
                  <a16:creationId xmlns:a16="http://schemas.microsoft.com/office/drawing/2014/main" id="{679DDD53-7F9F-4644-94F1-6E333A64B623}"/>
                </a:ext>
              </a:extLst>
            </p:cNvPr>
            <p:cNvSpPr txBox="1"/>
            <p:nvPr/>
          </p:nvSpPr>
          <p:spPr bwMode="gray">
            <a:xfrm>
              <a:off x="5066223" y="2028921"/>
              <a:ext cx="2935224" cy="348393"/>
            </a:xfrm>
            <a:prstGeom prst="rect">
              <a:avLst/>
            </a:prstGeom>
            <a:solidFill>
              <a:schemeClr val="accent2"/>
            </a:solidFill>
            <a:ln w="12700">
              <a:solidFill>
                <a:schemeClr val="accent2"/>
              </a:solidFill>
            </a:ln>
          </p:spPr>
          <p:txBody>
            <a:bodyPr vert="horz" wrap="square" lIns="91440" tIns="73152" rIns="91440" bIns="73152" rtlCol="0" anchor="ctr" anchorCtr="0">
              <a:noAutofit/>
            </a:bodyPr>
            <a:lstStyle/>
            <a:p>
              <a:pPr algn="ctr"/>
              <a:r>
                <a:rPr lang="en-US" sz="1200" b="1" dirty="0">
                  <a:solidFill>
                    <a:schemeClr val="bg1"/>
                  </a:solidFill>
                  <a:latin typeface="Arial" panose="020B0604020202020204" pitchFamily="34" charset="0"/>
                </a:rPr>
                <a:t>Bonds</a:t>
              </a:r>
            </a:p>
          </p:txBody>
        </p:sp>
        <p:sp>
          <p:nvSpPr>
            <p:cNvPr id="11" name="Grey Box: 1-UP">
              <a:extLst>
                <a:ext uri="{FF2B5EF4-FFF2-40B4-BE49-F238E27FC236}">
                  <a16:creationId xmlns:a16="http://schemas.microsoft.com/office/drawing/2014/main" id="{17D52A56-C021-4995-B6D3-A400F5700BF9}"/>
                </a:ext>
              </a:extLst>
            </p:cNvPr>
            <p:cNvSpPr txBox="1"/>
            <p:nvPr/>
          </p:nvSpPr>
          <p:spPr bwMode="gray">
            <a:xfrm>
              <a:off x="5066223" y="2388304"/>
              <a:ext cx="2935224" cy="1023637"/>
            </a:xfrm>
            <a:prstGeom prst="rect">
              <a:avLst/>
            </a:prstGeom>
            <a:noFill/>
            <a:ln w="12700">
              <a:solidFill>
                <a:schemeClr val="accent2"/>
              </a:solidFill>
            </a:ln>
          </p:spPr>
          <p:txBody>
            <a:bodyPr vert="horz" wrap="square" lIns="91440" tIns="73152" rIns="91440" bIns="73152" numCol="1" rtlCol="0">
              <a:noAutofit/>
            </a:bodyPr>
            <a:lstStyle/>
            <a:p>
              <a:pPr marL="227013" indent="-227013">
                <a:spcAft>
                  <a:spcPts val="600"/>
                </a:spcAft>
                <a:buFont typeface="Arial" panose="020B0604020202020204" pitchFamily="34" charset="0"/>
                <a:buChar char="•"/>
              </a:pPr>
              <a:r>
                <a:rPr lang="en-US" sz="1400" dirty="0">
                  <a:latin typeface="Arial" panose="020B0604020202020204" pitchFamily="34" charset="0"/>
                </a:rPr>
                <a:t>High-Quality</a:t>
              </a:r>
            </a:p>
            <a:p>
              <a:pPr marL="227013" indent="-227013">
                <a:spcAft>
                  <a:spcPts val="600"/>
                </a:spcAft>
                <a:buFont typeface="Arial" panose="020B0604020202020204" pitchFamily="34" charset="0"/>
                <a:buChar char="•"/>
              </a:pPr>
              <a:r>
                <a:rPr lang="en-US" sz="1400" dirty="0">
                  <a:latin typeface="Arial" panose="020B0604020202020204" pitchFamily="34" charset="0"/>
                </a:rPr>
                <a:t>High-Yield</a:t>
              </a:r>
            </a:p>
            <a:p>
              <a:pPr marL="227013" indent="-227013">
                <a:spcAft>
                  <a:spcPts val="1200"/>
                </a:spcAft>
                <a:buFont typeface="Arial" panose="020B0604020202020204" pitchFamily="34" charset="0"/>
                <a:buChar char="•"/>
              </a:pPr>
              <a:endParaRPr lang="en-US" sz="1200" dirty="0">
                <a:latin typeface="Arial" panose="020B0604020202020204" pitchFamily="34" charset="0"/>
              </a:endParaRPr>
            </a:p>
          </p:txBody>
        </p:sp>
      </p:grpSp>
      <p:grpSp>
        <p:nvGrpSpPr>
          <p:cNvPr id="12" name="Group 11">
            <a:extLst>
              <a:ext uri="{FF2B5EF4-FFF2-40B4-BE49-F238E27FC236}">
                <a16:creationId xmlns:a16="http://schemas.microsoft.com/office/drawing/2014/main" id="{7D6158F6-B9B7-41E0-B8AD-18CAA23AD792}"/>
              </a:ext>
            </a:extLst>
          </p:cNvPr>
          <p:cNvGrpSpPr/>
          <p:nvPr/>
        </p:nvGrpSpPr>
        <p:grpSpPr>
          <a:xfrm>
            <a:off x="6558046" y="2807224"/>
            <a:ext cx="2935224" cy="1383020"/>
            <a:chOff x="5066223" y="2028921"/>
            <a:chExt cx="2935224" cy="1383020"/>
          </a:xfrm>
        </p:grpSpPr>
        <p:sp>
          <p:nvSpPr>
            <p:cNvPr id="13" name="Grey Box: 1-UP">
              <a:extLst>
                <a:ext uri="{FF2B5EF4-FFF2-40B4-BE49-F238E27FC236}">
                  <a16:creationId xmlns:a16="http://schemas.microsoft.com/office/drawing/2014/main" id="{DAD9DE24-AFAB-4805-AD20-EA6496CB55E7}"/>
                </a:ext>
              </a:extLst>
            </p:cNvPr>
            <p:cNvSpPr txBox="1"/>
            <p:nvPr/>
          </p:nvSpPr>
          <p:spPr bwMode="gray">
            <a:xfrm>
              <a:off x="5066223" y="2028921"/>
              <a:ext cx="2935224" cy="348393"/>
            </a:xfrm>
            <a:prstGeom prst="rect">
              <a:avLst/>
            </a:prstGeom>
            <a:solidFill>
              <a:schemeClr val="accent3"/>
            </a:solidFill>
            <a:ln w="12700">
              <a:solidFill>
                <a:schemeClr val="accent3"/>
              </a:solidFill>
            </a:ln>
          </p:spPr>
          <p:txBody>
            <a:bodyPr vert="horz" wrap="square" lIns="91440" tIns="73152" rIns="91440" bIns="73152" rtlCol="0" anchor="ctr" anchorCtr="0">
              <a:noAutofit/>
            </a:bodyPr>
            <a:lstStyle/>
            <a:p>
              <a:pPr algn="ctr"/>
              <a:r>
                <a:rPr lang="en-US" sz="1200" b="1" dirty="0">
                  <a:solidFill>
                    <a:schemeClr val="bg1"/>
                  </a:solidFill>
                  <a:latin typeface="Arial" panose="020B0604020202020204" pitchFamily="34" charset="0"/>
                </a:rPr>
                <a:t>Alternatives</a:t>
              </a:r>
            </a:p>
          </p:txBody>
        </p:sp>
        <p:sp>
          <p:nvSpPr>
            <p:cNvPr id="14" name="Grey Box: 1-UP">
              <a:extLst>
                <a:ext uri="{FF2B5EF4-FFF2-40B4-BE49-F238E27FC236}">
                  <a16:creationId xmlns:a16="http://schemas.microsoft.com/office/drawing/2014/main" id="{F689C175-7713-4FA5-AEA5-08DB3F27B10E}"/>
                </a:ext>
              </a:extLst>
            </p:cNvPr>
            <p:cNvSpPr txBox="1"/>
            <p:nvPr/>
          </p:nvSpPr>
          <p:spPr bwMode="gray">
            <a:xfrm>
              <a:off x="5066223" y="2388304"/>
              <a:ext cx="2935224" cy="1023637"/>
            </a:xfrm>
            <a:prstGeom prst="rect">
              <a:avLst/>
            </a:prstGeom>
            <a:noFill/>
            <a:ln w="12700">
              <a:solidFill>
                <a:schemeClr val="accent3"/>
              </a:solidFill>
            </a:ln>
          </p:spPr>
          <p:txBody>
            <a:bodyPr vert="horz" wrap="square" lIns="91440" tIns="73152" rIns="91440" bIns="73152" numCol="1" rtlCol="0">
              <a:noAutofit/>
            </a:bodyPr>
            <a:lstStyle/>
            <a:p>
              <a:pPr marL="227013" indent="-227013">
                <a:spcAft>
                  <a:spcPts val="600"/>
                </a:spcAft>
                <a:buFont typeface="Arial" panose="020B0604020202020204" pitchFamily="34" charset="0"/>
                <a:buChar char="•"/>
              </a:pPr>
              <a:r>
                <a:rPr lang="en-US" sz="1400" dirty="0">
                  <a:latin typeface="Arial" panose="020B0604020202020204" pitchFamily="34" charset="0"/>
                </a:rPr>
                <a:t>Hedge Funds</a:t>
              </a:r>
            </a:p>
            <a:p>
              <a:pPr marL="227013" indent="-227013">
                <a:spcAft>
                  <a:spcPts val="600"/>
                </a:spcAft>
                <a:buFont typeface="Arial" panose="020B0604020202020204" pitchFamily="34" charset="0"/>
                <a:buChar char="•"/>
              </a:pPr>
              <a:r>
                <a:rPr lang="en-US" sz="1400" dirty="0">
                  <a:latin typeface="Arial" panose="020B0604020202020204" pitchFamily="34" charset="0"/>
                </a:rPr>
                <a:t>Commodity Futures</a:t>
              </a:r>
            </a:p>
            <a:p>
              <a:pPr marL="227013" indent="-227013">
                <a:spcAft>
                  <a:spcPts val="600"/>
                </a:spcAft>
                <a:buFont typeface="Arial" panose="020B0604020202020204" pitchFamily="34" charset="0"/>
                <a:buChar char="•"/>
              </a:pPr>
              <a:r>
                <a:rPr lang="en-US" sz="1400" dirty="0">
                  <a:latin typeface="Arial" panose="020B0604020202020204" pitchFamily="34" charset="0"/>
                </a:rPr>
                <a:t>Annuities</a:t>
              </a:r>
            </a:p>
          </p:txBody>
        </p:sp>
      </p:grpSp>
      <p:sp>
        <p:nvSpPr>
          <p:cNvPr id="15" name="Callout: Down Arrow 14">
            <a:extLst>
              <a:ext uri="{FF2B5EF4-FFF2-40B4-BE49-F238E27FC236}">
                <a16:creationId xmlns:a16="http://schemas.microsoft.com/office/drawing/2014/main" id="{4C937A5F-1280-4D2B-8444-A4C12E7D3E13}"/>
              </a:ext>
            </a:extLst>
          </p:cNvPr>
          <p:cNvSpPr/>
          <p:nvPr/>
        </p:nvSpPr>
        <p:spPr>
          <a:xfrm>
            <a:off x="413278" y="1943673"/>
            <a:ext cx="6004985" cy="578154"/>
          </a:xfrm>
          <a:prstGeom prst="downArrowCallout">
            <a:avLst>
              <a:gd name="adj1" fmla="val 35484"/>
              <a:gd name="adj2" fmla="val 17742"/>
              <a:gd name="adj3" fmla="val 25000"/>
              <a:gd name="adj4" fmla="val 74395"/>
            </a:avLst>
          </a:prstGeom>
          <a:solidFill>
            <a:schemeClr val="accent5"/>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GB" sz="1400" b="1" dirty="0">
                <a:solidFill>
                  <a:schemeClr val="bg1"/>
                </a:solidFill>
              </a:rPr>
              <a:t>Traditional Market-Based Building Blocks</a:t>
            </a:r>
          </a:p>
        </p:txBody>
      </p:sp>
      <p:sp>
        <p:nvSpPr>
          <p:cNvPr id="16" name="Callout: Down Arrow 15">
            <a:extLst>
              <a:ext uri="{FF2B5EF4-FFF2-40B4-BE49-F238E27FC236}">
                <a16:creationId xmlns:a16="http://schemas.microsoft.com/office/drawing/2014/main" id="{B1B6E175-CB9B-4598-9BCD-2D4339CC2B6E}"/>
              </a:ext>
            </a:extLst>
          </p:cNvPr>
          <p:cNvSpPr/>
          <p:nvPr/>
        </p:nvSpPr>
        <p:spPr>
          <a:xfrm>
            <a:off x="6554788" y="1943673"/>
            <a:ext cx="2938482" cy="578154"/>
          </a:xfrm>
          <a:prstGeom prst="downArrowCallout">
            <a:avLst>
              <a:gd name="adj1" fmla="val 35484"/>
              <a:gd name="adj2" fmla="val 17742"/>
              <a:gd name="adj3" fmla="val 25000"/>
              <a:gd name="adj4" fmla="val 74395"/>
            </a:avLst>
          </a:prstGeom>
          <a:solidFill>
            <a:schemeClr val="accent5"/>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GB" sz="1400" b="1" dirty="0">
                <a:solidFill>
                  <a:schemeClr val="bg1"/>
                </a:solidFill>
              </a:rPr>
              <a:t>Man-Made Building Blocks</a:t>
            </a:r>
          </a:p>
        </p:txBody>
      </p:sp>
    </p:spTree>
    <p:extLst>
      <p:ext uri="{BB962C8B-B14F-4D97-AF65-F5344CB8AC3E}">
        <p14:creationId xmlns:p14="http://schemas.microsoft.com/office/powerpoint/2010/main" val="231570705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a:extLst>
              <a:ext uri="{FF2B5EF4-FFF2-40B4-BE49-F238E27FC236}">
                <a16:creationId xmlns:a16="http://schemas.microsoft.com/office/drawing/2014/main" id="{2CD19802-599F-4997-B8ED-9D06AA662F2D}"/>
              </a:ext>
            </a:extLst>
          </p:cNvPr>
          <p:cNvSpPr>
            <a:spLocks noGrp="1"/>
          </p:cNvSpPr>
          <p:nvPr>
            <p:ph type="title"/>
          </p:nvPr>
        </p:nvSpPr>
        <p:spPr bwMode="gray">
          <a:xfrm>
            <a:off x="411480" y="758952"/>
            <a:ext cx="9080500" cy="704088"/>
          </a:xfrm>
        </p:spPr>
        <p:txBody>
          <a:bodyPr wrap="square" lIns="0" tIns="0" rIns="0" bIns="0" anchor="t" anchorCtr="0">
            <a:noAutofit/>
          </a:bodyPr>
          <a:lstStyle/>
          <a:p>
            <a:pPr>
              <a:spcBef>
                <a:spcPts val="0"/>
              </a:spcBef>
            </a:pPr>
            <a:r>
              <a:rPr lang="en-US" sz="1600" b="0" dirty="0">
                <a:solidFill>
                  <a:srgbClr val="8C8C8C"/>
                </a:solidFill>
                <a:latin typeface="Arial" panose="020B0604020202020204" pitchFamily="34" charset="0"/>
              </a:rPr>
              <a:t>Leverage a fixed index annuity (FIA) to replace a portion of the fixed income allocation </a:t>
            </a:r>
          </a:p>
        </p:txBody>
      </p:sp>
      <p:sp>
        <p:nvSpPr>
          <p:cNvPr id="7" name="Text Placeholder 6">
            <a:extLst>
              <a:ext uri="{FF2B5EF4-FFF2-40B4-BE49-F238E27FC236}">
                <a16:creationId xmlns:a16="http://schemas.microsoft.com/office/drawing/2014/main" id="{794C2F49-9CB7-4444-A6E4-12424EB9A6FF}"/>
              </a:ext>
            </a:extLst>
          </p:cNvPr>
          <p:cNvSpPr>
            <a:spLocks noGrp="1"/>
          </p:cNvSpPr>
          <p:nvPr>
            <p:ph type="body" sz="quarter" idx="17"/>
          </p:nvPr>
        </p:nvSpPr>
        <p:spPr/>
        <p:txBody>
          <a:bodyPr/>
          <a:lstStyle/>
          <a:p>
            <a:r>
              <a:rPr lang="en-US" dirty="0"/>
              <a:t>Traditional 60/40</a:t>
            </a:r>
          </a:p>
        </p:txBody>
      </p:sp>
      <p:sp>
        <p:nvSpPr>
          <p:cNvPr id="18" name="Text Placeholder 17">
            <a:extLst>
              <a:ext uri="{FF2B5EF4-FFF2-40B4-BE49-F238E27FC236}">
                <a16:creationId xmlns:a16="http://schemas.microsoft.com/office/drawing/2014/main" id="{CBE6D8B0-078F-412B-A23C-FC87B1555D0B}"/>
              </a:ext>
            </a:extLst>
          </p:cNvPr>
          <p:cNvSpPr>
            <a:spLocks noGrp="1"/>
          </p:cNvSpPr>
          <p:nvPr>
            <p:ph type="body" sz="quarter" idx="23"/>
          </p:nvPr>
        </p:nvSpPr>
        <p:spPr/>
        <p:txBody>
          <a:bodyPr/>
          <a:lstStyle/>
          <a:p>
            <a:r>
              <a:rPr lang="en-US" dirty="0"/>
              <a:t>FIA Enhanced</a:t>
            </a:r>
          </a:p>
        </p:txBody>
      </p:sp>
      <p:sp>
        <p:nvSpPr>
          <p:cNvPr id="5" name="Footnote">
            <a:extLst>
              <a:ext uri="{FF2B5EF4-FFF2-40B4-BE49-F238E27FC236}">
                <a16:creationId xmlns:a16="http://schemas.microsoft.com/office/drawing/2014/main" id="{4BF78AF3-8A34-4BB7-8520-E075ED150281}"/>
              </a:ext>
            </a:extLst>
          </p:cNvPr>
          <p:cNvSpPr txBox="1">
            <a:spLocks noChangeArrowheads="1"/>
          </p:cNvSpPr>
          <p:nvPr>
            <p:custDataLst>
              <p:tags r:id="rId1"/>
            </p:custDataLst>
          </p:nvPr>
        </p:nvSpPr>
        <p:spPr bwMode="gray">
          <a:xfrm>
            <a:off x="411480" y="5720161"/>
            <a:ext cx="90805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defTabSz="976313">
              <a:defRPr sz="2400">
                <a:solidFill>
                  <a:schemeClr val="tx1"/>
                </a:solidFill>
                <a:latin typeface="Times New Roman" pitchFamily="18" charset="0"/>
              </a:defRPr>
            </a:lvl1pPr>
            <a:lvl2pPr marL="742950" indent="-285750" defTabSz="976313">
              <a:defRPr sz="2400">
                <a:solidFill>
                  <a:schemeClr val="tx1"/>
                </a:solidFill>
                <a:latin typeface="Times New Roman" pitchFamily="18" charset="0"/>
              </a:defRPr>
            </a:lvl2pPr>
            <a:lvl3pPr marL="1143000" indent="-228600" defTabSz="976313">
              <a:defRPr sz="2400">
                <a:solidFill>
                  <a:schemeClr val="tx1"/>
                </a:solidFill>
                <a:latin typeface="Times New Roman" pitchFamily="18" charset="0"/>
              </a:defRPr>
            </a:lvl3pPr>
            <a:lvl4pPr marL="1600200" indent="-228600" defTabSz="976313">
              <a:defRPr sz="2400">
                <a:solidFill>
                  <a:schemeClr val="tx1"/>
                </a:solidFill>
                <a:latin typeface="Times New Roman" pitchFamily="18" charset="0"/>
              </a:defRPr>
            </a:lvl4pPr>
            <a:lvl5pPr marL="2057400" indent="-228600" defTabSz="976313">
              <a:defRPr sz="2400">
                <a:solidFill>
                  <a:schemeClr val="tx1"/>
                </a:solidFill>
                <a:latin typeface="Times New Roman" pitchFamily="18" charset="0"/>
              </a:defRPr>
            </a:lvl5pPr>
            <a:lvl6pPr marL="2514600" indent="-228600" defTabSz="976313" eaLnBrk="0" fontAlgn="base" hangingPunct="0">
              <a:spcBef>
                <a:spcPct val="0"/>
              </a:spcBef>
              <a:spcAft>
                <a:spcPct val="0"/>
              </a:spcAft>
              <a:defRPr sz="2400">
                <a:solidFill>
                  <a:schemeClr val="tx1"/>
                </a:solidFill>
                <a:latin typeface="Times New Roman" pitchFamily="18" charset="0"/>
              </a:defRPr>
            </a:lvl6pPr>
            <a:lvl7pPr marL="2971800" indent="-228600" defTabSz="976313" eaLnBrk="0" fontAlgn="base" hangingPunct="0">
              <a:spcBef>
                <a:spcPct val="0"/>
              </a:spcBef>
              <a:spcAft>
                <a:spcPct val="0"/>
              </a:spcAft>
              <a:defRPr sz="2400">
                <a:solidFill>
                  <a:schemeClr val="tx1"/>
                </a:solidFill>
                <a:latin typeface="Times New Roman" pitchFamily="18" charset="0"/>
              </a:defRPr>
            </a:lvl7pPr>
            <a:lvl8pPr marL="3429000" indent="-228600" defTabSz="976313" eaLnBrk="0" fontAlgn="base" hangingPunct="0">
              <a:spcBef>
                <a:spcPct val="0"/>
              </a:spcBef>
              <a:spcAft>
                <a:spcPct val="0"/>
              </a:spcAft>
              <a:defRPr sz="2400">
                <a:solidFill>
                  <a:schemeClr val="tx1"/>
                </a:solidFill>
                <a:latin typeface="Times New Roman" pitchFamily="18" charset="0"/>
              </a:defRPr>
            </a:lvl8pPr>
            <a:lvl9pPr marL="3886200" indent="-228600" defTabSz="976313" eaLnBrk="0" fontAlgn="base" hangingPunct="0">
              <a:spcBef>
                <a:spcPct val="0"/>
              </a:spcBef>
              <a:spcAft>
                <a:spcPct val="0"/>
              </a:spcAft>
              <a:defRPr sz="2400">
                <a:solidFill>
                  <a:schemeClr val="tx1"/>
                </a:solidFill>
                <a:latin typeface="Times New Roman" pitchFamily="18" charset="0"/>
              </a:defRPr>
            </a:lvl9pPr>
          </a:lstStyle>
          <a:p>
            <a:pPr eaLnBrk="0" fontAlgn="base" hangingPunct="0">
              <a:buClr>
                <a:srgbClr val="50BEAF"/>
              </a:buClr>
            </a:pPr>
            <a:r>
              <a:rPr lang="en-US" sz="1000" b="1" dirty="0">
                <a:latin typeface="Arial" panose="020B0604020202020204" pitchFamily="34" charset="0"/>
              </a:rPr>
              <a:t>Past performance is not a guarantee of future results. </a:t>
            </a:r>
            <a:br>
              <a:rPr lang="en-US" sz="1000" b="1" dirty="0">
                <a:latin typeface="Arial" panose="020B0604020202020204" pitchFamily="34" charset="0"/>
              </a:rPr>
            </a:br>
            <a:r>
              <a:rPr lang="en-US" sz="900" dirty="0" err="1">
                <a:latin typeface="Arial" panose="020B0604020202020204" pitchFamily="34" charset="0"/>
              </a:rPr>
              <a:t>FIAs</a:t>
            </a:r>
            <a:r>
              <a:rPr lang="en-US" sz="900" dirty="0">
                <a:latin typeface="Arial" panose="020B0604020202020204" pitchFamily="34" charset="0"/>
              </a:rPr>
              <a:t> are insurance products, not investments. Bonds are represented by 60% global investment-grade bonds and 40% global sovereign bonds; stocks are represented by a universe similar to the MSCI World; both are reported in and hedged into US dollars.</a:t>
            </a:r>
          </a:p>
          <a:p>
            <a:pPr eaLnBrk="0" fontAlgn="base" hangingPunct="0">
              <a:buClr>
                <a:srgbClr val="50BEAF"/>
              </a:buClr>
            </a:pPr>
            <a:r>
              <a:rPr lang="en-US" sz="900" dirty="0">
                <a:latin typeface="Arial" panose="020B0604020202020204" pitchFamily="34" charset="0"/>
              </a:rPr>
              <a:t>Source: AB</a:t>
            </a:r>
          </a:p>
        </p:txBody>
      </p:sp>
      <p:graphicFrame>
        <p:nvGraphicFramePr>
          <p:cNvPr id="10" name="Chart 9">
            <a:extLst>
              <a:ext uri="{FF2B5EF4-FFF2-40B4-BE49-F238E27FC236}">
                <a16:creationId xmlns:a16="http://schemas.microsoft.com/office/drawing/2014/main" id="{9AE7B62E-9CA7-41B7-8B90-35E09C6440FC}"/>
              </a:ext>
            </a:extLst>
          </p:cNvPr>
          <p:cNvGraphicFramePr>
            <a:graphicFrameLocks/>
          </p:cNvGraphicFramePr>
          <p:nvPr>
            <p:custDataLst>
              <p:tags r:id="rId2"/>
            </p:custDataLst>
            <p:extLst>
              <p:ext uri="{D42A27DB-BD31-4B8C-83A1-F6EECF244321}">
                <p14:modId xmlns:p14="http://schemas.microsoft.com/office/powerpoint/2010/main" val="3283961294"/>
              </p:ext>
            </p:extLst>
          </p:nvPr>
        </p:nvGraphicFramePr>
        <p:xfrm>
          <a:off x="411480" y="1920240"/>
          <a:ext cx="4443984" cy="3502152"/>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D9C63389-92A1-4EE0-BAF5-6DB51171020E}"/>
              </a:ext>
            </a:extLst>
          </p:cNvPr>
          <p:cNvSpPr txBox="1"/>
          <p:nvPr/>
        </p:nvSpPr>
        <p:spPr bwMode="gray">
          <a:xfrm>
            <a:off x="7660641" y="3350721"/>
            <a:ext cx="595677" cy="276999"/>
          </a:xfrm>
          <a:prstGeom prst="rect">
            <a:avLst/>
          </a:prstGeom>
          <a:noFill/>
        </p:spPr>
        <p:txBody>
          <a:bodyPr wrap="none" lIns="45720" tIns="45720" rIns="45720" bIns="45720" rtlCol="0" anchor="ctr" anchorCtr="0">
            <a:spAutoFit/>
          </a:bodyPr>
          <a:lstStyle/>
          <a:p>
            <a:pPr algn="ctr"/>
            <a:r>
              <a:rPr lang="en-US" sz="1200" b="1" dirty="0">
                <a:solidFill>
                  <a:schemeClr val="bg1"/>
                </a:solidFill>
              </a:rPr>
              <a:t>Stocks</a:t>
            </a:r>
          </a:p>
        </p:txBody>
      </p:sp>
      <p:sp>
        <p:nvSpPr>
          <p:cNvPr id="15" name="TextBox 14">
            <a:extLst>
              <a:ext uri="{FF2B5EF4-FFF2-40B4-BE49-F238E27FC236}">
                <a16:creationId xmlns:a16="http://schemas.microsoft.com/office/drawing/2014/main" id="{44D12AF8-407C-43B6-AB85-EEF54128591C}"/>
              </a:ext>
            </a:extLst>
          </p:cNvPr>
          <p:cNvSpPr txBox="1"/>
          <p:nvPr/>
        </p:nvSpPr>
        <p:spPr bwMode="gray">
          <a:xfrm>
            <a:off x="6290794" y="3572200"/>
            <a:ext cx="571631" cy="276999"/>
          </a:xfrm>
          <a:prstGeom prst="rect">
            <a:avLst/>
          </a:prstGeom>
          <a:noFill/>
        </p:spPr>
        <p:txBody>
          <a:bodyPr wrap="none" lIns="45720" tIns="45720" rIns="45720" bIns="45720" rtlCol="0" anchor="ctr" anchorCtr="0">
            <a:spAutoFit/>
          </a:bodyPr>
          <a:lstStyle/>
          <a:p>
            <a:pPr algn="ctr"/>
            <a:r>
              <a:rPr lang="en-US" sz="1200" b="1" dirty="0">
                <a:solidFill>
                  <a:schemeClr val="bg1"/>
                </a:solidFill>
              </a:rPr>
              <a:t>Bonds</a:t>
            </a:r>
          </a:p>
        </p:txBody>
      </p:sp>
      <p:sp>
        <p:nvSpPr>
          <p:cNvPr id="16" name="TextBox 15">
            <a:extLst>
              <a:ext uri="{FF2B5EF4-FFF2-40B4-BE49-F238E27FC236}">
                <a16:creationId xmlns:a16="http://schemas.microsoft.com/office/drawing/2014/main" id="{8141A9CE-E93B-445F-BF1C-595818848B5C}"/>
              </a:ext>
            </a:extLst>
          </p:cNvPr>
          <p:cNvSpPr txBox="1"/>
          <p:nvPr/>
        </p:nvSpPr>
        <p:spPr bwMode="gray">
          <a:xfrm>
            <a:off x="6663477" y="2606217"/>
            <a:ext cx="383868" cy="276999"/>
          </a:xfrm>
          <a:prstGeom prst="rect">
            <a:avLst/>
          </a:prstGeom>
          <a:noFill/>
        </p:spPr>
        <p:txBody>
          <a:bodyPr wrap="square" lIns="45720" tIns="45720" rIns="45720" bIns="45720" rtlCol="0" anchor="ctr" anchorCtr="0">
            <a:spAutoFit/>
          </a:bodyPr>
          <a:lstStyle/>
          <a:p>
            <a:pPr algn="ctr"/>
            <a:r>
              <a:rPr lang="en-US" sz="1200" b="1" dirty="0">
                <a:solidFill>
                  <a:schemeClr val="bg1"/>
                </a:solidFill>
              </a:rPr>
              <a:t>FIA</a:t>
            </a:r>
          </a:p>
        </p:txBody>
      </p:sp>
      <p:sp>
        <p:nvSpPr>
          <p:cNvPr id="17" name="Slide Title">
            <a:extLst>
              <a:ext uri="{FF2B5EF4-FFF2-40B4-BE49-F238E27FC236}">
                <a16:creationId xmlns:a16="http://schemas.microsoft.com/office/drawing/2014/main" id="{7B9D72C4-D3EF-49CB-A826-CC019D7DC127}"/>
              </a:ext>
            </a:extLst>
          </p:cNvPr>
          <p:cNvSpPr txBox="1">
            <a:spLocks/>
          </p:cNvSpPr>
          <p:nvPr/>
        </p:nvSpPr>
        <p:spPr bwMode="gray">
          <a:xfrm>
            <a:off x="413278" y="411480"/>
            <a:ext cx="9079992" cy="307777"/>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r>
              <a:rPr lang="en-US" dirty="0"/>
              <a:t>Step Five: Reveal the Mechanism</a:t>
            </a:r>
          </a:p>
        </p:txBody>
      </p:sp>
      <p:graphicFrame>
        <p:nvGraphicFramePr>
          <p:cNvPr id="24" name="Chart 23">
            <a:extLst>
              <a:ext uri="{FF2B5EF4-FFF2-40B4-BE49-F238E27FC236}">
                <a16:creationId xmlns:a16="http://schemas.microsoft.com/office/drawing/2014/main" id="{4CF909D4-55EB-4377-A572-06E51A0A0E17}"/>
              </a:ext>
            </a:extLst>
          </p:cNvPr>
          <p:cNvGraphicFramePr>
            <a:graphicFrameLocks/>
          </p:cNvGraphicFramePr>
          <p:nvPr>
            <p:custDataLst>
              <p:tags r:id="rId3"/>
            </p:custDataLst>
            <p:extLst>
              <p:ext uri="{D42A27DB-BD31-4B8C-83A1-F6EECF244321}">
                <p14:modId xmlns:p14="http://schemas.microsoft.com/office/powerpoint/2010/main" val="2336193088"/>
              </p:ext>
            </p:extLst>
          </p:nvPr>
        </p:nvGraphicFramePr>
        <p:xfrm>
          <a:off x="5047488" y="1920240"/>
          <a:ext cx="4443984" cy="35021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0878935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Title">
            <a:extLst>
              <a:ext uri="{FF2B5EF4-FFF2-40B4-BE49-F238E27FC236}">
                <a16:creationId xmlns:a16="http://schemas.microsoft.com/office/drawing/2014/main" id="{034C83B8-59BC-4198-A706-95F9F6C4E186}"/>
              </a:ext>
            </a:extLst>
          </p:cNvPr>
          <p:cNvSpPr txBox="1">
            <a:spLocks/>
          </p:cNvSpPr>
          <p:nvPr/>
        </p:nvSpPr>
        <p:spPr bwMode="gray">
          <a:xfrm>
            <a:off x="413278" y="411480"/>
            <a:ext cx="9079992" cy="307777"/>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r>
              <a:rPr lang="en-US" dirty="0"/>
              <a:t>Step Five: Reveal the Mechanism</a:t>
            </a:r>
          </a:p>
        </p:txBody>
      </p:sp>
      <p:sp>
        <p:nvSpPr>
          <p:cNvPr id="8" name="Subtitle">
            <a:extLst>
              <a:ext uri="{FF2B5EF4-FFF2-40B4-BE49-F238E27FC236}">
                <a16:creationId xmlns:a16="http://schemas.microsoft.com/office/drawing/2014/main" id="{B1FCDE1E-B83E-43DB-A2CC-55DEA03DE8E7}"/>
              </a:ext>
            </a:extLst>
          </p:cNvPr>
          <p:cNvSpPr>
            <a:spLocks noGrp="1"/>
          </p:cNvSpPr>
          <p:nvPr>
            <p:ph type="title"/>
          </p:nvPr>
        </p:nvSpPr>
        <p:spPr bwMode="gray">
          <a:xfrm>
            <a:off x="411480" y="758952"/>
            <a:ext cx="9080500" cy="704088"/>
          </a:xfrm>
        </p:spPr>
        <p:txBody>
          <a:bodyPr wrap="square" lIns="0" tIns="0" rIns="0" bIns="0" anchor="t" anchorCtr="0">
            <a:noAutofit/>
          </a:bodyPr>
          <a:lstStyle/>
          <a:p>
            <a:pPr>
              <a:spcBef>
                <a:spcPts val="0"/>
              </a:spcBef>
            </a:pPr>
            <a:r>
              <a:rPr lang="en-US" sz="1600" b="0" dirty="0">
                <a:solidFill>
                  <a:srgbClr val="8C8C8C"/>
                </a:solidFill>
                <a:latin typeface="Arial" panose="020B0604020202020204" pitchFamily="34" charset="0"/>
              </a:rPr>
              <a:t>Like all investments, fixed index annuities have pros and cons</a:t>
            </a:r>
          </a:p>
        </p:txBody>
      </p:sp>
      <p:graphicFrame>
        <p:nvGraphicFramePr>
          <p:cNvPr id="9" name="Table 8">
            <a:extLst>
              <a:ext uri="{FF2B5EF4-FFF2-40B4-BE49-F238E27FC236}">
                <a16:creationId xmlns:a16="http://schemas.microsoft.com/office/drawing/2014/main" id="{EEDE05DE-8608-4826-B5C4-D29E400E07B7}"/>
              </a:ext>
            </a:extLst>
          </p:cNvPr>
          <p:cNvGraphicFramePr>
            <a:graphicFrameLocks noGrp="1"/>
          </p:cNvGraphicFramePr>
          <p:nvPr>
            <p:extLst>
              <p:ext uri="{D42A27DB-BD31-4B8C-83A1-F6EECF244321}">
                <p14:modId xmlns:p14="http://schemas.microsoft.com/office/powerpoint/2010/main" val="3488702515"/>
              </p:ext>
            </p:extLst>
          </p:nvPr>
        </p:nvGraphicFramePr>
        <p:xfrm>
          <a:off x="2220685" y="1928526"/>
          <a:ext cx="5508171" cy="1975293"/>
        </p:xfrm>
        <a:graphic>
          <a:graphicData uri="http://schemas.openxmlformats.org/drawingml/2006/table">
            <a:tbl>
              <a:tblPr firstRow="1" bandRow="1">
                <a:tableStyleId>{5C22544A-7EE6-4342-B048-85BDC9FD1C3A}</a:tableStyleId>
              </a:tblPr>
              <a:tblGrid>
                <a:gridCol w="2744953">
                  <a:extLst>
                    <a:ext uri="{9D8B030D-6E8A-4147-A177-3AD203B41FA5}">
                      <a16:colId xmlns:a16="http://schemas.microsoft.com/office/drawing/2014/main" val="2638381484"/>
                    </a:ext>
                  </a:extLst>
                </a:gridCol>
                <a:gridCol w="2763218">
                  <a:extLst>
                    <a:ext uri="{9D8B030D-6E8A-4147-A177-3AD203B41FA5}">
                      <a16:colId xmlns:a16="http://schemas.microsoft.com/office/drawing/2014/main" val="460923444"/>
                    </a:ext>
                  </a:extLst>
                </a:gridCol>
              </a:tblGrid>
              <a:tr h="329373">
                <a:tc>
                  <a:txBody>
                    <a:bodyPr/>
                    <a:lstStyle/>
                    <a:p>
                      <a:r>
                        <a:rPr lang="en-US" sz="1200" dirty="0">
                          <a:solidFill>
                            <a:schemeClr val="bg1"/>
                          </a:solidFill>
                        </a:rPr>
                        <a:t>Pros</a:t>
                      </a:r>
                    </a:p>
                  </a:txBody>
                  <a:tcPr anchor="ctr">
                    <a:solidFill>
                      <a:schemeClr val="tx1"/>
                    </a:solidFill>
                  </a:tcPr>
                </a:tc>
                <a:tc>
                  <a:txBody>
                    <a:bodyPr/>
                    <a:lstStyle/>
                    <a:p>
                      <a:pPr algn="ctr"/>
                      <a:r>
                        <a:rPr lang="en-US" sz="1200" dirty="0">
                          <a:solidFill>
                            <a:schemeClr val="bg1"/>
                          </a:solidFill>
                        </a:rPr>
                        <a:t>Cons</a:t>
                      </a:r>
                    </a:p>
                  </a:txBody>
                  <a:tcPr anchor="ctr">
                    <a:solidFill>
                      <a:schemeClr val="tx1"/>
                    </a:solidFill>
                  </a:tcPr>
                </a:tc>
                <a:extLst>
                  <a:ext uri="{0D108BD9-81ED-4DB2-BD59-A6C34878D82A}">
                    <a16:rowId xmlns:a16="http://schemas.microsoft.com/office/drawing/2014/main" val="70253158"/>
                  </a:ext>
                </a:extLst>
              </a:tr>
              <a:tr h="263669">
                <a:tc>
                  <a:txBody>
                    <a:bodyPr/>
                    <a:lstStyle/>
                    <a:p>
                      <a:pPr algn="l"/>
                      <a:r>
                        <a:rPr lang="en-US" sz="1200" b="0" dirty="0">
                          <a:solidFill>
                            <a:srgbClr val="000000"/>
                          </a:solidFill>
                          <a:latin typeface="Arial" panose="020B0604020202020204" pitchFamily="34" charset="0"/>
                        </a:rPr>
                        <a:t>Guaranteed Growth</a:t>
                      </a:r>
                    </a:p>
                  </a:txBody>
                  <a:tcPr>
                    <a:lnB w="12700" cap="flat" cmpd="sng" algn="ctr">
                      <a:solidFill>
                        <a:schemeClr val="tx1"/>
                      </a:solidFill>
                      <a:prstDash val="solid"/>
                      <a:round/>
                      <a:headEnd type="none" w="med" len="med"/>
                      <a:tailEnd type="none" w="med" len="med"/>
                    </a:lnB>
                    <a:noFill/>
                  </a:tcPr>
                </a:tc>
                <a:tc>
                  <a:txBody>
                    <a:bodyPr/>
                    <a:lstStyle/>
                    <a:p>
                      <a:pPr algn="l"/>
                      <a:r>
                        <a:rPr lang="en-US" sz="1200" b="0" dirty="0">
                          <a:solidFill>
                            <a:srgbClr val="000000"/>
                          </a:solidFill>
                          <a:latin typeface="Arial" panose="020B0604020202020204" pitchFamily="34" charset="0"/>
                        </a:rPr>
                        <a:t>Fees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074621"/>
                  </a:ext>
                </a:extLst>
              </a:tr>
              <a:tr h="273903">
                <a:tc>
                  <a:txBody>
                    <a:bodyPr/>
                    <a:lstStyle/>
                    <a:p>
                      <a:pPr algn="l"/>
                      <a:r>
                        <a:rPr lang="en-US" sz="1200" b="0" dirty="0">
                          <a:solidFill>
                            <a:srgbClr val="000000"/>
                          </a:solidFill>
                          <a:latin typeface="Arial" panose="020B0604020202020204" pitchFamily="34" charset="0"/>
                        </a:rPr>
                        <a:t>Income for Life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solidFill>
                            <a:srgbClr val="000000"/>
                          </a:solidFill>
                          <a:latin typeface="Arial" panose="020B0604020202020204" pitchFamily="34" charset="0"/>
                        </a:rPr>
                        <a:t>Liquidity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452532"/>
                  </a:ext>
                </a:extLst>
              </a:tr>
              <a:tr h="263759">
                <a:tc>
                  <a:txBody>
                    <a:bodyPr/>
                    <a:lstStyle/>
                    <a:p>
                      <a:pPr algn="l"/>
                      <a:r>
                        <a:rPr lang="en-US" sz="1200" b="0" dirty="0">
                          <a:solidFill>
                            <a:srgbClr val="000000"/>
                          </a:solidFill>
                          <a:latin typeface="Arial" panose="020B0604020202020204" pitchFamily="34" charset="0"/>
                        </a:rPr>
                        <a:t>Tax Deferral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b="0" dirty="0">
                          <a:solidFill>
                            <a:srgbClr val="000000"/>
                          </a:solidFill>
                          <a:latin typeface="Arial" panose="020B0604020202020204" pitchFamily="34" charset="0"/>
                        </a:rPr>
                        <a:t>Ordinary Income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0896157"/>
                  </a:ext>
                </a:extLst>
              </a:tr>
              <a:tr h="263758">
                <a:tc>
                  <a:txBody>
                    <a:bodyPr/>
                    <a:lstStyle/>
                    <a:p>
                      <a:pPr algn="l"/>
                      <a:r>
                        <a:rPr lang="en-US" sz="1200" b="0" dirty="0">
                          <a:solidFill>
                            <a:srgbClr val="000000"/>
                          </a:solidFill>
                          <a:latin typeface="Arial" panose="020B0604020202020204" pitchFamily="34" charset="0"/>
                        </a:rPr>
                        <a:t>Legacy Protection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53661765"/>
                  </a:ext>
                </a:extLst>
              </a:tr>
              <a:tr h="263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Arial" panose="020B0604020202020204" pitchFamily="34" charset="0"/>
                        </a:rPr>
                        <a:t>Downside Protection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061549"/>
                  </a:ext>
                </a:extLst>
              </a:tr>
              <a:tr h="263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latin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5731497"/>
                  </a:ext>
                </a:extLst>
              </a:tr>
            </a:tbl>
          </a:graphicData>
        </a:graphic>
      </p:graphicFrame>
    </p:spTree>
    <p:extLst>
      <p:ext uri="{BB962C8B-B14F-4D97-AF65-F5344CB8AC3E}">
        <p14:creationId xmlns:p14="http://schemas.microsoft.com/office/powerpoint/2010/main" val="376035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note">
            <a:extLst>
              <a:ext uri="{FF2B5EF4-FFF2-40B4-BE49-F238E27FC236}">
                <a16:creationId xmlns:a16="http://schemas.microsoft.com/office/drawing/2014/main" id="{FCF0E9AB-342B-4BE5-9041-505259D1169A}"/>
              </a:ext>
            </a:extLst>
          </p:cNvPr>
          <p:cNvSpPr txBox="1"/>
          <p:nvPr/>
        </p:nvSpPr>
        <p:spPr bwMode="gray">
          <a:xfrm>
            <a:off x="411480" y="5166164"/>
            <a:ext cx="9080500" cy="1123384"/>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Current forecasts do not guarantee future results.</a:t>
            </a:r>
          </a:p>
          <a:p>
            <a:r>
              <a:rPr lang="en-US" sz="900" dirty="0">
                <a:latin typeface="Arial" panose="020B0604020202020204" pitchFamily="34" charset="0"/>
              </a:rPr>
              <a:t>The 60/40 Portfolio represents a blend of the total returns of 60% S&amp;P 500 Index and 40% Bloomberg Barclays US Aggregate Bond Index. Price returns would be lower. The FIA Enhanced Portfolio represents 60% S&amp;P 500 total return, 20% Bloomberg Barclays US Aggregate Bond Index total return and 20% fixed index annuity return based on the S&amp;P 500 Index price return with an index rate cap of 4% (reset each year at 4% for the entire period). Taxes are omitted, as assets are assumed to be held within qualified retirement vehicles. Based on distributions from 5,000 simulations of future returns provided by JourneyGuide retirement-planning over a 10-year period starting December 31, 2020. The FIA Enhanced Portfolio is hypothetical and does not represent an actual portfolio or annuity contract. Results will vary.</a:t>
            </a:r>
          </a:p>
          <a:p>
            <a:r>
              <a:rPr lang="en-US" sz="900" dirty="0">
                <a:latin typeface="Arial" panose="020B0604020202020204" pitchFamily="34" charset="0"/>
              </a:rPr>
              <a:t>As of March 31, 2020</a:t>
            </a:r>
          </a:p>
          <a:p>
            <a:r>
              <a:rPr lang="en-US" sz="900" dirty="0">
                <a:latin typeface="Arial" panose="020B0604020202020204" pitchFamily="34" charset="0"/>
              </a:rPr>
              <a:t>Source: Bloomberg Barclays, JourneyGuide, S&amp;P and AB</a:t>
            </a:r>
          </a:p>
        </p:txBody>
      </p:sp>
      <p:sp>
        <p:nvSpPr>
          <p:cNvPr id="18" name="Subtitle">
            <a:extLst>
              <a:ext uri="{FF2B5EF4-FFF2-40B4-BE49-F238E27FC236}">
                <a16:creationId xmlns:a16="http://schemas.microsoft.com/office/drawing/2014/main" id="{99FE9A52-965A-4DF4-9F4B-5330E499D4D1}"/>
              </a:ext>
            </a:extLst>
          </p:cNvPr>
          <p:cNvSpPr>
            <a:spLocks noGrp="1"/>
          </p:cNvSpPr>
          <p:nvPr>
            <p:ph type="title"/>
          </p:nvPr>
        </p:nvSpPr>
        <p:spPr bwMode="gray">
          <a:xfrm>
            <a:off x="411480" y="758952"/>
            <a:ext cx="9080500" cy="630936"/>
          </a:xfrm>
        </p:spPr>
        <p:txBody>
          <a:bodyPr wrap="square" lIns="0" tIns="0" rIns="0" bIns="0" anchor="t" anchorCtr="0">
            <a:noAutofit/>
          </a:bodyPr>
          <a:lstStyle/>
          <a:p>
            <a:pPr>
              <a:spcBef>
                <a:spcPts val="0"/>
              </a:spcBef>
            </a:pPr>
            <a:r>
              <a:rPr lang="en-US" sz="1600" b="0" dirty="0">
                <a:solidFill>
                  <a:srgbClr val="8C8C8C"/>
                </a:solidFill>
                <a:latin typeface="Arial" panose="020B0604020202020204" pitchFamily="34" charset="0"/>
              </a:rPr>
              <a:t>The FIA enhanced portfolio drives more accumulation than the traditional 60/40 portfolio </a:t>
            </a:r>
          </a:p>
        </p:txBody>
      </p:sp>
      <p:graphicFrame>
        <p:nvGraphicFramePr>
          <p:cNvPr id="16" name="Chart 15">
            <a:extLst>
              <a:ext uri="{FF2B5EF4-FFF2-40B4-BE49-F238E27FC236}">
                <a16:creationId xmlns:a16="http://schemas.microsoft.com/office/drawing/2014/main" id="{744A0BB0-82F7-4985-9959-FE7A67C8D6FE}"/>
              </a:ext>
            </a:extLst>
          </p:cNvPr>
          <p:cNvGraphicFramePr>
            <a:graphicFrameLocks/>
          </p:cNvGraphicFramePr>
          <p:nvPr>
            <p:custDataLst>
              <p:tags r:id="rId1"/>
            </p:custDataLst>
            <p:extLst>
              <p:ext uri="{D42A27DB-BD31-4B8C-83A1-F6EECF244321}">
                <p14:modId xmlns:p14="http://schemas.microsoft.com/office/powerpoint/2010/main" val="3229309320"/>
              </p:ext>
            </p:extLst>
          </p:nvPr>
        </p:nvGraphicFramePr>
        <p:xfrm>
          <a:off x="411480" y="1920240"/>
          <a:ext cx="4443984" cy="2923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29D76474-BE6B-4EBB-9E5E-6732B80947EF}"/>
              </a:ext>
            </a:extLst>
          </p:cNvPr>
          <p:cNvGraphicFramePr/>
          <p:nvPr>
            <p:extLst>
              <p:ext uri="{D42A27DB-BD31-4B8C-83A1-F6EECF244321}">
                <p14:modId xmlns:p14="http://schemas.microsoft.com/office/powerpoint/2010/main" val="4062063599"/>
              </p:ext>
            </p:extLst>
          </p:nvPr>
        </p:nvGraphicFramePr>
        <p:xfrm>
          <a:off x="5051425" y="1919288"/>
          <a:ext cx="4440555" cy="2924175"/>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Title">
            <a:extLst>
              <a:ext uri="{FF2B5EF4-FFF2-40B4-BE49-F238E27FC236}">
                <a16:creationId xmlns:a16="http://schemas.microsoft.com/office/drawing/2014/main" id="{7AB966EB-0086-4E76-AEB3-7A558A75CB78}"/>
              </a:ext>
            </a:extLst>
          </p:cNvPr>
          <p:cNvSpPr txBox="1">
            <a:spLocks/>
          </p:cNvSpPr>
          <p:nvPr/>
        </p:nvSpPr>
        <p:spPr bwMode="gray">
          <a:xfrm>
            <a:off x="413278" y="411480"/>
            <a:ext cx="9079992" cy="307777"/>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r>
              <a:rPr lang="en-US" dirty="0"/>
              <a:t>Step Five: Reveal the Mechanism</a:t>
            </a:r>
          </a:p>
        </p:txBody>
      </p:sp>
      <p:grpSp>
        <p:nvGrpSpPr>
          <p:cNvPr id="11" name="Group 10">
            <a:extLst>
              <a:ext uri="{FF2B5EF4-FFF2-40B4-BE49-F238E27FC236}">
                <a16:creationId xmlns:a16="http://schemas.microsoft.com/office/drawing/2014/main" id="{29E07CED-1D89-4079-92D6-4977CA744FD8}"/>
              </a:ext>
            </a:extLst>
          </p:cNvPr>
          <p:cNvGrpSpPr/>
          <p:nvPr/>
        </p:nvGrpSpPr>
        <p:grpSpPr>
          <a:xfrm>
            <a:off x="411480" y="1289304"/>
            <a:ext cx="4443984" cy="512064"/>
            <a:chOff x="411480" y="1289304"/>
            <a:chExt cx="4443984" cy="512064"/>
          </a:xfrm>
        </p:grpSpPr>
        <p:cxnSp>
          <p:nvCxnSpPr>
            <p:cNvPr id="12" name="ChartLine">
              <a:extLst>
                <a:ext uri="{FF2B5EF4-FFF2-40B4-BE49-F238E27FC236}">
                  <a16:creationId xmlns:a16="http://schemas.microsoft.com/office/drawing/2014/main" id="{B7E4A71B-BB68-4428-925A-2FF5B5E3CA74}"/>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Grey Box: 1-UP">
              <a:extLst>
                <a:ext uri="{FF2B5EF4-FFF2-40B4-BE49-F238E27FC236}">
                  <a16:creationId xmlns:a16="http://schemas.microsoft.com/office/drawing/2014/main" id="{577FE7DA-D8A5-4D05-8733-4677893DB719}"/>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FIA Enhanced Improves Savings Outcomes</a:t>
              </a:r>
            </a:p>
          </p:txBody>
        </p:sp>
      </p:grpSp>
    </p:spTree>
    <p:extLst>
      <p:ext uri="{BB962C8B-B14F-4D97-AF65-F5344CB8AC3E}">
        <p14:creationId xmlns:p14="http://schemas.microsoft.com/office/powerpoint/2010/main" val="305476106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btitle">
            <a:extLst>
              <a:ext uri="{FF2B5EF4-FFF2-40B4-BE49-F238E27FC236}">
                <a16:creationId xmlns:a16="http://schemas.microsoft.com/office/drawing/2014/main" id="{1F0A6257-B77D-C142-752F-CF7EDF2723FF}"/>
              </a:ext>
            </a:extLst>
          </p:cNvPr>
          <p:cNvSpPr txBox="1">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defPPr>
              <a:defRPr lang="en-US"/>
            </a:defPPr>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1200">
                <a:solidFill>
                  <a:schemeClr val="tx1">
                    <a:lumMod val="75000"/>
                    <a:lumOff val="25000"/>
                  </a:schemeClr>
                </a:solidFill>
              </a:defRPr>
            </a:lvl2pPr>
            <a:lvl3pPr marL="517525" indent="-228600">
              <a:lnSpc>
                <a:spcPct val="120000"/>
              </a:lnSpc>
              <a:spcBef>
                <a:spcPts val="0"/>
              </a:spcBef>
              <a:spcAft>
                <a:spcPts val="400"/>
              </a:spcAft>
              <a:buClr>
                <a:schemeClr val="accent1"/>
              </a:buClr>
              <a:buFont typeface="Wingdings 2" panose="05020102010507070707" pitchFamily="18" charset="2"/>
              <a:buChar char="È"/>
              <a:defRPr sz="1100">
                <a:solidFill>
                  <a:schemeClr val="tx1">
                    <a:lumMod val="75000"/>
                    <a:lumOff val="25000"/>
                  </a:schemeClr>
                </a:solidFill>
              </a:defRPr>
            </a:lvl3pPr>
            <a:lvl4pPr marL="746125" indent="-228600">
              <a:lnSpc>
                <a:spcPct val="120000"/>
              </a:lnSpc>
              <a:spcBef>
                <a:spcPts val="0"/>
              </a:spcBef>
              <a:spcAft>
                <a:spcPts val="400"/>
              </a:spcAft>
              <a:buClr>
                <a:schemeClr val="accent1"/>
              </a:buClr>
              <a:buFont typeface="Wingdings 2" panose="05020102010507070707" pitchFamily="18" charset="2"/>
              <a:buChar char="È"/>
              <a:defRPr sz="1000">
                <a:solidFill>
                  <a:schemeClr val="tx1">
                    <a:lumMod val="75000"/>
                    <a:lumOff val="25000"/>
                  </a:schemeClr>
                </a:solidFill>
              </a:defRPr>
            </a:lvl4pPr>
            <a:lvl5pPr marL="974725" indent="-228600">
              <a:lnSpc>
                <a:spcPct val="120000"/>
              </a:lnSpc>
              <a:spcBef>
                <a:spcPts val="0"/>
              </a:spcBef>
              <a:spcAft>
                <a:spcPts val="400"/>
              </a:spcAft>
              <a:buClr>
                <a:schemeClr val="accent1"/>
              </a:buClr>
              <a:buFont typeface="Wingdings 2" panose="05020102010507070707" pitchFamily="18" charset="2"/>
              <a:buChar char="È"/>
              <a:tabLst/>
              <a:defRPr sz="1000">
                <a:solidFill>
                  <a:schemeClr val="tx1">
                    <a:lumMod val="75000"/>
                    <a:lumOff val="25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Behavioral economics has begun to understand these common patterns</a:t>
            </a:r>
          </a:p>
        </p:txBody>
      </p:sp>
      <p:sp>
        <p:nvSpPr>
          <p:cNvPr id="2" name="Title 1"/>
          <p:cNvSpPr>
            <a:spLocks noGrp="1"/>
          </p:cNvSpPr>
          <p:nvPr>
            <p:ph type="title"/>
          </p:nvPr>
        </p:nvSpPr>
        <p:spPr/>
        <p:txBody>
          <a:bodyPr>
            <a:spAutoFit/>
          </a:bodyPr>
          <a:lstStyle/>
          <a:p>
            <a:r>
              <a:rPr lang="en-US" dirty="0"/>
              <a:t>What Investors Hear May Not Be What Is Meant</a:t>
            </a:r>
          </a:p>
        </p:txBody>
      </p:sp>
      <p:sp>
        <p:nvSpPr>
          <p:cNvPr id="20" name="TextBox 19"/>
          <p:cNvSpPr txBox="1">
            <a:spLocks noChangeArrowheads="1"/>
          </p:cNvSpPr>
          <p:nvPr/>
        </p:nvSpPr>
        <p:spPr bwMode="auto">
          <a:xfrm>
            <a:off x="6613084" y="1292455"/>
            <a:ext cx="1536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buClr>
                <a:schemeClr val="tx1"/>
              </a:buClr>
              <a:buFont typeface="Arial" panose="020B0604020202020204" pitchFamily="34" charset="0"/>
              <a:buChar char="•"/>
            </a:pPr>
            <a:r>
              <a:rPr lang="en-US" sz="1600" dirty="0">
                <a:latin typeface="Arial" pitchFamily="34" charset="0"/>
                <a:cs typeface="Arial" pitchFamily="34" charset="0"/>
              </a:rPr>
              <a:t>risks</a:t>
            </a:r>
          </a:p>
        </p:txBody>
      </p:sp>
      <p:sp>
        <p:nvSpPr>
          <p:cNvPr id="21" name="TextBox 20"/>
          <p:cNvSpPr txBox="1">
            <a:spLocks noChangeArrowheads="1"/>
          </p:cNvSpPr>
          <p:nvPr/>
        </p:nvSpPr>
        <p:spPr bwMode="auto">
          <a:xfrm>
            <a:off x="6613084" y="1655064"/>
            <a:ext cx="26023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patterns are uneven</a:t>
            </a:r>
          </a:p>
        </p:txBody>
      </p:sp>
      <p:sp>
        <p:nvSpPr>
          <p:cNvPr id="22" name="TextBox 21"/>
          <p:cNvSpPr txBox="1">
            <a:spLocks noChangeArrowheads="1"/>
          </p:cNvSpPr>
          <p:nvPr/>
        </p:nvSpPr>
        <p:spPr bwMode="auto">
          <a:xfrm>
            <a:off x="6613084" y="2020824"/>
            <a:ext cx="35036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continued to struggle</a:t>
            </a:r>
          </a:p>
        </p:txBody>
      </p:sp>
      <p:sp>
        <p:nvSpPr>
          <p:cNvPr id="23" name="TextBox 22"/>
          <p:cNvSpPr txBox="1">
            <a:spLocks noChangeArrowheads="1"/>
          </p:cNvSpPr>
          <p:nvPr/>
        </p:nvSpPr>
        <p:spPr bwMode="auto">
          <a:xfrm>
            <a:off x="6613084" y="2386584"/>
            <a:ext cx="3622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less upside potential</a:t>
            </a:r>
          </a:p>
        </p:txBody>
      </p:sp>
      <p:sp>
        <p:nvSpPr>
          <p:cNvPr id="24" name="TextBox 23"/>
          <p:cNvSpPr txBox="1">
            <a:spLocks noChangeArrowheads="1"/>
          </p:cNvSpPr>
          <p:nvPr/>
        </p:nvSpPr>
        <p:spPr bwMode="auto">
          <a:xfrm>
            <a:off x="6613084" y="2752344"/>
            <a:ext cx="15629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below average</a:t>
            </a:r>
          </a:p>
        </p:txBody>
      </p:sp>
      <p:sp>
        <p:nvSpPr>
          <p:cNvPr id="25" name="TextBox 24"/>
          <p:cNvSpPr txBox="1">
            <a:spLocks noChangeArrowheads="1"/>
          </p:cNvSpPr>
          <p:nvPr/>
        </p:nvSpPr>
        <p:spPr bwMode="auto">
          <a:xfrm>
            <a:off x="6613084" y="3118104"/>
            <a:ext cx="36121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bonds are expensive</a:t>
            </a:r>
          </a:p>
        </p:txBody>
      </p:sp>
      <p:sp>
        <p:nvSpPr>
          <p:cNvPr id="26" name="TextBox 25"/>
          <p:cNvSpPr txBox="1">
            <a:spLocks noChangeArrowheads="1"/>
          </p:cNvSpPr>
          <p:nvPr/>
        </p:nvSpPr>
        <p:spPr bwMode="auto">
          <a:xfrm>
            <a:off x="6613084" y="3483864"/>
            <a:ext cx="44843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below average</a:t>
            </a:r>
          </a:p>
        </p:txBody>
      </p:sp>
      <p:sp>
        <p:nvSpPr>
          <p:cNvPr id="27" name="TextBox 26"/>
          <p:cNvSpPr txBox="1">
            <a:spLocks noChangeArrowheads="1"/>
          </p:cNvSpPr>
          <p:nvPr/>
        </p:nvSpPr>
        <p:spPr bwMode="auto">
          <a:xfrm>
            <a:off x="6613084" y="3849624"/>
            <a:ext cx="3405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equity risk</a:t>
            </a:r>
          </a:p>
        </p:txBody>
      </p:sp>
      <p:sp>
        <p:nvSpPr>
          <p:cNvPr id="28" name="TextBox 27"/>
          <p:cNvSpPr txBox="1">
            <a:spLocks noChangeArrowheads="1"/>
          </p:cNvSpPr>
          <p:nvPr/>
        </p:nvSpPr>
        <p:spPr bwMode="auto">
          <a:xfrm>
            <a:off x="6613084" y="4215384"/>
            <a:ext cx="1862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macro uncertainty</a:t>
            </a:r>
          </a:p>
        </p:txBody>
      </p:sp>
      <p:sp>
        <p:nvSpPr>
          <p:cNvPr id="29" name="TextBox 28"/>
          <p:cNvSpPr txBox="1">
            <a:spLocks noChangeArrowheads="1"/>
          </p:cNvSpPr>
          <p:nvPr/>
        </p:nvSpPr>
        <p:spPr bwMode="auto">
          <a:xfrm>
            <a:off x="6613084" y="4581144"/>
            <a:ext cx="34207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volatility</a:t>
            </a:r>
          </a:p>
        </p:txBody>
      </p:sp>
      <p:sp>
        <p:nvSpPr>
          <p:cNvPr id="30" name="TextBox 29"/>
          <p:cNvSpPr txBox="1">
            <a:spLocks noChangeArrowheads="1"/>
          </p:cNvSpPr>
          <p:nvPr/>
        </p:nvSpPr>
        <p:spPr bwMode="auto">
          <a:xfrm>
            <a:off x="6613084" y="4946904"/>
            <a:ext cx="24509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marL="228600" indent="-228600" algn="l">
              <a:buClr>
                <a:schemeClr val="tx1"/>
              </a:buClr>
              <a:buFont typeface="Arial" panose="020B0604020202020204" pitchFamily="34" charset="0"/>
              <a:buChar char="•"/>
            </a:pPr>
            <a:r>
              <a:rPr lang="en-US" sz="1600" dirty="0">
                <a:latin typeface="Arial" pitchFamily="34" charset="0"/>
                <a:cs typeface="Arial" pitchFamily="34" charset="0"/>
              </a:rPr>
              <a:t>below average</a:t>
            </a:r>
          </a:p>
        </p:txBody>
      </p:sp>
      <p:sp>
        <p:nvSpPr>
          <p:cNvPr id="32" name="Content Placeholder 20"/>
          <p:cNvSpPr txBox="1">
            <a:spLocks/>
          </p:cNvSpPr>
          <p:nvPr/>
        </p:nvSpPr>
        <p:spPr>
          <a:xfrm>
            <a:off x="366116" y="1177561"/>
            <a:ext cx="5525398" cy="5508850"/>
          </a:xfrm>
          <a:prstGeom prst="rect">
            <a:avLst/>
          </a:prstGeom>
        </p:spPr>
        <p:txBody>
          <a:bodyPr/>
          <a:lstStyle>
            <a:lvl1pPr marL="0" indent="0" algn="l" defTabSz="457200" rtl="0" eaLnBrk="1" latinLnBrk="0" hangingPunct="1">
              <a:lnSpc>
                <a:spcPct val="120000"/>
              </a:lnSpc>
              <a:spcBef>
                <a:spcPts val="0"/>
              </a:spcBef>
              <a:spcAft>
                <a:spcPts val="400"/>
              </a:spcAft>
              <a:buFont typeface="Arial"/>
              <a:buNone/>
              <a:defRPr sz="2000" kern="1200">
                <a:solidFill>
                  <a:schemeClr val="tx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2000" kern="1200">
                <a:solidFill>
                  <a:schemeClr val="tx1"/>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800" kern="1200">
                <a:solidFill>
                  <a:schemeClr val="tx1"/>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600" kern="1200">
                <a:solidFill>
                  <a:schemeClr val="tx1"/>
                </a:solidFill>
                <a:latin typeface="+mn-lt"/>
                <a:ea typeface="+mn-ea"/>
                <a:cs typeface="+mn-cs"/>
              </a:defRPr>
            </a:lvl4pPr>
            <a:lvl5pPr marL="974725" indent="-228600" algn="l" defTabSz="457200" rtl="0" eaLnBrk="1" latinLnBrk="0" hangingPunct="1">
              <a:lnSpc>
                <a:spcPct val="120000"/>
              </a:lnSpc>
              <a:spcBef>
                <a:spcPts val="0"/>
              </a:spcBef>
              <a:spcAft>
                <a:spcPts val="1200"/>
              </a:spcAft>
              <a:buClr>
                <a:schemeClr val="accent1"/>
              </a:buClr>
              <a:buFont typeface="Wingdings 2" panose="05020102010507070707" pitchFamily="18" charset="2"/>
              <a:buChar char="È"/>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0"/>
              </a:spcAft>
            </a:pPr>
            <a:r>
              <a:rPr lang="en-US" sz="1600" dirty="0">
                <a:latin typeface="Arial" pitchFamily="34" charset="0"/>
                <a:cs typeface="Arial" pitchFamily="34" charset="0"/>
              </a:rPr>
              <a:t>“Despite the risks, global growth has been solid, </a:t>
            </a:r>
            <a:br>
              <a:rPr lang="en-US" sz="1600" dirty="0">
                <a:latin typeface="Arial" pitchFamily="34" charset="0"/>
                <a:cs typeface="Arial" pitchFamily="34" charset="0"/>
              </a:rPr>
            </a:br>
            <a:r>
              <a:rPr lang="en-US" sz="1600" dirty="0">
                <a:latin typeface="Arial" pitchFamily="34" charset="0"/>
                <a:cs typeface="Arial" pitchFamily="34" charset="0"/>
              </a:rPr>
              <a:t>though the patterns are uneven. In the US, a </a:t>
            </a:r>
            <a:br>
              <a:rPr lang="en-US" sz="1600" dirty="0">
                <a:latin typeface="Arial" pitchFamily="34" charset="0"/>
                <a:cs typeface="Arial" pitchFamily="34" charset="0"/>
              </a:rPr>
            </a:br>
            <a:r>
              <a:rPr lang="en-US" sz="1600" dirty="0">
                <a:latin typeface="Arial" pitchFamily="34" charset="0"/>
                <a:cs typeface="Arial" pitchFamily="34" charset="0"/>
              </a:rPr>
              <a:t>housing recovery and manufacturing rebound have </a:t>
            </a:r>
            <a:br>
              <a:rPr lang="en-US" sz="1600" dirty="0">
                <a:latin typeface="Arial" pitchFamily="34" charset="0"/>
                <a:cs typeface="Arial" pitchFamily="34" charset="0"/>
              </a:rPr>
            </a:br>
            <a:r>
              <a:rPr lang="en-US" sz="1600" dirty="0">
                <a:latin typeface="Arial" pitchFamily="34" charset="0"/>
                <a:cs typeface="Arial" pitchFamily="34" charset="0"/>
              </a:rPr>
              <a:t>been bolstering growth while European economies have continued to struggle. Japan has unveiled policies to revive its economy and China’s growth should remain strong—but with less upside potential.</a:t>
            </a:r>
          </a:p>
          <a:p>
            <a:pPr>
              <a:lnSpc>
                <a:spcPct val="100000"/>
              </a:lnSpc>
              <a:spcBef>
                <a:spcPts val="1200"/>
              </a:spcBef>
              <a:spcAft>
                <a:spcPts val="0"/>
              </a:spcAft>
            </a:pPr>
            <a:r>
              <a:rPr lang="en-US" sz="1600" dirty="0">
                <a:latin typeface="Arial" pitchFamily="34" charset="0"/>
                <a:cs typeface="Arial" pitchFamily="34" charset="0"/>
              </a:rPr>
              <a:t>We expect the long-run return for stocks to be</a:t>
            </a:r>
            <a:br>
              <a:rPr lang="en-US" sz="1600" dirty="0">
                <a:latin typeface="Arial" pitchFamily="34" charset="0"/>
                <a:cs typeface="Arial" pitchFamily="34" charset="0"/>
              </a:rPr>
            </a:br>
            <a:r>
              <a:rPr lang="en-US" sz="1600" dirty="0">
                <a:latin typeface="Arial" pitchFamily="34" charset="0"/>
                <a:cs typeface="Arial" pitchFamily="34" charset="0"/>
              </a:rPr>
              <a:t>below average but still reasonable. Government </a:t>
            </a:r>
            <a:br>
              <a:rPr lang="en-US" sz="1600" dirty="0">
                <a:latin typeface="Arial" pitchFamily="34" charset="0"/>
                <a:cs typeface="Arial" pitchFamily="34" charset="0"/>
              </a:rPr>
            </a:br>
            <a:r>
              <a:rPr lang="en-US" sz="1600" dirty="0">
                <a:latin typeface="Arial" pitchFamily="34" charset="0"/>
                <a:cs typeface="Arial" pitchFamily="34" charset="0"/>
              </a:rPr>
              <a:t>bonds are expensive and their expected returns well </a:t>
            </a:r>
            <a:br>
              <a:rPr lang="en-US" sz="1600" dirty="0">
                <a:latin typeface="Arial" pitchFamily="34" charset="0"/>
                <a:cs typeface="Arial" pitchFamily="34" charset="0"/>
              </a:rPr>
            </a:br>
            <a:r>
              <a:rPr lang="en-US" sz="1600" dirty="0">
                <a:latin typeface="Arial" pitchFamily="34" charset="0"/>
                <a:cs typeface="Arial" pitchFamily="34" charset="0"/>
              </a:rPr>
              <a:t>below average but we don’t believe there’s a bubble.</a:t>
            </a:r>
          </a:p>
          <a:p>
            <a:pPr>
              <a:lnSpc>
                <a:spcPct val="100000"/>
              </a:lnSpc>
              <a:spcBef>
                <a:spcPts val="1200"/>
              </a:spcBef>
              <a:spcAft>
                <a:spcPts val="0"/>
              </a:spcAft>
            </a:pPr>
            <a:r>
              <a:rPr lang="en-US" sz="1600" dirty="0">
                <a:latin typeface="Arial" pitchFamily="34" charset="0"/>
                <a:cs typeface="Arial" pitchFamily="34" charset="0"/>
              </a:rPr>
              <a:t>Most important for allocation decisions, the expected </a:t>
            </a:r>
            <a:br>
              <a:rPr lang="en-US" sz="1600" dirty="0">
                <a:latin typeface="Arial" pitchFamily="34" charset="0"/>
                <a:cs typeface="Arial" pitchFamily="34" charset="0"/>
              </a:rPr>
            </a:br>
            <a:r>
              <a:rPr lang="en-US" sz="1600" dirty="0">
                <a:latin typeface="Arial" pitchFamily="34" charset="0"/>
                <a:cs typeface="Arial" pitchFamily="34" charset="0"/>
              </a:rPr>
              <a:t>equity risk premium—the difference between the return of equities and risk-free assets—is well above average. This is somewhat overshadowed by macro uncertainty, though expected volatility is below average.”</a:t>
            </a:r>
          </a:p>
        </p:txBody>
      </p:sp>
      <p:sp>
        <p:nvSpPr>
          <p:cNvPr id="33" name="Rectangle 32"/>
          <p:cNvSpPr/>
          <p:nvPr/>
        </p:nvSpPr>
        <p:spPr>
          <a:xfrm>
            <a:off x="1566489" y="1207231"/>
            <a:ext cx="512064"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1429878" y="1468143"/>
            <a:ext cx="1874520"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453135" y="2202946"/>
            <a:ext cx="1901952"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827995" y="2680300"/>
            <a:ext cx="1953305" cy="25603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415035" y="3342125"/>
            <a:ext cx="1399032"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415035" y="3598133"/>
            <a:ext cx="1953305"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415035" y="3861823"/>
            <a:ext cx="1399032"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424560" y="4465767"/>
            <a:ext cx="960120"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3285346" y="4959363"/>
            <a:ext cx="1645920"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a:off x="2284836" y="5215224"/>
            <a:ext cx="1572789"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1301313" y="5211685"/>
            <a:ext cx="777240" cy="237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47518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1000"/>
                                        <p:tgtEl>
                                          <p:spTgt spid="3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50" fill="hold"/>
                                        <p:tgtEl>
                                          <p:spTgt spid="20"/>
                                        </p:tgtEl>
                                        <p:attrNameLst>
                                          <p:attrName>ppt_x</p:attrName>
                                        </p:attrNameLst>
                                      </p:cBhvr>
                                      <p:tavLst>
                                        <p:tav tm="0">
                                          <p:val>
                                            <p:strVal val="0-#ppt_w/2"/>
                                          </p:val>
                                        </p:tav>
                                        <p:tav tm="100000">
                                          <p:val>
                                            <p:strVal val="#ppt_x"/>
                                          </p:val>
                                        </p:tav>
                                      </p:tavLst>
                                    </p:anim>
                                    <p:anim calcmode="lin" valueType="num">
                                      <p:cBhvr additive="base">
                                        <p:cTn id="12" dur="250" fill="hold"/>
                                        <p:tgtEl>
                                          <p:spTgt spid="20"/>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1000"/>
                                        <p:tgtEl>
                                          <p:spTgt spid="34"/>
                                        </p:tgtEl>
                                      </p:cBhvr>
                                    </p:animEffect>
                                  </p:childTnLst>
                                </p:cTn>
                              </p:par>
                            </p:childTnLst>
                          </p:cTn>
                        </p:par>
                        <p:par>
                          <p:cTn id="24" fill="hold">
                            <p:stCondLst>
                              <p:cond delay="3500"/>
                            </p:stCondLst>
                            <p:childTnLst>
                              <p:par>
                                <p:cTn id="25" presetID="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0-#ppt_w/2"/>
                                          </p:val>
                                        </p:tav>
                                        <p:tav tm="100000">
                                          <p:val>
                                            <p:strVal val="#ppt_x"/>
                                          </p:val>
                                        </p:tav>
                                      </p:tavLst>
                                    </p:anim>
                                    <p:anim calcmode="lin" valueType="num">
                                      <p:cBhvr additive="base">
                                        <p:cTn id="28" dur="250" fill="hold"/>
                                        <p:tgtEl>
                                          <p:spTgt spid="21"/>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4500"/>
                            </p:stCondLst>
                            <p:childTnLst>
                              <p:par>
                                <p:cTn id="33" presetID="10" presetClass="exit" presetSubtype="0" fill="hold" grpId="1" nodeType="after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0"/>
                            </p:stCondLst>
                            <p:childTnLst>
                              <p:par>
                                <p:cTn id="37" presetID="21"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heel(1)">
                                      <p:cBhvr>
                                        <p:cTn id="39" dur="1000"/>
                                        <p:tgtEl>
                                          <p:spTgt spid="35"/>
                                        </p:tgtEl>
                                      </p:cBhvr>
                                    </p:animEffect>
                                  </p:childTnLst>
                                </p:cTn>
                              </p:par>
                            </p:childTnLst>
                          </p:cTn>
                        </p:par>
                        <p:par>
                          <p:cTn id="40" fill="hold">
                            <p:stCondLst>
                              <p:cond delay="6000"/>
                            </p:stCondLst>
                            <p:childTnLst>
                              <p:par>
                                <p:cTn id="41" presetID="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250" fill="hold"/>
                                        <p:tgtEl>
                                          <p:spTgt spid="22"/>
                                        </p:tgtEl>
                                        <p:attrNameLst>
                                          <p:attrName>ppt_x</p:attrName>
                                        </p:attrNameLst>
                                      </p:cBhvr>
                                      <p:tavLst>
                                        <p:tav tm="0">
                                          <p:val>
                                            <p:strVal val="0-#ppt_w/2"/>
                                          </p:val>
                                        </p:tav>
                                        <p:tav tm="100000">
                                          <p:val>
                                            <p:strVal val="#ppt_x"/>
                                          </p:val>
                                        </p:tav>
                                      </p:tavLst>
                                    </p:anim>
                                    <p:anim calcmode="lin" valueType="num">
                                      <p:cBhvr additive="base">
                                        <p:cTn id="44" dur="250" fill="hold"/>
                                        <p:tgtEl>
                                          <p:spTgt spid="22"/>
                                        </p:tgtEl>
                                        <p:attrNameLst>
                                          <p:attrName>ppt_y</p:attrName>
                                        </p:attrNameLst>
                                      </p:cBhvr>
                                      <p:tavLst>
                                        <p:tav tm="0">
                                          <p:val>
                                            <p:strVal val="#ppt_y"/>
                                          </p:val>
                                        </p:tav>
                                        <p:tav tm="100000">
                                          <p:val>
                                            <p:strVal val="#ppt_y"/>
                                          </p:val>
                                        </p:tav>
                                      </p:tavLst>
                                    </p:anim>
                                  </p:childTnLst>
                                </p:cTn>
                              </p:par>
                              <p:par>
                                <p:cTn id="45" presetID="10" presetClass="entr" presetSubtype="0" fill="hold" grpId="1"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7000"/>
                            </p:stCondLst>
                            <p:childTnLst>
                              <p:par>
                                <p:cTn id="49" presetID="10" presetClass="exit" presetSubtype="0" fill="hold" grpId="1" nodeType="after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par>
                          <p:cTn id="52" fill="hold">
                            <p:stCondLst>
                              <p:cond delay="7500"/>
                            </p:stCondLst>
                            <p:childTnLst>
                              <p:par>
                                <p:cTn id="53" presetID="21" presetClass="entr" presetSubtype="1"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heel(1)">
                                      <p:cBhvr>
                                        <p:cTn id="55" dur="1000"/>
                                        <p:tgtEl>
                                          <p:spTgt spid="36"/>
                                        </p:tgtEl>
                                      </p:cBhvr>
                                    </p:animEffect>
                                  </p:childTnLst>
                                </p:cTn>
                              </p:par>
                            </p:childTnLst>
                          </p:cTn>
                        </p:par>
                        <p:par>
                          <p:cTn id="56" fill="hold">
                            <p:stCondLst>
                              <p:cond delay="8500"/>
                            </p:stCondLst>
                            <p:childTnLst>
                              <p:par>
                                <p:cTn id="57" presetID="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250" fill="hold"/>
                                        <p:tgtEl>
                                          <p:spTgt spid="23"/>
                                        </p:tgtEl>
                                        <p:attrNameLst>
                                          <p:attrName>ppt_x</p:attrName>
                                        </p:attrNameLst>
                                      </p:cBhvr>
                                      <p:tavLst>
                                        <p:tav tm="0">
                                          <p:val>
                                            <p:strVal val="0-#ppt_w/2"/>
                                          </p:val>
                                        </p:tav>
                                        <p:tav tm="100000">
                                          <p:val>
                                            <p:strVal val="#ppt_x"/>
                                          </p:val>
                                        </p:tav>
                                      </p:tavLst>
                                    </p:anim>
                                    <p:anim calcmode="lin" valueType="num">
                                      <p:cBhvr additive="base">
                                        <p:cTn id="60" dur="250" fill="hold"/>
                                        <p:tgtEl>
                                          <p:spTgt spid="23"/>
                                        </p:tgtEl>
                                        <p:attrNameLst>
                                          <p:attrName>ppt_y</p:attrName>
                                        </p:attrNameLst>
                                      </p:cBhvr>
                                      <p:tavLst>
                                        <p:tav tm="0">
                                          <p:val>
                                            <p:strVal val="#ppt_y"/>
                                          </p:val>
                                        </p:tav>
                                        <p:tav tm="100000">
                                          <p:val>
                                            <p:strVal val="#ppt_y"/>
                                          </p:val>
                                        </p:tav>
                                      </p:tavLst>
                                    </p:anim>
                                  </p:childTnLst>
                                </p:cTn>
                              </p:par>
                              <p:par>
                                <p:cTn id="61" presetID="10" presetClass="entr" presetSubtype="0" fill="hold" grpId="1"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p:stCondLst>
                              <p:cond delay="9500"/>
                            </p:stCondLst>
                            <p:childTnLst>
                              <p:par>
                                <p:cTn id="65" presetID="10" presetClass="exit" presetSubtype="0" fill="hold" grpId="1" nodeType="afterEffect">
                                  <p:stCondLst>
                                    <p:cond delay="0"/>
                                  </p:stCondLst>
                                  <p:childTnLst>
                                    <p:animEffect transition="out" filter="fade">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childTnLst>
                          </p:cTn>
                        </p:par>
                        <p:par>
                          <p:cTn id="68" fill="hold">
                            <p:stCondLst>
                              <p:cond delay="10000"/>
                            </p:stCondLst>
                            <p:childTnLst>
                              <p:par>
                                <p:cTn id="69" presetID="21"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heel(1)">
                                      <p:cBhvr>
                                        <p:cTn id="71" dur="1000"/>
                                        <p:tgtEl>
                                          <p:spTgt spid="37"/>
                                        </p:tgtEl>
                                      </p:cBhvr>
                                    </p:animEffect>
                                  </p:childTnLst>
                                </p:cTn>
                              </p:par>
                            </p:childTnLst>
                          </p:cTn>
                        </p:par>
                        <p:par>
                          <p:cTn id="72" fill="hold">
                            <p:stCondLst>
                              <p:cond delay="11000"/>
                            </p:stCondLst>
                            <p:childTnLst>
                              <p:par>
                                <p:cTn id="73" presetID="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250" fill="hold"/>
                                        <p:tgtEl>
                                          <p:spTgt spid="24"/>
                                        </p:tgtEl>
                                        <p:attrNameLst>
                                          <p:attrName>ppt_x</p:attrName>
                                        </p:attrNameLst>
                                      </p:cBhvr>
                                      <p:tavLst>
                                        <p:tav tm="0">
                                          <p:val>
                                            <p:strVal val="0-#ppt_w/2"/>
                                          </p:val>
                                        </p:tav>
                                        <p:tav tm="100000">
                                          <p:val>
                                            <p:strVal val="#ppt_x"/>
                                          </p:val>
                                        </p:tav>
                                      </p:tavLst>
                                    </p:anim>
                                    <p:anim calcmode="lin" valueType="num">
                                      <p:cBhvr additive="base">
                                        <p:cTn id="76" dur="250" fill="hold"/>
                                        <p:tgtEl>
                                          <p:spTgt spid="24"/>
                                        </p:tgtEl>
                                        <p:attrNameLst>
                                          <p:attrName>ppt_y</p:attrName>
                                        </p:attrNameLst>
                                      </p:cBhvr>
                                      <p:tavLst>
                                        <p:tav tm="0">
                                          <p:val>
                                            <p:strVal val="#ppt_y"/>
                                          </p:val>
                                        </p:tav>
                                        <p:tav tm="100000">
                                          <p:val>
                                            <p:strVal val="#ppt_y"/>
                                          </p:val>
                                        </p:tav>
                                      </p:tavLst>
                                    </p:anim>
                                  </p:childTnLst>
                                </p:cTn>
                              </p:par>
                              <p:par>
                                <p:cTn id="77" presetID="10" presetClass="entr" presetSubtype="0" fill="hold" grpId="1"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childTnLst>
                                </p:cTn>
                              </p:par>
                            </p:childTnLst>
                          </p:cTn>
                        </p:par>
                        <p:par>
                          <p:cTn id="80" fill="hold">
                            <p:stCondLst>
                              <p:cond delay="12000"/>
                            </p:stCondLst>
                            <p:childTnLst>
                              <p:par>
                                <p:cTn id="81" presetID="10" presetClass="exit" presetSubtype="0" fill="hold" grpId="1" nodeType="afterEffect">
                                  <p:stCondLst>
                                    <p:cond delay="0"/>
                                  </p:stCondLst>
                                  <p:childTnLst>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par>
                          <p:cTn id="84" fill="hold">
                            <p:stCondLst>
                              <p:cond delay="12500"/>
                            </p:stCondLst>
                            <p:childTnLst>
                              <p:par>
                                <p:cTn id="85" presetID="21" presetClass="entr" presetSubtype="1"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heel(1)">
                                      <p:cBhvr>
                                        <p:cTn id="87" dur="1000"/>
                                        <p:tgtEl>
                                          <p:spTgt spid="38"/>
                                        </p:tgtEl>
                                      </p:cBhvr>
                                    </p:animEffect>
                                  </p:childTnLst>
                                </p:cTn>
                              </p:par>
                            </p:childTnLst>
                          </p:cTn>
                        </p:par>
                        <p:par>
                          <p:cTn id="88" fill="hold">
                            <p:stCondLst>
                              <p:cond delay="13500"/>
                            </p:stCondLst>
                            <p:childTnLst>
                              <p:par>
                                <p:cTn id="89" presetID="2" presetClass="entr" presetSubtype="8"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250" fill="hold"/>
                                        <p:tgtEl>
                                          <p:spTgt spid="25"/>
                                        </p:tgtEl>
                                        <p:attrNameLst>
                                          <p:attrName>ppt_x</p:attrName>
                                        </p:attrNameLst>
                                      </p:cBhvr>
                                      <p:tavLst>
                                        <p:tav tm="0">
                                          <p:val>
                                            <p:strVal val="0-#ppt_w/2"/>
                                          </p:val>
                                        </p:tav>
                                        <p:tav tm="100000">
                                          <p:val>
                                            <p:strVal val="#ppt_x"/>
                                          </p:val>
                                        </p:tav>
                                      </p:tavLst>
                                    </p:anim>
                                    <p:anim calcmode="lin" valueType="num">
                                      <p:cBhvr additive="base">
                                        <p:cTn id="92" dur="250" fill="hold"/>
                                        <p:tgtEl>
                                          <p:spTgt spid="25"/>
                                        </p:tgtEl>
                                        <p:attrNameLst>
                                          <p:attrName>ppt_y</p:attrName>
                                        </p:attrNameLst>
                                      </p:cBhvr>
                                      <p:tavLst>
                                        <p:tav tm="0">
                                          <p:val>
                                            <p:strVal val="#ppt_y"/>
                                          </p:val>
                                        </p:tav>
                                        <p:tav tm="100000">
                                          <p:val>
                                            <p:strVal val="#ppt_y"/>
                                          </p:val>
                                        </p:tav>
                                      </p:tavLst>
                                    </p:anim>
                                  </p:childTnLst>
                                </p:cTn>
                              </p:par>
                              <p:par>
                                <p:cTn id="93" presetID="10" presetClass="entr" presetSubtype="0" fill="hold" grpId="1"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childTnLst>
                                </p:cTn>
                              </p:par>
                            </p:childTnLst>
                          </p:cTn>
                        </p:par>
                        <p:par>
                          <p:cTn id="96" fill="hold">
                            <p:stCondLst>
                              <p:cond delay="14500"/>
                            </p:stCondLst>
                            <p:childTnLst>
                              <p:par>
                                <p:cTn id="97" presetID="10" presetClass="exit" presetSubtype="0" fill="hold" grpId="1" nodeType="afterEffect">
                                  <p:stCondLst>
                                    <p:cond delay="0"/>
                                  </p:stCondLst>
                                  <p:childTnLst>
                                    <p:animEffect transition="out" filter="fade">
                                      <p:cBhvr>
                                        <p:cTn id="98" dur="500"/>
                                        <p:tgtEl>
                                          <p:spTgt spid="38"/>
                                        </p:tgtEl>
                                      </p:cBhvr>
                                    </p:animEffect>
                                    <p:set>
                                      <p:cBhvr>
                                        <p:cTn id="99" dur="1" fill="hold">
                                          <p:stCondLst>
                                            <p:cond delay="499"/>
                                          </p:stCondLst>
                                        </p:cTn>
                                        <p:tgtEl>
                                          <p:spTgt spid="38"/>
                                        </p:tgtEl>
                                        <p:attrNameLst>
                                          <p:attrName>style.visibility</p:attrName>
                                        </p:attrNameLst>
                                      </p:cBhvr>
                                      <p:to>
                                        <p:strVal val="hidden"/>
                                      </p:to>
                                    </p:set>
                                  </p:childTnLst>
                                </p:cTn>
                              </p:par>
                            </p:childTnLst>
                          </p:cTn>
                        </p:par>
                        <p:par>
                          <p:cTn id="100" fill="hold">
                            <p:stCondLst>
                              <p:cond delay="15000"/>
                            </p:stCondLst>
                            <p:childTnLst>
                              <p:par>
                                <p:cTn id="101" presetID="21" presetClass="entr" presetSubtype="1"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heel(1)">
                                      <p:cBhvr>
                                        <p:cTn id="103" dur="1000"/>
                                        <p:tgtEl>
                                          <p:spTgt spid="39"/>
                                        </p:tgtEl>
                                      </p:cBhvr>
                                    </p:animEffect>
                                  </p:childTnLst>
                                </p:cTn>
                              </p:par>
                            </p:childTnLst>
                          </p:cTn>
                        </p:par>
                        <p:par>
                          <p:cTn id="104" fill="hold">
                            <p:stCondLst>
                              <p:cond delay="16000"/>
                            </p:stCondLst>
                            <p:childTnLst>
                              <p:par>
                                <p:cTn id="105" presetID="2" presetClass="entr" presetSubtype="8"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250" fill="hold"/>
                                        <p:tgtEl>
                                          <p:spTgt spid="26"/>
                                        </p:tgtEl>
                                        <p:attrNameLst>
                                          <p:attrName>ppt_x</p:attrName>
                                        </p:attrNameLst>
                                      </p:cBhvr>
                                      <p:tavLst>
                                        <p:tav tm="0">
                                          <p:val>
                                            <p:strVal val="0-#ppt_w/2"/>
                                          </p:val>
                                        </p:tav>
                                        <p:tav tm="100000">
                                          <p:val>
                                            <p:strVal val="#ppt_x"/>
                                          </p:val>
                                        </p:tav>
                                      </p:tavLst>
                                    </p:anim>
                                    <p:anim calcmode="lin" valueType="num">
                                      <p:cBhvr additive="base">
                                        <p:cTn id="108" dur="250" fill="hold"/>
                                        <p:tgtEl>
                                          <p:spTgt spid="26"/>
                                        </p:tgtEl>
                                        <p:attrNameLst>
                                          <p:attrName>ppt_y</p:attrName>
                                        </p:attrNameLst>
                                      </p:cBhvr>
                                      <p:tavLst>
                                        <p:tav tm="0">
                                          <p:val>
                                            <p:strVal val="#ppt_y"/>
                                          </p:val>
                                        </p:tav>
                                        <p:tav tm="100000">
                                          <p:val>
                                            <p:strVal val="#ppt_y"/>
                                          </p:val>
                                        </p:tav>
                                      </p:tavLst>
                                    </p:anim>
                                  </p:childTnLst>
                                </p:cTn>
                              </p:par>
                              <p:par>
                                <p:cTn id="109" presetID="10" presetClass="entr" presetSubtype="0" fill="hold" grpId="1"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1000"/>
                                        <p:tgtEl>
                                          <p:spTgt spid="26"/>
                                        </p:tgtEl>
                                      </p:cBhvr>
                                    </p:animEffect>
                                  </p:childTnLst>
                                </p:cTn>
                              </p:par>
                            </p:childTnLst>
                          </p:cTn>
                        </p:par>
                        <p:par>
                          <p:cTn id="112" fill="hold">
                            <p:stCondLst>
                              <p:cond delay="17000"/>
                            </p:stCondLst>
                            <p:childTnLst>
                              <p:par>
                                <p:cTn id="113" presetID="10" presetClass="exit" presetSubtype="0" fill="hold" grpId="1" nodeType="afterEffect">
                                  <p:stCondLst>
                                    <p:cond delay="0"/>
                                  </p:stCondLst>
                                  <p:childTnLst>
                                    <p:animEffect transition="out" filter="fade">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childTnLst>
                          </p:cTn>
                        </p:par>
                        <p:par>
                          <p:cTn id="116" fill="hold">
                            <p:stCondLst>
                              <p:cond delay="17500"/>
                            </p:stCondLst>
                            <p:childTnLst>
                              <p:par>
                                <p:cTn id="117" presetID="21" presetClass="entr" presetSubtype="1" fill="hold" grpId="0"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heel(1)">
                                      <p:cBhvr>
                                        <p:cTn id="119" dur="1000"/>
                                        <p:tgtEl>
                                          <p:spTgt spid="40"/>
                                        </p:tgtEl>
                                      </p:cBhvr>
                                    </p:animEffect>
                                  </p:childTnLst>
                                </p:cTn>
                              </p:par>
                            </p:childTnLst>
                          </p:cTn>
                        </p:par>
                        <p:par>
                          <p:cTn id="120" fill="hold">
                            <p:stCondLst>
                              <p:cond delay="18500"/>
                            </p:stCondLst>
                            <p:childTnLst>
                              <p:par>
                                <p:cTn id="121" presetID="2" presetClass="entr" presetSubtype="8"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additive="base">
                                        <p:cTn id="123" dur="250" fill="hold"/>
                                        <p:tgtEl>
                                          <p:spTgt spid="27"/>
                                        </p:tgtEl>
                                        <p:attrNameLst>
                                          <p:attrName>ppt_x</p:attrName>
                                        </p:attrNameLst>
                                      </p:cBhvr>
                                      <p:tavLst>
                                        <p:tav tm="0">
                                          <p:val>
                                            <p:strVal val="0-#ppt_w/2"/>
                                          </p:val>
                                        </p:tav>
                                        <p:tav tm="100000">
                                          <p:val>
                                            <p:strVal val="#ppt_x"/>
                                          </p:val>
                                        </p:tav>
                                      </p:tavLst>
                                    </p:anim>
                                    <p:anim calcmode="lin" valueType="num">
                                      <p:cBhvr additive="base">
                                        <p:cTn id="124" dur="250" fill="hold"/>
                                        <p:tgtEl>
                                          <p:spTgt spid="27"/>
                                        </p:tgtEl>
                                        <p:attrNameLst>
                                          <p:attrName>ppt_y</p:attrName>
                                        </p:attrNameLst>
                                      </p:cBhvr>
                                      <p:tavLst>
                                        <p:tav tm="0">
                                          <p:val>
                                            <p:strVal val="#ppt_y"/>
                                          </p:val>
                                        </p:tav>
                                        <p:tav tm="100000">
                                          <p:val>
                                            <p:strVal val="#ppt_y"/>
                                          </p:val>
                                        </p:tav>
                                      </p:tavLst>
                                    </p:anim>
                                  </p:childTnLst>
                                </p:cTn>
                              </p:par>
                              <p:par>
                                <p:cTn id="125" presetID="10" presetClass="entr" presetSubtype="0" fill="hold" grpId="1"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1000"/>
                                        <p:tgtEl>
                                          <p:spTgt spid="27"/>
                                        </p:tgtEl>
                                      </p:cBhvr>
                                    </p:animEffect>
                                  </p:childTnLst>
                                </p:cTn>
                              </p:par>
                            </p:childTnLst>
                          </p:cTn>
                        </p:par>
                        <p:par>
                          <p:cTn id="128" fill="hold">
                            <p:stCondLst>
                              <p:cond delay="19500"/>
                            </p:stCondLst>
                            <p:childTnLst>
                              <p:par>
                                <p:cTn id="129" presetID="10" presetClass="exit" presetSubtype="0" fill="hold" grpId="1" nodeType="after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childTnLst>
                          </p:cTn>
                        </p:par>
                        <p:par>
                          <p:cTn id="132" fill="hold">
                            <p:stCondLst>
                              <p:cond delay="20000"/>
                            </p:stCondLst>
                            <p:childTnLst>
                              <p:par>
                                <p:cTn id="133" presetID="21" presetClass="entr" presetSubtype="1"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heel(1)">
                                      <p:cBhvr>
                                        <p:cTn id="135" dur="1000"/>
                                        <p:tgtEl>
                                          <p:spTgt spid="41"/>
                                        </p:tgtEl>
                                      </p:cBhvr>
                                    </p:animEffect>
                                  </p:childTnLst>
                                </p:cTn>
                              </p:par>
                            </p:childTnLst>
                          </p:cTn>
                        </p:par>
                        <p:par>
                          <p:cTn id="136" fill="hold">
                            <p:stCondLst>
                              <p:cond delay="21000"/>
                            </p:stCondLst>
                            <p:childTnLst>
                              <p:par>
                                <p:cTn id="137" presetID="2" presetClass="entr" presetSubtype="8" fill="hold" grpId="0" nodeType="after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250" fill="hold"/>
                                        <p:tgtEl>
                                          <p:spTgt spid="28"/>
                                        </p:tgtEl>
                                        <p:attrNameLst>
                                          <p:attrName>ppt_x</p:attrName>
                                        </p:attrNameLst>
                                      </p:cBhvr>
                                      <p:tavLst>
                                        <p:tav tm="0">
                                          <p:val>
                                            <p:strVal val="0-#ppt_w/2"/>
                                          </p:val>
                                        </p:tav>
                                        <p:tav tm="100000">
                                          <p:val>
                                            <p:strVal val="#ppt_x"/>
                                          </p:val>
                                        </p:tav>
                                      </p:tavLst>
                                    </p:anim>
                                    <p:anim calcmode="lin" valueType="num">
                                      <p:cBhvr additive="base">
                                        <p:cTn id="140" dur="250" fill="hold"/>
                                        <p:tgtEl>
                                          <p:spTgt spid="28"/>
                                        </p:tgtEl>
                                        <p:attrNameLst>
                                          <p:attrName>ppt_y</p:attrName>
                                        </p:attrNameLst>
                                      </p:cBhvr>
                                      <p:tavLst>
                                        <p:tav tm="0">
                                          <p:val>
                                            <p:strVal val="#ppt_y"/>
                                          </p:val>
                                        </p:tav>
                                        <p:tav tm="100000">
                                          <p:val>
                                            <p:strVal val="#ppt_y"/>
                                          </p:val>
                                        </p:tav>
                                      </p:tavLst>
                                    </p:anim>
                                  </p:childTnLst>
                                </p:cTn>
                              </p:par>
                              <p:par>
                                <p:cTn id="141" presetID="10" presetClass="entr" presetSubtype="0" fill="hold" grpId="1"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1000"/>
                                        <p:tgtEl>
                                          <p:spTgt spid="28"/>
                                        </p:tgtEl>
                                      </p:cBhvr>
                                    </p:animEffect>
                                  </p:childTnLst>
                                </p:cTn>
                              </p:par>
                            </p:childTnLst>
                          </p:cTn>
                        </p:par>
                        <p:par>
                          <p:cTn id="144" fill="hold">
                            <p:stCondLst>
                              <p:cond delay="22000"/>
                            </p:stCondLst>
                            <p:childTnLst>
                              <p:par>
                                <p:cTn id="145" presetID="10" presetClass="exit" presetSubtype="0" fill="hold" grpId="1" nodeType="afterEffect">
                                  <p:stCondLst>
                                    <p:cond delay="0"/>
                                  </p:stCondLst>
                                  <p:childTnLst>
                                    <p:animEffect transition="out" filter="fade">
                                      <p:cBhvr>
                                        <p:cTn id="146" dur="500"/>
                                        <p:tgtEl>
                                          <p:spTgt spid="41"/>
                                        </p:tgtEl>
                                      </p:cBhvr>
                                    </p:animEffect>
                                    <p:set>
                                      <p:cBhvr>
                                        <p:cTn id="147" dur="1" fill="hold">
                                          <p:stCondLst>
                                            <p:cond delay="499"/>
                                          </p:stCondLst>
                                        </p:cTn>
                                        <p:tgtEl>
                                          <p:spTgt spid="41"/>
                                        </p:tgtEl>
                                        <p:attrNameLst>
                                          <p:attrName>style.visibility</p:attrName>
                                        </p:attrNameLst>
                                      </p:cBhvr>
                                      <p:to>
                                        <p:strVal val="hidden"/>
                                      </p:to>
                                    </p:set>
                                  </p:childTnLst>
                                </p:cTn>
                              </p:par>
                            </p:childTnLst>
                          </p:cTn>
                        </p:par>
                        <p:par>
                          <p:cTn id="148" fill="hold">
                            <p:stCondLst>
                              <p:cond delay="22500"/>
                            </p:stCondLst>
                            <p:childTnLst>
                              <p:par>
                                <p:cTn id="149" presetID="21" presetClass="entr" presetSubtype="1" fill="hold" grpId="0" nodeType="after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wheel(1)">
                                      <p:cBhvr>
                                        <p:cTn id="151" dur="1000"/>
                                        <p:tgtEl>
                                          <p:spTgt spid="43"/>
                                        </p:tgtEl>
                                      </p:cBhvr>
                                    </p:animEffect>
                                  </p:childTnLst>
                                </p:cTn>
                              </p:par>
                            </p:childTnLst>
                          </p:cTn>
                        </p:par>
                        <p:par>
                          <p:cTn id="152" fill="hold">
                            <p:stCondLst>
                              <p:cond delay="23500"/>
                            </p:stCondLst>
                            <p:childTnLst>
                              <p:par>
                                <p:cTn id="153" presetID="2" presetClass="entr" presetSubtype="8" fill="hold" grpId="0" nodeType="after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additive="base">
                                        <p:cTn id="155" dur="250" fill="hold"/>
                                        <p:tgtEl>
                                          <p:spTgt spid="29"/>
                                        </p:tgtEl>
                                        <p:attrNameLst>
                                          <p:attrName>ppt_x</p:attrName>
                                        </p:attrNameLst>
                                      </p:cBhvr>
                                      <p:tavLst>
                                        <p:tav tm="0">
                                          <p:val>
                                            <p:strVal val="0-#ppt_w/2"/>
                                          </p:val>
                                        </p:tav>
                                        <p:tav tm="100000">
                                          <p:val>
                                            <p:strVal val="#ppt_x"/>
                                          </p:val>
                                        </p:tav>
                                      </p:tavLst>
                                    </p:anim>
                                    <p:anim calcmode="lin" valueType="num">
                                      <p:cBhvr additive="base">
                                        <p:cTn id="156" dur="250" fill="hold"/>
                                        <p:tgtEl>
                                          <p:spTgt spid="29"/>
                                        </p:tgtEl>
                                        <p:attrNameLst>
                                          <p:attrName>ppt_y</p:attrName>
                                        </p:attrNameLst>
                                      </p:cBhvr>
                                      <p:tavLst>
                                        <p:tav tm="0">
                                          <p:val>
                                            <p:strVal val="#ppt_y"/>
                                          </p:val>
                                        </p:tav>
                                        <p:tav tm="100000">
                                          <p:val>
                                            <p:strVal val="#ppt_y"/>
                                          </p:val>
                                        </p:tav>
                                      </p:tavLst>
                                    </p:anim>
                                  </p:childTnLst>
                                </p:cTn>
                              </p:par>
                              <p:par>
                                <p:cTn id="157" presetID="10"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1000"/>
                                        <p:tgtEl>
                                          <p:spTgt spid="29"/>
                                        </p:tgtEl>
                                      </p:cBhvr>
                                    </p:animEffect>
                                  </p:childTnLst>
                                </p:cTn>
                              </p:par>
                            </p:childTnLst>
                          </p:cTn>
                        </p:par>
                        <p:par>
                          <p:cTn id="160" fill="hold">
                            <p:stCondLst>
                              <p:cond delay="24500"/>
                            </p:stCondLst>
                            <p:childTnLst>
                              <p:par>
                                <p:cTn id="161" presetID="10" presetClass="exit" presetSubtype="0" fill="hold" grpId="1" nodeType="afterEffect">
                                  <p:stCondLst>
                                    <p:cond delay="0"/>
                                  </p:stCondLst>
                                  <p:childTnLst>
                                    <p:animEffect transition="out" filter="fade">
                                      <p:cBhvr>
                                        <p:cTn id="162" dur="500"/>
                                        <p:tgtEl>
                                          <p:spTgt spid="43"/>
                                        </p:tgtEl>
                                      </p:cBhvr>
                                    </p:animEffect>
                                    <p:set>
                                      <p:cBhvr>
                                        <p:cTn id="163" dur="1" fill="hold">
                                          <p:stCondLst>
                                            <p:cond delay="499"/>
                                          </p:stCondLst>
                                        </p:cTn>
                                        <p:tgtEl>
                                          <p:spTgt spid="43"/>
                                        </p:tgtEl>
                                        <p:attrNameLst>
                                          <p:attrName>style.visibility</p:attrName>
                                        </p:attrNameLst>
                                      </p:cBhvr>
                                      <p:to>
                                        <p:strVal val="hidden"/>
                                      </p:to>
                                    </p:set>
                                  </p:childTnLst>
                                </p:cTn>
                              </p:par>
                            </p:childTnLst>
                          </p:cTn>
                        </p:par>
                        <p:par>
                          <p:cTn id="164" fill="hold">
                            <p:stCondLst>
                              <p:cond delay="25000"/>
                            </p:stCondLst>
                            <p:childTnLst>
                              <p:par>
                                <p:cTn id="165" presetID="21" presetClass="entr" presetSubtype="1" fill="hold" grpId="0" nodeType="after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wheel(1)">
                                      <p:cBhvr>
                                        <p:cTn id="167" dur="1000"/>
                                        <p:tgtEl>
                                          <p:spTgt spid="42"/>
                                        </p:tgtEl>
                                      </p:cBhvr>
                                    </p:animEffect>
                                  </p:childTnLst>
                                </p:cTn>
                              </p:par>
                            </p:childTnLst>
                          </p:cTn>
                        </p:par>
                        <p:par>
                          <p:cTn id="168" fill="hold">
                            <p:stCondLst>
                              <p:cond delay="26000"/>
                            </p:stCondLst>
                            <p:childTnLst>
                              <p:par>
                                <p:cTn id="169" presetID="2" presetClass="entr" presetSubtype="8" fill="hold" grpId="0" nodeType="afterEffect">
                                  <p:stCondLst>
                                    <p:cond delay="0"/>
                                  </p:stCondLst>
                                  <p:childTnLst>
                                    <p:set>
                                      <p:cBhvr>
                                        <p:cTn id="170" dur="1" fill="hold">
                                          <p:stCondLst>
                                            <p:cond delay="0"/>
                                          </p:stCondLst>
                                        </p:cTn>
                                        <p:tgtEl>
                                          <p:spTgt spid="30"/>
                                        </p:tgtEl>
                                        <p:attrNameLst>
                                          <p:attrName>style.visibility</p:attrName>
                                        </p:attrNameLst>
                                      </p:cBhvr>
                                      <p:to>
                                        <p:strVal val="visible"/>
                                      </p:to>
                                    </p:set>
                                    <p:anim calcmode="lin" valueType="num">
                                      <p:cBhvr additive="base">
                                        <p:cTn id="171" dur="250" fill="hold"/>
                                        <p:tgtEl>
                                          <p:spTgt spid="30"/>
                                        </p:tgtEl>
                                        <p:attrNameLst>
                                          <p:attrName>ppt_x</p:attrName>
                                        </p:attrNameLst>
                                      </p:cBhvr>
                                      <p:tavLst>
                                        <p:tav tm="0">
                                          <p:val>
                                            <p:strVal val="0-#ppt_w/2"/>
                                          </p:val>
                                        </p:tav>
                                        <p:tav tm="100000">
                                          <p:val>
                                            <p:strVal val="#ppt_x"/>
                                          </p:val>
                                        </p:tav>
                                      </p:tavLst>
                                    </p:anim>
                                    <p:anim calcmode="lin" valueType="num">
                                      <p:cBhvr additive="base">
                                        <p:cTn id="172" dur="250" fill="hold"/>
                                        <p:tgtEl>
                                          <p:spTgt spid="30"/>
                                        </p:tgtEl>
                                        <p:attrNameLst>
                                          <p:attrName>ppt_y</p:attrName>
                                        </p:attrNameLst>
                                      </p:cBhvr>
                                      <p:tavLst>
                                        <p:tav tm="0">
                                          <p:val>
                                            <p:strVal val="#ppt_y"/>
                                          </p:val>
                                        </p:tav>
                                        <p:tav tm="100000">
                                          <p:val>
                                            <p:strVal val="#ppt_y"/>
                                          </p:val>
                                        </p:tav>
                                      </p:tavLst>
                                    </p:anim>
                                  </p:childTnLst>
                                </p:cTn>
                              </p:par>
                              <p:par>
                                <p:cTn id="173" presetID="10" presetClass="entr" presetSubtype="0" fill="hold" grpId="1" nodeType="with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fade">
                                      <p:cBhvr>
                                        <p:cTn id="17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note">
            <a:extLst>
              <a:ext uri="{FF2B5EF4-FFF2-40B4-BE49-F238E27FC236}">
                <a16:creationId xmlns:a16="http://schemas.microsoft.com/office/drawing/2014/main" id="{FA82C567-2370-4F27-BD19-FC20CACB4747}"/>
              </a:ext>
            </a:extLst>
          </p:cNvPr>
          <p:cNvSpPr txBox="1"/>
          <p:nvPr/>
        </p:nvSpPr>
        <p:spPr>
          <a:xfrm>
            <a:off x="411480" y="5304663"/>
            <a:ext cx="9080500" cy="984885"/>
          </a:xfrm>
          <a:prstGeom prst="rect">
            <a:avLst/>
          </a:prstGeom>
          <a:noFill/>
        </p:spPr>
        <p:txBody>
          <a:bodyPr wrap="square" lIns="0" tIns="0" rIns="0" bIns="0" anchor="b" anchorCtr="0">
            <a:spAutoFit/>
          </a:bodyPr>
          <a:lstStyle/>
          <a:p>
            <a:r>
              <a:rPr lang="en-US" sz="1000" b="1" strike="noStrike" baseline="0" dirty="0">
                <a:latin typeface="Arial" panose="020B0604020202020204" pitchFamily="34" charset="0"/>
              </a:rPr>
              <a:t>Current forecasts do not guarantee future results</a:t>
            </a:r>
            <a:r>
              <a:rPr lang="en-US" sz="900" strike="noStrike" baseline="0" dirty="0">
                <a:latin typeface="Arial" panose="020B0604020202020204" pitchFamily="34" charset="0"/>
              </a:rPr>
              <a:t>.</a:t>
            </a:r>
          </a:p>
          <a:p>
            <a:r>
              <a:rPr lang="en-US" sz="900" strike="noStrike" baseline="0" dirty="0">
                <a:latin typeface="Arial" panose="020B0604020202020204" pitchFamily="34" charset="0"/>
              </a:rPr>
              <a:t>The 60/40 Portfolio represents a blend of the total returns of 60% S&amp;P 500 Index and 40% Bloomberg Barclays US Aggregate Bond Index. Price returns would be lower. The FIA Enhanced Portfolio represents 60% S&amp;P 500 total return, 20% Bloomberg Barclays US Aggregate Bond Index total return and 20% fixed index annuity return based on the S&amp;P 500 Index price return with an index rate cap of 4.5% and an annual fee of 1%. Taxes are omitted, as assets are assumed to be ng December 31, 2020. The FIA Enhanced Portfolio is hypothetical and does not represent an actual portfolio or annuity contract. Results will vary.</a:t>
            </a:r>
          </a:p>
          <a:p>
            <a:r>
              <a:rPr lang="en-US" sz="900" strike="noStrike" baseline="0" dirty="0">
                <a:latin typeface="Arial" panose="020B0604020202020204" pitchFamily="34" charset="0"/>
              </a:rPr>
              <a:t>As of March 31, 2020</a:t>
            </a:r>
          </a:p>
          <a:p>
            <a:r>
              <a:rPr lang="en-US" sz="900" strike="noStrike" baseline="0" dirty="0">
                <a:latin typeface="Arial" panose="020B0604020202020204" pitchFamily="34" charset="0"/>
              </a:rPr>
              <a:t>Source: Bloomberg Barclays, </a:t>
            </a:r>
            <a:r>
              <a:rPr lang="en-US" sz="900" strike="noStrike" baseline="0" dirty="0" err="1">
                <a:latin typeface="Arial" panose="020B0604020202020204" pitchFamily="34" charset="0"/>
              </a:rPr>
              <a:t>JourneyGuide</a:t>
            </a:r>
            <a:r>
              <a:rPr lang="en-US" sz="900" strike="noStrike" baseline="0" dirty="0">
                <a:latin typeface="Arial" panose="020B0604020202020204" pitchFamily="34" charset="0"/>
              </a:rPr>
              <a:t>, S&amp;P and AB</a:t>
            </a:r>
            <a:endParaRPr lang="en-US" sz="900" dirty="0">
              <a:latin typeface="Arial" panose="020B0604020202020204" pitchFamily="34" charset="0"/>
            </a:endParaRPr>
          </a:p>
        </p:txBody>
      </p:sp>
      <p:sp>
        <p:nvSpPr>
          <p:cNvPr id="9" name="Subtitle">
            <a:extLst>
              <a:ext uri="{FF2B5EF4-FFF2-40B4-BE49-F238E27FC236}">
                <a16:creationId xmlns:a16="http://schemas.microsoft.com/office/drawing/2014/main" id="{79B1B254-3398-4DB7-B7C6-DC582EBFED33}"/>
              </a:ext>
            </a:extLst>
          </p:cNvPr>
          <p:cNvSpPr>
            <a:spLocks noGrp="1"/>
          </p:cNvSpPr>
          <p:nvPr>
            <p:ph type="title"/>
          </p:nvPr>
        </p:nvSpPr>
        <p:spPr bwMode="gray">
          <a:xfrm>
            <a:off x="411480" y="758952"/>
            <a:ext cx="9080500" cy="704088"/>
          </a:xfrm>
        </p:spPr>
        <p:txBody>
          <a:bodyPr wrap="square" lIns="0" tIns="0" rIns="0" bIns="0" anchor="t" anchorCtr="0">
            <a:noAutofit/>
          </a:bodyPr>
          <a:lstStyle/>
          <a:p>
            <a:pPr>
              <a:spcBef>
                <a:spcPts val="0"/>
              </a:spcBef>
            </a:pPr>
            <a:r>
              <a:rPr lang="en-US" sz="1600" b="0" dirty="0">
                <a:solidFill>
                  <a:srgbClr val="8C8C8C"/>
                </a:solidFill>
                <a:latin typeface="Arial" panose="020B0604020202020204" pitchFamily="34" charset="0"/>
              </a:rPr>
              <a:t>The FIA enhanced portfolio allows for more retirement spending than the traditional 60/40 portfolio </a:t>
            </a:r>
          </a:p>
        </p:txBody>
      </p:sp>
      <p:sp>
        <p:nvSpPr>
          <p:cNvPr id="4" name="Rectangle 3">
            <a:extLst>
              <a:ext uri="{FF2B5EF4-FFF2-40B4-BE49-F238E27FC236}">
                <a16:creationId xmlns:a16="http://schemas.microsoft.com/office/drawing/2014/main" id="{508D981C-D4DE-4ADD-96AE-2F40A9E01CC4}"/>
              </a:ext>
            </a:extLst>
          </p:cNvPr>
          <p:cNvSpPr/>
          <p:nvPr/>
        </p:nvSpPr>
        <p:spPr>
          <a:xfrm>
            <a:off x="1745672" y="1779413"/>
            <a:ext cx="4436389" cy="474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p>
        </p:txBody>
      </p:sp>
      <p:sp>
        <p:nvSpPr>
          <p:cNvPr id="11" name="Slide Title">
            <a:extLst>
              <a:ext uri="{FF2B5EF4-FFF2-40B4-BE49-F238E27FC236}">
                <a16:creationId xmlns:a16="http://schemas.microsoft.com/office/drawing/2014/main" id="{A9C6CDC9-3E26-49D4-8405-B4F550BCC4D8}"/>
              </a:ext>
            </a:extLst>
          </p:cNvPr>
          <p:cNvSpPr txBox="1">
            <a:spLocks/>
          </p:cNvSpPr>
          <p:nvPr/>
        </p:nvSpPr>
        <p:spPr bwMode="gray">
          <a:xfrm>
            <a:off x="413278" y="411480"/>
            <a:ext cx="9079992" cy="307777"/>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r>
              <a:rPr lang="en-US" dirty="0"/>
              <a:t>Step Five: Reveal the Mechanism</a:t>
            </a:r>
          </a:p>
        </p:txBody>
      </p:sp>
      <p:grpSp>
        <p:nvGrpSpPr>
          <p:cNvPr id="12" name="Group 11">
            <a:extLst>
              <a:ext uri="{FF2B5EF4-FFF2-40B4-BE49-F238E27FC236}">
                <a16:creationId xmlns:a16="http://schemas.microsoft.com/office/drawing/2014/main" id="{F9DE323C-B7C7-4508-81C3-3DE4E3258F11}"/>
              </a:ext>
            </a:extLst>
          </p:cNvPr>
          <p:cNvGrpSpPr/>
          <p:nvPr/>
        </p:nvGrpSpPr>
        <p:grpSpPr>
          <a:xfrm>
            <a:off x="411480" y="1289304"/>
            <a:ext cx="4443984" cy="512064"/>
            <a:chOff x="411480" y="1289304"/>
            <a:chExt cx="4443984" cy="512064"/>
          </a:xfrm>
        </p:grpSpPr>
        <p:cxnSp>
          <p:nvCxnSpPr>
            <p:cNvPr id="13" name="ChartLine">
              <a:extLst>
                <a:ext uri="{FF2B5EF4-FFF2-40B4-BE49-F238E27FC236}">
                  <a16:creationId xmlns:a16="http://schemas.microsoft.com/office/drawing/2014/main" id="{89DE5A65-8ED0-4A1D-9209-66D38213D028}"/>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Grey Box: 1-UP">
              <a:extLst>
                <a:ext uri="{FF2B5EF4-FFF2-40B4-BE49-F238E27FC236}">
                  <a16:creationId xmlns:a16="http://schemas.microsoft.com/office/drawing/2014/main" id="{1F73BB30-F498-4BB9-944F-ACB7140B3B59}"/>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FIA Enhanced Performance Margins by Percentile</a:t>
              </a:r>
            </a:p>
          </p:txBody>
        </p:sp>
      </p:grpSp>
      <p:graphicFrame>
        <p:nvGraphicFramePr>
          <p:cNvPr id="15" name="Chart 14">
            <a:extLst>
              <a:ext uri="{FF2B5EF4-FFF2-40B4-BE49-F238E27FC236}">
                <a16:creationId xmlns:a16="http://schemas.microsoft.com/office/drawing/2014/main" id="{F41206FA-D2E5-4005-BDBC-83FEC62D3552}"/>
              </a:ext>
            </a:extLst>
          </p:cNvPr>
          <p:cNvGraphicFramePr>
            <a:graphicFrameLocks/>
          </p:cNvGraphicFramePr>
          <p:nvPr>
            <p:custDataLst>
              <p:tags r:id="rId1"/>
            </p:custDataLst>
            <p:extLst>
              <p:ext uri="{D42A27DB-BD31-4B8C-83A1-F6EECF244321}">
                <p14:modId xmlns:p14="http://schemas.microsoft.com/office/powerpoint/2010/main" val="199268834"/>
              </p:ext>
            </p:extLst>
          </p:nvPr>
        </p:nvGraphicFramePr>
        <p:xfrm>
          <a:off x="411480" y="1920240"/>
          <a:ext cx="9113520" cy="29232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912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amp&#10;&#10;Description automatically generated">
            <a:extLst>
              <a:ext uri="{FF2B5EF4-FFF2-40B4-BE49-F238E27FC236}">
                <a16:creationId xmlns:a16="http://schemas.microsoft.com/office/drawing/2014/main" id="{40EDDEF6-9D58-4A1E-B87D-E4B04A1A973B}"/>
              </a:ext>
            </a:extLst>
          </p:cNvPr>
          <p:cNvPicPr>
            <a:picLocks noChangeAspect="1"/>
          </p:cNvPicPr>
          <p:nvPr/>
        </p:nvPicPr>
        <p:blipFill>
          <a:blip r:embed="rId3"/>
          <a:stretch>
            <a:fillRect/>
          </a:stretch>
        </p:blipFill>
        <p:spPr>
          <a:xfrm flipH="1">
            <a:off x="7040980" y="3057176"/>
            <a:ext cx="2484120" cy="298094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637DAA6F-52C4-4122-A6AC-F7A0034C301D}"/>
              </a:ext>
            </a:extLst>
          </p:cNvPr>
          <p:cNvPicPr>
            <a:picLocks noChangeAspect="1"/>
          </p:cNvPicPr>
          <p:nvPr/>
        </p:nvPicPr>
        <p:blipFill>
          <a:blip r:embed="rId4"/>
          <a:stretch>
            <a:fillRect/>
          </a:stretch>
        </p:blipFill>
        <p:spPr>
          <a:xfrm>
            <a:off x="430373" y="3057176"/>
            <a:ext cx="2480907" cy="2977089"/>
          </a:xfrm>
          <a:prstGeom prst="rect">
            <a:avLst/>
          </a:prstGeom>
        </p:spPr>
      </p:pic>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If so, here’s what you should do next</a:t>
            </a:r>
          </a:p>
        </p:txBody>
      </p:sp>
      <p:sp>
        <p:nvSpPr>
          <p:cNvPr id="15362" name="Rectangle 2"/>
          <p:cNvSpPr>
            <a:spLocks noGrp="1" noChangeArrowheads="1"/>
          </p:cNvSpPr>
          <p:nvPr>
            <p:ph type="title"/>
          </p:nvPr>
        </p:nvSpPr>
        <p:spPr/>
        <p:txBody>
          <a:bodyPr>
            <a:spAutoFit/>
          </a:bodyPr>
          <a:lstStyle/>
          <a:p>
            <a:r>
              <a:rPr lang="en-US" dirty="0"/>
              <a:t>Step Six: “Was this Helpful?”</a:t>
            </a:r>
          </a:p>
        </p:txBody>
      </p:sp>
      <p:sp>
        <p:nvSpPr>
          <p:cNvPr id="11" name="TextBox 10"/>
          <p:cNvSpPr txBox="1">
            <a:spLocks noChangeArrowheads="1"/>
          </p:cNvSpPr>
          <p:nvPr/>
        </p:nvSpPr>
        <p:spPr bwMode="auto">
          <a:xfrm>
            <a:off x="7610935" y="3704788"/>
            <a:ext cx="21568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a:buClr>
                <a:schemeClr val="accent1"/>
              </a:buClr>
              <a:buFont typeface="Webdings" pitchFamily="18" charset="2"/>
              <a:buNone/>
            </a:pPr>
            <a:r>
              <a:rPr lang="en-US" sz="1400" b="1" dirty="0"/>
              <a:t>The Offer Received:</a:t>
            </a:r>
          </a:p>
          <a:p>
            <a:pPr>
              <a:buClr>
                <a:schemeClr val="accent1"/>
              </a:buClr>
              <a:buFont typeface="Webdings" pitchFamily="18" charset="2"/>
              <a:buNone/>
            </a:pPr>
            <a:r>
              <a:rPr lang="en-US" sz="1400"/>
              <a:t>A Next Step</a:t>
            </a:r>
            <a:endParaRPr lang="en-US" sz="1400" dirty="0"/>
          </a:p>
        </p:txBody>
      </p:sp>
      <p:sp>
        <p:nvSpPr>
          <p:cNvPr id="12" name="Text Box 4"/>
          <p:cNvSpPr txBox="1">
            <a:spLocks noChangeArrowheads="1"/>
          </p:cNvSpPr>
          <p:nvPr/>
        </p:nvSpPr>
        <p:spPr bwMode="auto">
          <a:xfrm>
            <a:off x="4486428" y="5506213"/>
            <a:ext cx="2891764" cy="276999"/>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algn="l"/>
            <a:r>
              <a:rPr lang="en-US" sz="1800" dirty="0">
                <a:solidFill>
                  <a:schemeClr val="accent1"/>
                </a:solidFill>
              </a:rPr>
              <a:t>Take a step, not a leap</a:t>
            </a:r>
          </a:p>
        </p:txBody>
      </p:sp>
      <p:sp>
        <p:nvSpPr>
          <p:cNvPr id="13" name="TextBox 12"/>
          <p:cNvSpPr txBox="1">
            <a:spLocks noChangeArrowheads="1"/>
          </p:cNvSpPr>
          <p:nvPr/>
        </p:nvSpPr>
        <p:spPr bwMode="auto">
          <a:xfrm>
            <a:off x="690674" y="3690502"/>
            <a:ext cx="18979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a:buClr>
                <a:schemeClr val="accent1"/>
              </a:buClr>
              <a:buFont typeface="Webdings" pitchFamily="18" charset="2"/>
              <a:buNone/>
            </a:pPr>
            <a:r>
              <a:rPr lang="en-US" sz="1400" b="1" dirty="0"/>
              <a:t>Desired Outcome: </a:t>
            </a:r>
            <a:br>
              <a:rPr lang="en-US" sz="1400" b="1" dirty="0"/>
            </a:br>
            <a:r>
              <a:rPr lang="en-US" sz="1400" dirty="0"/>
              <a:t>The Offer</a:t>
            </a:r>
          </a:p>
        </p:txBody>
      </p:sp>
      <p:sp>
        <p:nvSpPr>
          <p:cNvPr id="14" name="Rectangle 18"/>
          <p:cNvSpPr txBox="1">
            <a:spLocks noChangeArrowheads="1"/>
          </p:cNvSpPr>
          <p:nvPr/>
        </p:nvSpPr>
        <p:spPr bwMode="gray">
          <a:xfrm>
            <a:off x="3439106" y="3006634"/>
            <a:ext cx="455441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charset="0"/>
              </a:defRPr>
            </a:lvl1pPr>
            <a:lvl2pPr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marL="0" lvl="1" algn="l">
              <a:spcBef>
                <a:spcPts val="1800"/>
              </a:spcBef>
              <a:buClr>
                <a:schemeClr val="accent1"/>
              </a:buClr>
              <a:buFont typeface="Webdings" pitchFamily="18" charset="2"/>
              <a:buNone/>
            </a:pPr>
            <a:r>
              <a:rPr lang="en-US" sz="1600" dirty="0">
                <a:solidFill>
                  <a:sysClr val="windowText" lastClr="000000"/>
                </a:solidFill>
              </a:rPr>
              <a:t>“Was this explanation useful?”</a:t>
            </a:r>
          </a:p>
          <a:p>
            <a:pPr marL="0" lvl="1" algn="l">
              <a:spcBef>
                <a:spcPts val="2400"/>
              </a:spcBef>
              <a:buClr>
                <a:schemeClr val="accent1"/>
              </a:buClr>
              <a:buFont typeface="Webdings" pitchFamily="18" charset="2"/>
              <a:buNone/>
            </a:pPr>
            <a:r>
              <a:rPr lang="en-US" sz="1600" dirty="0">
                <a:solidFill>
                  <a:sysClr val="windowText" lastClr="000000"/>
                </a:solidFill>
              </a:rPr>
              <a:t>“Do you see how this would be helpful?”</a:t>
            </a:r>
          </a:p>
          <a:p>
            <a:pPr marL="0" lvl="1" algn="l">
              <a:spcBef>
                <a:spcPts val="2400"/>
              </a:spcBef>
              <a:buClr>
                <a:schemeClr val="accent1"/>
              </a:buClr>
              <a:buFont typeface="Webdings" pitchFamily="18" charset="2"/>
              <a:buNone/>
            </a:pPr>
            <a:r>
              <a:rPr lang="en-US" sz="1600" dirty="0">
                <a:solidFill>
                  <a:sysClr val="windowText" lastClr="000000"/>
                </a:solidFill>
              </a:rPr>
              <a:t>“Would it make sense for us to [action]?” </a:t>
            </a:r>
          </a:p>
        </p:txBody>
      </p:sp>
      <p:sp>
        <p:nvSpPr>
          <p:cNvPr id="15" name="TextBox 14"/>
          <p:cNvSpPr txBox="1">
            <a:spLocks noChangeArrowheads="1"/>
          </p:cNvSpPr>
          <p:nvPr/>
        </p:nvSpPr>
        <p:spPr bwMode="auto">
          <a:xfrm>
            <a:off x="4111331" y="5400238"/>
            <a:ext cx="578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r>
              <a:rPr lang="en-US" sz="2400" dirty="0">
                <a:solidFill>
                  <a:schemeClr val="accent1"/>
                </a:solidFill>
                <a:sym typeface="Wingdings 2" pitchFamily="18" charset="2"/>
              </a:rPr>
              <a:t></a:t>
            </a:r>
            <a:endParaRPr lang="en-US" sz="2400" dirty="0">
              <a:solidFill>
                <a:schemeClr val="accent1"/>
              </a:solidFill>
            </a:endParaRPr>
          </a:p>
        </p:txBody>
      </p:sp>
      <p:sp>
        <p:nvSpPr>
          <p:cNvPr id="16" name="TextBox 15"/>
          <p:cNvSpPr txBox="1">
            <a:spLocks noChangeArrowheads="1"/>
          </p:cNvSpPr>
          <p:nvPr/>
        </p:nvSpPr>
        <p:spPr bwMode="auto">
          <a:xfrm>
            <a:off x="6958277" y="3908263"/>
            <a:ext cx="4573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r>
              <a:rPr lang="en-US" sz="1400" dirty="0">
                <a:solidFill>
                  <a:schemeClr val="accent1"/>
                </a:solidFill>
                <a:sym typeface="Wingdings 2" pitchFamily="18" charset="2"/>
              </a:rPr>
              <a:t></a:t>
            </a:r>
            <a:endParaRPr lang="en-US" sz="1400" dirty="0">
              <a:solidFill>
                <a:schemeClr val="accent1"/>
              </a:solidFill>
            </a:endParaRPr>
          </a:p>
        </p:txBody>
      </p:sp>
      <p:sp>
        <p:nvSpPr>
          <p:cNvPr id="26" name="Oval 25"/>
          <p:cNvSpPr/>
          <p:nvPr/>
        </p:nvSpPr>
        <p:spPr>
          <a:xfrm>
            <a:off x="3003252" y="2917409"/>
            <a:ext cx="365760" cy="36576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ysClr val="windowText" lastClr="000000"/>
                </a:solidFill>
              </a:rPr>
              <a:t>1</a:t>
            </a:r>
          </a:p>
        </p:txBody>
      </p:sp>
      <p:sp>
        <p:nvSpPr>
          <p:cNvPr id="27" name="Oval 26"/>
          <p:cNvSpPr/>
          <p:nvPr/>
        </p:nvSpPr>
        <p:spPr>
          <a:xfrm>
            <a:off x="3013885" y="3466657"/>
            <a:ext cx="365760" cy="36576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2</a:t>
            </a:r>
          </a:p>
        </p:txBody>
      </p:sp>
      <p:sp>
        <p:nvSpPr>
          <p:cNvPr id="28" name="Oval 27"/>
          <p:cNvSpPr/>
          <p:nvPr/>
        </p:nvSpPr>
        <p:spPr>
          <a:xfrm>
            <a:off x="3013885" y="4033160"/>
            <a:ext cx="365760" cy="36576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3</a:t>
            </a:r>
          </a:p>
        </p:txBody>
      </p:sp>
    </p:spTree>
    <p:extLst>
      <p:ext uri="{BB962C8B-B14F-4D97-AF65-F5344CB8AC3E}">
        <p14:creationId xmlns:p14="http://schemas.microsoft.com/office/powerpoint/2010/main" val="17894735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 0 L 0 -0.25 E" pathEditMode="relative" ptsTypes="">
                                      <p:cBhvr>
                                        <p:cTn id="10" dur="2000" fill="hold"/>
                                        <p:tgtEl>
                                          <p:spTgt spid="13">
                                            <p:txEl>
                                              <p:pRg st="0" end="0"/>
                                            </p:txEl>
                                          </p:spTgt>
                                        </p:tgtEl>
                                        <p:attrNameLst>
                                          <p:attrName>ppt_x</p:attrName>
                                          <p:attrName>ppt_y</p:attrName>
                                        </p:attrNameLst>
                                      </p:cBhvr>
                                    </p:animMotion>
                                  </p:childTnLst>
                                </p:cTn>
                              </p:par>
                            </p:childTnLst>
                          </p:cTn>
                        </p:par>
                        <p:par>
                          <p:cTn id="11" fill="hold">
                            <p:stCondLst>
                              <p:cond delay="2500"/>
                            </p:stCondLst>
                            <p:childTnLst>
                              <p:par>
                                <p:cTn id="12" presetID="3" presetClass="emph" presetSubtype="2" fill="hold" grpId="1" nodeType="afterEffect">
                                  <p:stCondLst>
                                    <p:cond delay="0"/>
                                  </p:stCondLst>
                                  <p:childTnLst>
                                    <p:animClr clrSpc="rgb" dir="cw">
                                      <p:cBhvr override="childStyle">
                                        <p:cTn id="13" dur="2000" fill="hold"/>
                                        <p:tgtEl>
                                          <p:spTgt spid="13">
                                            <p:txEl>
                                              <p:pRg st="0" end="0"/>
                                            </p:txEl>
                                          </p:spTgt>
                                        </p:tgtEl>
                                        <p:attrNameLst>
                                          <p:attrName>style.color</p:attrName>
                                        </p:attrNameLst>
                                      </p:cBhvr>
                                      <p:to>
                                        <a:srgbClr val="1E9BD7"/>
                                      </p:to>
                                    </p:animClr>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28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3*#ppt_w"/>
                                          </p:val>
                                        </p:tav>
                                        <p:tav tm="100000">
                                          <p:val>
                                            <p:strVal val="#ppt_w"/>
                                          </p:val>
                                        </p:tav>
                                      </p:tavLst>
                                    </p:anim>
                                    <p:anim calcmode="lin" valueType="num">
                                      <p:cBhvr>
                                        <p:cTn id="40" dur="500" fill="hold"/>
                                        <p:tgtEl>
                                          <p:spTgt spid="12"/>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500"/>
                            </p:stCondLst>
                            <p:childTnLst>
                              <p:par>
                                <p:cTn id="50" presetID="64" presetClass="path" presetSubtype="0" accel="50000" decel="50000" fill="hold" grpId="1" nodeType="afterEffect">
                                  <p:stCondLst>
                                    <p:cond delay="0"/>
                                  </p:stCondLst>
                                  <p:childTnLst>
                                    <p:animMotion origin="layout" path="M -3.33333E-6 2.22222E-6 L -3.33333E-6 -0.25 " pathEditMode="relative" rAng="0" ptsTypes="AA">
                                      <p:cBhvr>
                                        <p:cTn id="51" dur="2000" fill="hold"/>
                                        <p:tgtEl>
                                          <p:spTgt spid="11"/>
                                        </p:tgtEl>
                                        <p:attrNameLst>
                                          <p:attrName>ppt_x</p:attrName>
                                          <p:attrName>ppt_y</p:attrName>
                                        </p:attrNameLst>
                                      </p:cBhvr>
                                      <p:rCtr x="0" y="-12500"/>
                                    </p:animMotion>
                                  </p:childTnLst>
                                </p:cTn>
                              </p:par>
                            </p:childTnLst>
                          </p:cTn>
                        </p:par>
                        <p:par>
                          <p:cTn id="52" fill="hold">
                            <p:stCondLst>
                              <p:cond delay="2500"/>
                            </p:stCondLst>
                            <p:childTnLst>
                              <p:par>
                                <p:cTn id="53" presetID="3" presetClass="emph" presetSubtype="2" fill="hold" grpId="2" nodeType="afterEffect">
                                  <p:stCondLst>
                                    <p:cond delay="0"/>
                                  </p:stCondLst>
                                  <p:childTnLst>
                                    <p:animClr clrSpc="rgb" dir="cw">
                                      <p:cBhvr override="childStyle">
                                        <p:cTn id="54" dur="2000" fill="hold"/>
                                        <p:tgtEl>
                                          <p:spTgt spid="11"/>
                                        </p:tgtEl>
                                        <p:attrNameLst>
                                          <p:attrName>style.color</p:attrName>
                                        </p:attrNameLst>
                                      </p:cBhvr>
                                      <p:to>
                                        <a:srgbClr val="1E9BD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3" grpId="0" build="allAtOnce"/>
      <p:bldP spid="13" grpId="1" build="allAtOnce"/>
      <p:bldP spid="15" grpId="0"/>
      <p:bldP spid="16" grpId="0"/>
      <p:bldP spid="26" grpId="0" animBg="1"/>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F03F9-3E7E-4096-B9BC-D2445652120F}"/>
              </a:ext>
            </a:extLst>
          </p:cNvPr>
          <p:cNvSpPr>
            <a:spLocks noGrp="1"/>
          </p:cNvSpPr>
          <p:nvPr>
            <p:ph type="ctrTitle"/>
          </p:nvPr>
        </p:nvSpPr>
        <p:spPr/>
        <p:txBody>
          <a:bodyPr/>
          <a:lstStyle/>
          <a:p>
            <a:r>
              <a:rPr lang="en-US" dirty="0"/>
              <a:t>The Solution</a:t>
            </a:r>
          </a:p>
        </p:txBody>
      </p:sp>
      <p:sp>
        <p:nvSpPr>
          <p:cNvPr id="5" name="Text Placeholder 4">
            <a:extLst>
              <a:ext uri="{FF2B5EF4-FFF2-40B4-BE49-F238E27FC236}">
                <a16:creationId xmlns:a16="http://schemas.microsoft.com/office/drawing/2014/main" id="{06F1E348-6807-4090-A94A-B4825B0726B9}"/>
              </a:ext>
            </a:extLst>
          </p:cNvPr>
          <p:cNvSpPr>
            <a:spLocks noGrp="1"/>
          </p:cNvSpPr>
          <p:nvPr>
            <p:ph type="body" sz="quarter" idx="13"/>
          </p:nvPr>
        </p:nvSpPr>
        <p:spPr/>
        <p:txBody>
          <a:bodyPr/>
          <a:lstStyle/>
          <a:p>
            <a:r>
              <a:rPr lang="en-US" sz="2400" dirty="0"/>
              <a:t>Variable Annuity</a:t>
            </a:r>
          </a:p>
        </p:txBody>
      </p:sp>
    </p:spTree>
    <p:extLst>
      <p:ext uri="{BB962C8B-B14F-4D97-AF65-F5344CB8AC3E}">
        <p14:creationId xmlns:p14="http://schemas.microsoft.com/office/powerpoint/2010/main" val="175500182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FDDE7D-08D6-4AF4-8866-9313ED3DCF36}"/>
              </a:ext>
            </a:extLst>
          </p:cNvPr>
          <p:cNvGrpSpPr/>
          <p:nvPr/>
        </p:nvGrpSpPr>
        <p:grpSpPr>
          <a:xfrm>
            <a:off x="411480" y="1289304"/>
            <a:ext cx="4443984" cy="512064"/>
            <a:chOff x="411480" y="1289304"/>
            <a:chExt cx="4443984" cy="512064"/>
          </a:xfrm>
        </p:grpSpPr>
        <p:cxnSp>
          <p:nvCxnSpPr>
            <p:cNvPr id="7" name="ChartLine">
              <a:extLst>
                <a:ext uri="{FF2B5EF4-FFF2-40B4-BE49-F238E27FC236}">
                  <a16:creationId xmlns:a16="http://schemas.microsoft.com/office/drawing/2014/main" id="{2A27D0D9-4C48-4B3C-8E06-FFD287D0701F}"/>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Grey Box: 1-UP">
              <a:extLst>
                <a:ext uri="{FF2B5EF4-FFF2-40B4-BE49-F238E27FC236}">
                  <a16:creationId xmlns:a16="http://schemas.microsoft.com/office/drawing/2014/main" id="{CE56619D-DA20-40C0-8AB0-830D6297A1DB}"/>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Forecasted returns are significantly lower than in the past</a:t>
              </a:r>
            </a:p>
            <a:p>
              <a:pPr>
                <a:lnSpc>
                  <a:spcPct val="100000"/>
                </a:lnSpc>
                <a:spcAft>
                  <a:spcPts val="0"/>
                </a:spcAft>
              </a:pPr>
              <a:r>
                <a:rPr lang="en-US" sz="1200" dirty="0">
                  <a:solidFill>
                    <a:schemeClr val="tx1"/>
                  </a:solidFill>
                  <a:latin typeface="Arial" panose="020B0604020202020204" pitchFamily="34" charset="0"/>
                </a:rPr>
                <a:t>10-Year Forward Return Projections (Percent)</a:t>
              </a:r>
            </a:p>
          </p:txBody>
        </p:sp>
      </p:grpSp>
      <p:sp>
        <p:nvSpPr>
          <p:cNvPr id="6" name="Footnote">
            <a:extLst>
              <a:ext uri="{FF2B5EF4-FFF2-40B4-BE49-F238E27FC236}">
                <a16:creationId xmlns:a16="http://schemas.microsoft.com/office/drawing/2014/main" id="{D4A97B57-2B77-4039-B8F0-2DF5594C9C52}"/>
              </a:ext>
            </a:extLst>
          </p:cNvPr>
          <p:cNvSpPr txBox="1"/>
          <p:nvPr/>
        </p:nvSpPr>
        <p:spPr bwMode="gray">
          <a:xfrm>
            <a:off x="411480" y="5443162"/>
            <a:ext cx="9113520" cy="846386"/>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Past performance does not guarantee future results.. </a:t>
            </a:r>
          </a:p>
          <a:p>
            <a:r>
              <a:rPr lang="en-US" sz="900" dirty="0">
                <a:latin typeface="Arial" panose="020B0604020202020204" pitchFamily="34" charset="0"/>
              </a:rPr>
              <a:t>Left display: Based on </a:t>
            </a:r>
            <a:r>
              <a:rPr lang="en-US" sz="900" dirty="0" err="1">
                <a:latin typeface="Arial" panose="020B0604020202020204" pitchFamily="34" charset="0"/>
              </a:rPr>
              <a:t>AllianceBernstein’s</a:t>
            </a:r>
            <a:r>
              <a:rPr lang="en-US" sz="900" dirty="0">
                <a:latin typeface="Arial" panose="020B0604020202020204" pitchFamily="34" charset="0"/>
              </a:rPr>
              <a:t> estimates of the range of returns for the applicable capital markets over the next 10 years. Right display: Based on 55% stocks/35% bonds/10% REITs. Probability of Plan Failure refers to the percentage of the 10,000 probable scenarios tested where a portfolio (with specific allocations, time horizon and initial withdrawal rate adjusted annually for inflation) runs out of money too soon. If the probability of plan failure exceeds 10%, AB does not consider that plan to have a statistically sound threshold of reliability. Data do not represent past performance and are not a promise of actual or range of future results. An investor generally cannot invest in an index.</a:t>
            </a:r>
          </a:p>
          <a:p>
            <a:r>
              <a:rPr lang="en-US" sz="900" dirty="0">
                <a:latin typeface="Arial" panose="020B0604020202020204" pitchFamily="34" charset="0"/>
              </a:rPr>
              <a:t>Source: AB Capital Market Engine</a:t>
            </a:r>
          </a:p>
        </p:txBody>
      </p:sp>
      <p:sp>
        <p:nvSpPr>
          <p:cNvPr id="2" name="Title 1">
            <a:extLst>
              <a:ext uri="{FF2B5EF4-FFF2-40B4-BE49-F238E27FC236}">
                <a16:creationId xmlns:a16="http://schemas.microsoft.com/office/drawing/2014/main" id="{DB9A7D28-AC2E-49CF-B0A2-2A17073307AA}"/>
              </a:ext>
            </a:extLst>
          </p:cNvPr>
          <p:cNvSpPr>
            <a:spLocks noGrp="1"/>
          </p:cNvSpPr>
          <p:nvPr>
            <p:ph type="title"/>
          </p:nvPr>
        </p:nvSpPr>
        <p:spPr bwMode="gray"/>
        <p:txBody>
          <a:bodyPr/>
          <a:lstStyle/>
          <a:p>
            <a:r>
              <a:rPr lang="en-US" sz="2000" b="1" dirty="0"/>
              <a:t>Step One: Introduce a Problem</a:t>
            </a:r>
            <a:endParaRPr lang="en-US" dirty="0"/>
          </a:p>
        </p:txBody>
      </p:sp>
      <p:sp>
        <p:nvSpPr>
          <p:cNvPr id="36" name="Content Placeholder 16">
            <a:extLst>
              <a:ext uri="{FF2B5EF4-FFF2-40B4-BE49-F238E27FC236}">
                <a16:creationId xmlns:a16="http://schemas.microsoft.com/office/drawing/2014/main" id="{4F8C0368-B9DB-48EE-92F8-63614922BBC4}"/>
              </a:ext>
            </a:extLst>
          </p:cNvPr>
          <p:cNvSpPr txBox="1">
            <a:spLocks/>
          </p:cNvSpPr>
          <p:nvPr/>
        </p:nvSpPr>
        <p:spPr bwMode="gray">
          <a:xfrm>
            <a:off x="413278" y="1801367"/>
            <a:ext cx="4429126" cy="3364415"/>
          </a:xfrm>
          <a:prstGeom prst="rect">
            <a:avLst/>
          </a:prstGeom>
          <a:noFill/>
          <a:ln>
            <a:solidFill>
              <a:srgbClr val="F0F0F0"/>
            </a:solidFill>
          </a:ln>
        </p:spPr>
        <p:txBody>
          <a:bodyPr lIns="91440" tIns="73152" rIns="91440" bIns="73152"/>
          <a:lstStyle>
            <a:lvl1pPr marL="0" indent="0" algn="l" defTabSz="457200" rtl="0" eaLnBrk="1" latinLnBrk="0" hangingPunct="1">
              <a:lnSpc>
                <a:spcPct val="120000"/>
              </a:lnSpc>
              <a:spcBef>
                <a:spcPts val="0"/>
              </a:spcBef>
              <a:spcAft>
                <a:spcPts val="400"/>
              </a:spcAft>
              <a:buFont typeface="Arial"/>
              <a:buNone/>
              <a:defRPr sz="1200" kern="1200">
                <a:solidFill>
                  <a:schemeClr val="tx1">
                    <a:lumMod val="75000"/>
                    <a:lumOff val="25000"/>
                  </a:schemeClr>
                </a:solidFill>
                <a:latin typeface="+mn-lt"/>
                <a:ea typeface="+mn-ea"/>
                <a:cs typeface="+mn-cs"/>
              </a:defRPr>
            </a:lvl1pPr>
            <a:lvl2pPr marL="346075" indent="-346075" algn="l" defTabSz="457200" rtl="0" eaLnBrk="1" latinLnBrk="0" hangingPunct="1">
              <a:lnSpc>
                <a:spcPct val="120000"/>
              </a:lnSpc>
              <a:spcBef>
                <a:spcPts val="0"/>
              </a:spcBef>
              <a:spcAft>
                <a:spcPts val="400"/>
              </a:spcAft>
              <a:buFont typeface="Lucida Grande"/>
              <a:buChar char="&gt;"/>
              <a:defRPr sz="1200" kern="1200">
                <a:solidFill>
                  <a:schemeClr val="tx1">
                    <a:lumMod val="75000"/>
                    <a:lumOff val="25000"/>
                  </a:schemeClr>
                </a:solidFill>
                <a:latin typeface="+mn-lt"/>
                <a:ea typeface="+mn-ea"/>
                <a:cs typeface="+mn-cs"/>
              </a:defRPr>
            </a:lvl2pPr>
            <a:lvl3pPr marL="563563" indent="-228600" algn="l" defTabSz="457200" rtl="0" eaLnBrk="1" latinLnBrk="0" hangingPunct="1">
              <a:lnSpc>
                <a:spcPct val="120000"/>
              </a:lnSpc>
              <a:spcBef>
                <a:spcPts val="0"/>
              </a:spcBef>
              <a:spcAft>
                <a:spcPts val="400"/>
              </a:spcAft>
              <a:buFont typeface="Lucida Grande"/>
              <a:buChar char="-"/>
              <a:defRPr sz="1100" kern="1200">
                <a:solidFill>
                  <a:schemeClr val="tx1">
                    <a:lumMod val="75000"/>
                    <a:lumOff val="25000"/>
                  </a:schemeClr>
                </a:solidFill>
                <a:latin typeface="+mn-lt"/>
                <a:ea typeface="+mn-ea"/>
                <a:cs typeface="+mn-cs"/>
              </a:defRPr>
            </a:lvl3pPr>
            <a:lvl4pPr marL="796925" indent="-228600" algn="l" defTabSz="457200" rtl="0" eaLnBrk="1" latinLnBrk="0" hangingPunct="1">
              <a:lnSpc>
                <a:spcPct val="120000"/>
              </a:lnSpc>
              <a:spcBef>
                <a:spcPts val="0"/>
              </a:spcBef>
              <a:spcAft>
                <a:spcPts val="400"/>
              </a:spcAft>
              <a:buFont typeface="Lucida Grande"/>
              <a:buChar char="+"/>
              <a:defRPr sz="1000" kern="1200">
                <a:solidFill>
                  <a:schemeClr val="tx1">
                    <a:lumMod val="75000"/>
                    <a:lumOff val="25000"/>
                  </a:schemeClr>
                </a:solidFill>
                <a:latin typeface="+mn-lt"/>
                <a:ea typeface="+mn-ea"/>
                <a:cs typeface="+mn-cs"/>
              </a:defRPr>
            </a:lvl4pPr>
            <a:lvl5pPr marL="1022350" indent="-228600" algn="l" defTabSz="457200" rtl="0" eaLnBrk="1" latinLnBrk="0" hangingPunct="1">
              <a:lnSpc>
                <a:spcPct val="120000"/>
              </a:lnSpc>
              <a:spcBef>
                <a:spcPts val="0"/>
              </a:spcBef>
              <a:spcAft>
                <a:spcPts val="400"/>
              </a:spcAft>
              <a:buFont typeface="Lucida Grande"/>
              <a:buChar char="-"/>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endParaRPr lang="en-US" dirty="0">
              <a:solidFill>
                <a:schemeClr val="tx1"/>
              </a:solidFill>
            </a:endParaRPr>
          </a:p>
        </p:txBody>
      </p:sp>
      <p:sp>
        <p:nvSpPr>
          <p:cNvPr id="19" name="TextBox 18">
            <a:extLst>
              <a:ext uri="{FF2B5EF4-FFF2-40B4-BE49-F238E27FC236}">
                <a16:creationId xmlns:a16="http://schemas.microsoft.com/office/drawing/2014/main" id="{B09EDA8E-21CE-49B8-819B-0F35D828DFB2}"/>
              </a:ext>
            </a:extLst>
          </p:cNvPr>
          <p:cNvSpPr txBox="1"/>
          <p:nvPr/>
        </p:nvSpPr>
        <p:spPr bwMode="gray">
          <a:xfrm>
            <a:off x="7565571" y="1919288"/>
            <a:ext cx="1811137" cy="3045945"/>
          </a:xfrm>
          <a:prstGeom prst="rect">
            <a:avLst/>
          </a:prstGeom>
          <a:solidFill>
            <a:schemeClr val="bg1"/>
          </a:solidFill>
          <a:ln w="28575">
            <a:solidFill>
              <a:schemeClr val="accent6"/>
            </a:solidFill>
          </a:ln>
        </p:spPr>
        <p:txBody>
          <a:bodyPr wrap="square" lIns="45720" tIns="45720" rIns="45720" bIns="45720" rtlCol="0">
            <a:noAutofit/>
          </a:bodyPr>
          <a:lstStyle/>
          <a:p>
            <a:endParaRPr lang="en-PH" sz="1200" dirty="0"/>
          </a:p>
        </p:txBody>
      </p:sp>
      <p:graphicFrame>
        <p:nvGraphicFramePr>
          <p:cNvPr id="20" name="Chart 19">
            <a:extLst>
              <a:ext uri="{FF2B5EF4-FFF2-40B4-BE49-F238E27FC236}">
                <a16:creationId xmlns:a16="http://schemas.microsoft.com/office/drawing/2014/main" id="{828D13D0-5698-419C-B418-B8E28B2DE668}"/>
              </a:ext>
            </a:extLst>
          </p:cNvPr>
          <p:cNvGraphicFramePr/>
          <p:nvPr/>
        </p:nvGraphicFramePr>
        <p:xfrm>
          <a:off x="529292" y="1852553"/>
          <a:ext cx="8995707" cy="2990910"/>
        </p:xfrm>
        <a:graphic>
          <a:graphicData uri="http://schemas.openxmlformats.org/drawingml/2006/chart">
            <c:chart xmlns:c="http://schemas.openxmlformats.org/drawingml/2006/chart" xmlns:r="http://schemas.openxmlformats.org/officeDocument/2006/relationships" r:id="rId3"/>
          </a:graphicData>
        </a:graphic>
      </p:graphicFrame>
      <p:sp>
        <p:nvSpPr>
          <p:cNvPr id="13" name="Subtitle">
            <a:extLst>
              <a:ext uri="{FF2B5EF4-FFF2-40B4-BE49-F238E27FC236}">
                <a16:creationId xmlns:a16="http://schemas.microsoft.com/office/drawing/2014/main" id="{E6C536B8-CAC3-4F94-AC06-C26F2DD6DF96}"/>
              </a:ext>
            </a:extLst>
          </p:cNvPr>
          <p:cNvSpPr txBox="1"/>
          <p:nvPr/>
        </p:nvSpPr>
        <p:spPr bwMode="gray">
          <a:xfrm>
            <a:off x="411480" y="758952"/>
            <a:ext cx="9080500" cy="704088"/>
          </a:xfrm>
          <a:prstGeom prst="rect">
            <a:avLst/>
          </a:prstGeom>
          <a:noFill/>
        </p:spPr>
        <p:txBody>
          <a:bodyPr vert="horz" wrap="square" lIns="0" tIns="0" rIns="0" bIns="0" rtlCol="0" anchor="t" anchorCtr="0">
            <a:noAutofit/>
          </a:bodyPr>
          <a:lstStyle/>
          <a:p>
            <a:r>
              <a:rPr lang="en-US" sz="1600" dirty="0">
                <a:solidFill>
                  <a:srgbClr val="8C8C8C"/>
                </a:solidFill>
                <a:latin typeface="Arial" panose="020B0604020202020204" pitchFamily="34" charset="0"/>
              </a:rPr>
              <a:t>The traditional 60/40 portfolio will struggle to fund retirement needs </a:t>
            </a:r>
          </a:p>
        </p:txBody>
      </p:sp>
      <p:sp>
        <p:nvSpPr>
          <p:cNvPr id="21" name="Text Placeholder 4">
            <a:extLst>
              <a:ext uri="{FF2B5EF4-FFF2-40B4-BE49-F238E27FC236}">
                <a16:creationId xmlns:a16="http://schemas.microsoft.com/office/drawing/2014/main" id="{9D179394-C7D1-4660-A051-BF6FF9602D35}"/>
              </a:ext>
            </a:extLst>
          </p:cNvPr>
          <p:cNvSpPr txBox="1">
            <a:spLocks/>
          </p:cNvSpPr>
          <p:nvPr/>
        </p:nvSpPr>
        <p:spPr>
          <a:xfrm>
            <a:off x="411480" y="1319993"/>
            <a:ext cx="4441494" cy="495317"/>
          </a:xfrm>
          <a:prstGeom prst="rect">
            <a:avLst/>
          </a:prstGeom>
        </p:spPr>
        <p:txBody>
          <a:bodyPr/>
          <a:lstStyle>
            <a:lvl1pPr marL="228600" indent="-228600" algn="l" defTabSz="457200" rtl="0" eaLnBrk="1" latinLnBrk="0" hangingPunct="1">
              <a:lnSpc>
                <a:spcPct val="100000"/>
              </a:lnSpc>
              <a:spcBef>
                <a:spcPts val="1200"/>
              </a:spcBef>
              <a:spcAft>
                <a:spcPts val="400"/>
              </a:spcAft>
              <a:buClrTx/>
              <a:buFont typeface="Arial" panose="020B0604020202020204" pitchFamily="34" charset="0"/>
              <a:buChar char="•"/>
              <a:tabLst/>
              <a:defRPr sz="1600"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4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0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099283036"/>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note">
            <a:extLst>
              <a:ext uri="{FF2B5EF4-FFF2-40B4-BE49-F238E27FC236}">
                <a16:creationId xmlns:a16="http://schemas.microsoft.com/office/drawing/2014/main" id="{D4A97B57-2B77-4039-B8F0-2DF5594C9C52}"/>
              </a:ext>
            </a:extLst>
          </p:cNvPr>
          <p:cNvSpPr txBox="1"/>
          <p:nvPr/>
        </p:nvSpPr>
        <p:spPr bwMode="gray">
          <a:xfrm>
            <a:off x="411480" y="5704773"/>
            <a:ext cx="9080500" cy="584775"/>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Past performance does not guarantee future results.</a:t>
            </a:r>
          </a:p>
          <a:p>
            <a:r>
              <a:rPr lang="en-US" sz="900" dirty="0">
                <a:latin typeface="Arial" panose="020B0604020202020204" pitchFamily="34" charset="0"/>
              </a:rPr>
              <a:t>For illustrative purposes only. An investor generally cannot invest in an index.</a:t>
            </a:r>
          </a:p>
          <a:p>
            <a:r>
              <a:rPr lang="en-US" sz="900" dirty="0">
                <a:latin typeface="Arial" panose="020B0604020202020204" pitchFamily="34" charset="0"/>
              </a:rPr>
              <a:t>As of March 31, 2021</a:t>
            </a:r>
          </a:p>
          <a:p>
            <a:r>
              <a:rPr lang="en-US" sz="900" dirty="0">
                <a:latin typeface="Arial" panose="020B0604020202020204" pitchFamily="34" charset="0"/>
              </a:rPr>
              <a:t>Source: S&amp;P, US Treasury and AB</a:t>
            </a:r>
          </a:p>
        </p:txBody>
      </p:sp>
      <p:sp>
        <p:nvSpPr>
          <p:cNvPr id="2" name="Title 1">
            <a:extLst>
              <a:ext uri="{FF2B5EF4-FFF2-40B4-BE49-F238E27FC236}">
                <a16:creationId xmlns:a16="http://schemas.microsoft.com/office/drawing/2014/main" id="{DB9A7D28-AC2E-49CF-B0A2-2A17073307AA}"/>
              </a:ext>
            </a:extLst>
          </p:cNvPr>
          <p:cNvSpPr>
            <a:spLocks noGrp="1"/>
          </p:cNvSpPr>
          <p:nvPr>
            <p:ph type="title"/>
          </p:nvPr>
        </p:nvSpPr>
        <p:spPr bwMode="gray">
          <a:xfrm>
            <a:off x="413278" y="411480"/>
            <a:ext cx="9079992" cy="307777"/>
          </a:xfrm>
        </p:spPr>
        <p:txBody>
          <a:bodyPr/>
          <a:lstStyle/>
          <a:p>
            <a:r>
              <a:rPr lang="en-US" dirty="0"/>
              <a:t>Step Two: Reveal the Mechanism</a:t>
            </a:r>
          </a:p>
        </p:txBody>
      </p:sp>
      <p:graphicFrame>
        <p:nvGraphicFramePr>
          <p:cNvPr id="11" name="Chart 10">
            <a:extLst>
              <a:ext uri="{FF2B5EF4-FFF2-40B4-BE49-F238E27FC236}">
                <a16:creationId xmlns:a16="http://schemas.microsoft.com/office/drawing/2014/main" id="{0EE950F8-3505-4BE2-BD48-6CFF5B641AEE}"/>
              </a:ext>
            </a:extLst>
          </p:cNvPr>
          <p:cNvGraphicFramePr>
            <a:graphicFrameLocks/>
          </p:cNvGraphicFramePr>
          <p:nvPr/>
        </p:nvGraphicFramePr>
        <p:xfrm>
          <a:off x="412750" y="1932173"/>
          <a:ext cx="9112250" cy="316435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B75266C1-B993-466C-8C0E-671226046991}"/>
              </a:ext>
            </a:extLst>
          </p:cNvPr>
          <p:cNvGrpSpPr/>
          <p:nvPr/>
        </p:nvGrpSpPr>
        <p:grpSpPr>
          <a:xfrm>
            <a:off x="3560613" y="5157960"/>
            <a:ext cx="2784775" cy="276999"/>
            <a:chOff x="4132711" y="5157960"/>
            <a:chExt cx="2784775" cy="276999"/>
          </a:xfrm>
        </p:grpSpPr>
        <p:grpSp>
          <p:nvGrpSpPr>
            <p:cNvPr id="31" name="Group 30">
              <a:extLst>
                <a:ext uri="{FF2B5EF4-FFF2-40B4-BE49-F238E27FC236}">
                  <a16:creationId xmlns:a16="http://schemas.microsoft.com/office/drawing/2014/main" id="{B2932E27-AB75-426E-8C1F-151A068E2BF4}"/>
                </a:ext>
              </a:extLst>
            </p:cNvPr>
            <p:cNvGrpSpPr/>
            <p:nvPr/>
          </p:nvGrpSpPr>
          <p:grpSpPr>
            <a:xfrm>
              <a:off x="5279449" y="5157960"/>
              <a:ext cx="1638037" cy="276999"/>
              <a:chOff x="1248278" y="5035483"/>
              <a:chExt cx="1638037" cy="276999"/>
            </a:xfrm>
          </p:grpSpPr>
          <p:sp>
            <p:nvSpPr>
              <p:cNvPr id="35" name="TextBox 34">
                <a:extLst>
                  <a:ext uri="{FF2B5EF4-FFF2-40B4-BE49-F238E27FC236}">
                    <a16:creationId xmlns:a16="http://schemas.microsoft.com/office/drawing/2014/main" id="{3EAEC3A0-0C0E-4409-B0DE-D5D7485B6423}"/>
                  </a:ext>
                </a:extLst>
              </p:cNvPr>
              <p:cNvSpPr txBox="1"/>
              <p:nvPr/>
            </p:nvSpPr>
            <p:spPr bwMode="gray">
              <a:xfrm>
                <a:off x="1542022" y="5035483"/>
                <a:ext cx="1344293" cy="276999"/>
              </a:xfrm>
              <a:prstGeom prst="rect">
                <a:avLst/>
              </a:prstGeom>
              <a:noFill/>
            </p:spPr>
            <p:txBody>
              <a:bodyPr wrap="square" lIns="45720" tIns="45720" rIns="45720" bIns="45720" rtlCol="0">
                <a:spAutoFit/>
              </a:bodyPr>
              <a:lstStyle/>
              <a:p>
                <a:r>
                  <a:rPr lang="en-US" sz="1200" dirty="0"/>
                  <a:t>10-Year Treasury</a:t>
                </a:r>
              </a:p>
            </p:txBody>
          </p:sp>
          <p:cxnSp>
            <p:nvCxnSpPr>
              <p:cNvPr id="36" name="Straight Connector 35">
                <a:extLst>
                  <a:ext uri="{FF2B5EF4-FFF2-40B4-BE49-F238E27FC236}">
                    <a16:creationId xmlns:a16="http://schemas.microsoft.com/office/drawing/2014/main" id="{858D3D49-654B-409D-A6DF-51174C81A647}"/>
                  </a:ext>
                </a:extLst>
              </p:cNvPr>
              <p:cNvCxnSpPr/>
              <p:nvPr/>
            </p:nvCxnSpPr>
            <p:spPr>
              <a:xfrm>
                <a:off x="1248278" y="5166288"/>
                <a:ext cx="274320" cy="0"/>
              </a:xfrm>
              <a:prstGeom prst="line">
                <a:avLst/>
              </a:prstGeom>
              <a:ln w="25400" cap="rnd">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0640DD89-F46E-4730-B603-497CC32ED5B1}"/>
                </a:ext>
              </a:extLst>
            </p:cNvPr>
            <p:cNvGrpSpPr/>
            <p:nvPr/>
          </p:nvGrpSpPr>
          <p:grpSpPr>
            <a:xfrm>
              <a:off x="4132711" y="5157960"/>
              <a:ext cx="1638038" cy="276999"/>
              <a:chOff x="1248278" y="5035483"/>
              <a:chExt cx="1638038" cy="276999"/>
            </a:xfrm>
          </p:grpSpPr>
          <p:sp>
            <p:nvSpPr>
              <p:cNvPr id="33" name="TextBox 32">
                <a:extLst>
                  <a:ext uri="{FF2B5EF4-FFF2-40B4-BE49-F238E27FC236}">
                    <a16:creationId xmlns:a16="http://schemas.microsoft.com/office/drawing/2014/main" id="{3907A339-54FA-4FEE-989C-AA1CD63D24ED}"/>
                  </a:ext>
                </a:extLst>
              </p:cNvPr>
              <p:cNvSpPr txBox="1"/>
              <p:nvPr/>
            </p:nvSpPr>
            <p:spPr bwMode="gray">
              <a:xfrm>
                <a:off x="1542023" y="5035483"/>
                <a:ext cx="1344293" cy="276999"/>
              </a:xfrm>
              <a:prstGeom prst="rect">
                <a:avLst/>
              </a:prstGeom>
              <a:noFill/>
            </p:spPr>
            <p:txBody>
              <a:bodyPr wrap="square" lIns="45720" tIns="45720" rIns="45720" bIns="45720" rtlCol="0">
                <a:spAutoFit/>
              </a:bodyPr>
              <a:lstStyle/>
              <a:p>
                <a:r>
                  <a:rPr lang="en-US" sz="1200" dirty="0"/>
                  <a:t>S&amp;P 500</a:t>
                </a:r>
              </a:p>
            </p:txBody>
          </p:sp>
          <p:cxnSp>
            <p:nvCxnSpPr>
              <p:cNvPr id="34" name="Straight Connector 33">
                <a:extLst>
                  <a:ext uri="{FF2B5EF4-FFF2-40B4-BE49-F238E27FC236}">
                    <a16:creationId xmlns:a16="http://schemas.microsoft.com/office/drawing/2014/main" id="{9816A465-0320-4905-9162-201466E76FB4}"/>
                  </a:ext>
                </a:extLst>
              </p:cNvPr>
              <p:cNvCxnSpPr/>
              <p:nvPr/>
            </p:nvCxnSpPr>
            <p:spPr>
              <a:xfrm>
                <a:off x="1248278" y="5166288"/>
                <a:ext cx="274320" cy="0"/>
              </a:xfrm>
              <a:prstGeom prst="line">
                <a:avLst/>
              </a:prstGeom>
              <a:ln w="25400" cap="rnd">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14" name="Subtitle">
            <a:extLst>
              <a:ext uri="{FF2B5EF4-FFF2-40B4-BE49-F238E27FC236}">
                <a16:creationId xmlns:a16="http://schemas.microsoft.com/office/drawing/2014/main" id="{18A60225-E0F6-4B9B-A08C-8947C2718192}"/>
              </a:ext>
            </a:extLst>
          </p:cNvPr>
          <p:cNvSpPr txBox="1"/>
          <p:nvPr/>
        </p:nvSpPr>
        <p:spPr bwMode="gray">
          <a:xfrm>
            <a:off x="411480" y="758952"/>
            <a:ext cx="9080500" cy="704088"/>
          </a:xfrm>
          <a:prstGeom prst="rect">
            <a:avLst/>
          </a:prstGeom>
          <a:noFill/>
        </p:spPr>
        <p:txBody>
          <a:bodyPr vert="horz" wrap="square" lIns="0" tIns="0" rIns="0" bIns="0" rtlCol="0" anchor="t" anchorCtr="0">
            <a:noAutofit/>
          </a:bodyPr>
          <a:lstStyle/>
          <a:p>
            <a:r>
              <a:rPr lang="en-US" sz="1600" dirty="0">
                <a:solidFill>
                  <a:srgbClr val="8C8C8C"/>
                </a:solidFill>
                <a:latin typeface="Arial" panose="020B0604020202020204" pitchFamily="34" charset="0"/>
              </a:rPr>
              <a:t>Interest rates have been steadily declining over the past 40  years</a:t>
            </a:r>
          </a:p>
        </p:txBody>
      </p:sp>
      <p:grpSp>
        <p:nvGrpSpPr>
          <p:cNvPr id="13" name="Group 12">
            <a:extLst>
              <a:ext uri="{FF2B5EF4-FFF2-40B4-BE49-F238E27FC236}">
                <a16:creationId xmlns:a16="http://schemas.microsoft.com/office/drawing/2014/main" id="{4183B9BC-C2F8-4011-A233-3BBD2503C6F1}"/>
              </a:ext>
            </a:extLst>
          </p:cNvPr>
          <p:cNvGrpSpPr/>
          <p:nvPr/>
        </p:nvGrpSpPr>
        <p:grpSpPr>
          <a:xfrm>
            <a:off x="411480" y="1289304"/>
            <a:ext cx="4443984" cy="512064"/>
            <a:chOff x="411480" y="1289304"/>
            <a:chExt cx="4443984" cy="512064"/>
          </a:xfrm>
        </p:grpSpPr>
        <p:cxnSp>
          <p:nvCxnSpPr>
            <p:cNvPr id="15" name="ChartLine">
              <a:extLst>
                <a:ext uri="{FF2B5EF4-FFF2-40B4-BE49-F238E27FC236}">
                  <a16:creationId xmlns:a16="http://schemas.microsoft.com/office/drawing/2014/main" id="{AA720F77-71D4-4474-99FA-ABB7154E8BC3}"/>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Grey Box: 1-UP">
              <a:extLst>
                <a:ext uri="{FF2B5EF4-FFF2-40B4-BE49-F238E27FC236}">
                  <a16:creationId xmlns:a16="http://schemas.microsoft.com/office/drawing/2014/main" id="{7DFD7F26-1A2D-4DE9-820F-8D1BF8B86216}"/>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Bonds will be a significant drag on a 40/60 portfolio</a:t>
              </a:r>
            </a:p>
          </p:txBody>
        </p:sp>
      </p:grpSp>
    </p:spTree>
    <p:extLst>
      <p:ext uri="{BB962C8B-B14F-4D97-AF65-F5344CB8AC3E}">
        <p14:creationId xmlns:p14="http://schemas.microsoft.com/office/powerpoint/2010/main" val="2779438192"/>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btitle">
            <a:extLst>
              <a:ext uri="{FF2B5EF4-FFF2-40B4-BE49-F238E27FC236}">
                <a16:creationId xmlns:a16="http://schemas.microsoft.com/office/drawing/2014/main" id="{8A59F80F-AF79-C14F-8220-DD40A367AF7A}"/>
              </a:ext>
            </a:extLst>
          </p:cNvPr>
          <p:cNvSpPr txBox="1"/>
          <p:nvPr/>
        </p:nvSpPr>
        <p:spPr bwMode="gray">
          <a:xfrm>
            <a:off x="411480" y="758952"/>
            <a:ext cx="9080500" cy="704088"/>
          </a:xfrm>
          <a:prstGeom prst="rect">
            <a:avLst/>
          </a:prstGeom>
          <a:noFill/>
        </p:spPr>
        <p:txBody>
          <a:bodyPr vert="horz" wrap="square" lIns="0" tIns="0" rIns="0" bIns="0" rtlCol="0" anchor="t" anchorCtr="0">
            <a:noAutofit/>
          </a:bodyPr>
          <a:lstStyle/>
          <a:p>
            <a:r>
              <a:rPr lang="en-US" sz="1600" dirty="0">
                <a:solidFill>
                  <a:srgbClr val="8C8C8C"/>
                </a:solidFill>
                <a:latin typeface="Arial" panose="020B0604020202020204" pitchFamily="34" charset="0"/>
              </a:rPr>
              <a:t>Bonds can weigh down return and stretching for yield exposes investors to significant drawdown risk </a:t>
            </a:r>
          </a:p>
          <a:p>
            <a:r>
              <a:rPr lang="en-US" sz="1600" dirty="0">
                <a:solidFill>
                  <a:srgbClr val="8C8C8C"/>
                </a:solidFill>
                <a:latin typeface="Arial" panose="020B0604020202020204" pitchFamily="34" charset="0"/>
              </a:rPr>
              <a:t> </a:t>
            </a:r>
          </a:p>
        </p:txBody>
      </p:sp>
      <p:sp>
        <p:nvSpPr>
          <p:cNvPr id="7" name="Text Placeholder 6">
            <a:extLst>
              <a:ext uri="{FF2B5EF4-FFF2-40B4-BE49-F238E27FC236}">
                <a16:creationId xmlns:a16="http://schemas.microsoft.com/office/drawing/2014/main" id="{07C8CC09-9889-4FBD-9C3A-35F21EDD10DF}"/>
              </a:ext>
            </a:extLst>
          </p:cNvPr>
          <p:cNvSpPr>
            <a:spLocks noGrp="1"/>
          </p:cNvSpPr>
          <p:nvPr>
            <p:ph type="body" sz="quarter" idx="17"/>
          </p:nvPr>
        </p:nvSpPr>
        <p:spPr>
          <a:prstGeom prst="rect">
            <a:avLst/>
          </a:prstGeom>
        </p:spPr>
        <p:txBody>
          <a:bodyPr/>
          <a:lstStyle/>
          <a:p>
            <a:r>
              <a:rPr lang="en-US" dirty="0"/>
              <a:t>Next 10 Years of Expected Returns</a:t>
            </a:r>
          </a:p>
        </p:txBody>
      </p:sp>
      <p:sp>
        <p:nvSpPr>
          <p:cNvPr id="14" name="Text Placeholder 13">
            <a:extLst>
              <a:ext uri="{FF2B5EF4-FFF2-40B4-BE49-F238E27FC236}">
                <a16:creationId xmlns:a16="http://schemas.microsoft.com/office/drawing/2014/main" id="{7881759A-25BC-4319-81D4-DFC145A117F3}"/>
              </a:ext>
            </a:extLst>
          </p:cNvPr>
          <p:cNvSpPr>
            <a:spLocks noGrp="1"/>
          </p:cNvSpPr>
          <p:nvPr>
            <p:ph type="body" sz="quarter" idx="23"/>
          </p:nvPr>
        </p:nvSpPr>
        <p:spPr>
          <a:prstGeom prst="rect">
            <a:avLst/>
          </a:prstGeom>
        </p:spPr>
        <p:txBody>
          <a:bodyPr/>
          <a:lstStyle/>
          <a:p>
            <a:r>
              <a:rPr lang="en-US" dirty="0"/>
              <a:t>Max Drawdown (Percent: Max Peak-to-Trough Drawdown During Period)</a:t>
            </a:r>
          </a:p>
        </p:txBody>
      </p:sp>
      <p:sp>
        <p:nvSpPr>
          <p:cNvPr id="2" name="Slide Title">
            <a:extLst>
              <a:ext uri="{FF2B5EF4-FFF2-40B4-BE49-F238E27FC236}">
                <a16:creationId xmlns:a16="http://schemas.microsoft.com/office/drawing/2014/main" id="{868225A3-0996-4AF2-B5B8-A1309693CCEF}"/>
              </a:ext>
            </a:extLst>
          </p:cNvPr>
          <p:cNvSpPr>
            <a:spLocks noGrp="1"/>
          </p:cNvSpPr>
          <p:nvPr>
            <p:ph type="title"/>
          </p:nvPr>
        </p:nvSpPr>
        <p:spPr/>
        <p:txBody>
          <a:bodyPr>
            <a:spAutoFit/>
          </a:bodyPr>
          <a:lstStyle/>
          <a:p>
            <a:r>
              <a:rPr lang="en-US" dirty="0"/>
              <a:t>Step Two: Reveal the Mechanism</a:t>
            </a:r>
          </a:p>
        </p:txBody>
      </p:sp>
      <p:sp>
        <p:nvSpPr>
          <p:cNvPr id="5" name="Footnote">
            <a:extLst>
              <a:ext uri="{FF2B5EF4-FFF2-40B4-BE49-F238E27FC236}">
                <a16:creationId xmlns:a16="http://schemas.microsoft.com/office/drawing/2014/main" id="{67011B62-3CD7-41EC-8D10-2F2A3DD97515}"/>
              </a:ext>
            </a:extLst>
          </p:cNvPr>
          <p:cNvSpPr txBox="1"/>
          <p:nvPr/>
        </p:nvSpPr>
        <p:spPr bwMode="gray">
          <a:xfrm>
            <a:off x="411480" y="5443162"/>
            <a:ext cx="9080500" cy="846386"/>
          </a:xfrm>
          <a:prstGeom prst="rect">
            <a:avLst/>
          </a:prstGeom>
          <a:noFill/>
        </p:spPr>
        <p:txBody>
          <a:bodyPr vert="horz" wrap="square" lIns="0" tIns="0" rIns="0" bIns="0" rtlCol="0" anchor="b" anchorCtr="0">
            <a:spAutoFit/>
          </a:bodyPr>
          <a:lstStyle/>
          <a:p>
            <a:pPr>
              <a:buClrTx/>
              <a:buFontTx/>
              <a:buNone/>
            </a:pPr>
            <a:r>
              <a:rPr lang="en-US" sz="1000" b="1" dirty="0">
                <a:latin typeface="Arial" panose="020B0604020202020204" pitchFamily="34" charset="0"/>
              </a:rPr>
              <a:t>Past performance does not guarantee future results.</a:t>
            </a:r>
          </a:p>
          <a:p>
            <a:pPr>
              <a:buClrTx/>
              <a:buFontTx/>
              <a:buNone/>
            </a:pPr>
            <a:r>
              <a:rPr lang="en-US" sz="900" dirty="0">
                <a:latin typeface="Arial" panose="020B0604020202020204" pitchFamily="34" charset="0"/>
              </a:rPr>
              <a:t>For illustrative purposes only.</a:t>
            </a:r>
          </a:p>
          <a:p>
            <a:r>
              <a:rPr lang="en-US" sz="900" dirty="0">
                <a:latin typeface="Arial" panose="020B0604020202020204" pitchFamily="34" charset="0"/>
              </a:rPr>
              <a:t>Bank loans, high-yield bonds and high-dividend equities are represented by S&amp;P/</a:t>
            </a:r>
            <a:r>
              <a:rPr lang="en-US" sz="900" dirty="0" err="1">
                <a:latin typeface="Arial" panose="020B0604020202020204" pitchFamily="34" charset="0"/>
              </a:rPr>
              <a:t>LSTA</a:t>
            </a:r>
            <a:r>
              <a:rPr lang="en-US" sz="900" dirty="0">
                <a:latin typeface="Arial" panose="020B0604020202020204" pitchFamily="34" charset="0"/>
              </a:rPr>
              <a:t> US Leveraged Loan Index, ICE </a:t>
            </a:r>
            <a:r>
              <a:rPr lang="en-US" sz="900" dirty="0" err="1">
                <a:latin typeface="Arial" panose="020B0604020202020204" pitchFamily="34" charset="0"/>
              </a:rPr>
              <a:t>BofA</a:t>
            </a:r>
            <a:r>
              <a:rPr lang="en-US" sz="900" dirty="0">
                <a:latin typeface="Arial" panose="020B0604020202020204" pitchFamily="34" charset="0"/>
              </a:rPr>
              <a:t> US High-Yield Index and MSCI USA High-Dividend Yield Index. Individuals cannot generally invest directly in an index.</a:t>
            </a:r>
          </a:p>
          <a:p>
            <a:r>
              <a:rPr lang="en-US" sz="900" dirty="0">
                <a:latin typeface="Arial" panose="020B0604020202020204" pitchFamily="34" charset="0"/>
              </a:rPr>
              <a:t>As of December 31, 2020. </a:t>
            </a:r>
          </a:p>
          <a:p>
            <a:r>
              <a:rPr lang="en-US" sz="900" dirty="0">
                <a:latin typeface="Arial" panose="020B0604020202020204" pitchFamily="34" charset="0"/>
              </a:rPr>
              <a:t>Source: FRED, Morningstar Direct, MSCI, S&amp;P, Th</a:t>
            </a:r>
            <a:r>
              <a:rPr lang="en-US" sz="900" i="1" dirty="0">
                <a:latin typeface="Arial" panose="020B0604020202020204" pitchFamily="34" charset="0"/>
              </a:rPr>
              <a:t>e Wall Street Journal </a:t>
            </a:r>
            <a:r>
              <a:rPr lang="en-US" sz="900" dirty="0">
                <a:latin typeface="Arial" panose="020B0604020202020204" pitchFamily="34" charset="0"/>
              </a:rPr>
              <a:t>and AB</a:t>
            </a:r>
          </a:p>
        </p:txBody>
      </p:sp>
      <p:graphicFrame>
        <p:nvGraphicFramePr>
          <p:cNvPr id="9" name="Chart 8">
            <a:extLst>
              <a:ext uri="{FF2B5EF4-FFF2-40B4-BE49-F238E27FC236}">
                <a16:creationId xmlns:a16="http://schemas.microsoft.com/office/drawing/2014/main" id="{CC456F9C-9A7B-4221-8E86-512D5572AB79}"/>
              </a:ext>
            </a:extLst>
          </p:cNvPr>
          <p:cNvGraphicFramePr>
            <a:graphicFrameLocks/>
          </p:cNvGraphicFramePr>
          <p:nvPr/>
        </p:nvGraphicFramePr>
        <p:xfrm>
          <a:off x="5180159" y="1882491"/>
          <a:ext cx="4197096" cy="336499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1">
            <a:extLst>
              <a:ext uri="{FF2B5EF4-FFF2-40B4-BE49-F238E27FC236}">
                <a16:creationId xmlns:a16="http://schemas.microsoft.com/office/drawing/2014/main" id="{E146ED64-45C7-4DC6-B7D0-7034C9B18A46}"/>
              </a:ext>
            </a:extLst>
          </p:cNvPr>
          <p:cNvSpPr>
            <a:spLocks noChangeArrowheads="1"/>
          </p:cNvSpPr>
          <p:nvPr/>
        </p:nvSpPr>
        <p:spPr bwMode="gray">
          <a:xfrm>
            <a:off x="531394" y="1903579"/>
            <a:ext cx="4193006" cy="640415"/>
          </a:xfrm>
          <a:prstGeom prst="rect">
            <a:avLst/>
          </a:prstGeom>
          <a:solidFill>
            <a:schemeClr val="bg1"/>
          </a:solidFill>
          <a:ln w="28575">
            <a:solidFill>
              <a:schemeClr val="accent6"/>
            </a:solidFill>
            <a:miter lim="800000"/>
            <a:headEnd/>
            <a:tailEnd/>
          </a:ln>
          <a:effectLst/>
        </p:spPr>
        <p:txBody>
          <a:bodyPr lIns="0" tIns="0" rIns="0" bIns="0" anchor="ctr"/>
          <a:lstStyle/>
          <a:p>
            <a:pPr algn="ctr">
              <a:buClrTx/>
              <a:buFontTx/>
              <a:buNone/>
            </a:pPr>
            <a:endParaRPr lang="en-US" sz="1400"/>
          </a:p>
        </p:txBody>
      </p:sp>
      <p:sp>
        <p:nvSpPr>
          <p:cNvPr id="11" name="TextBox 10">
            <a:extLst>
              <a:ext uri="{FF2B5EF4-FFF2-40B4-BE49-F238E27FC236}">
                <a16:creationId xmlns:a16="http://schemas.microsoft.com/office/drawing/2014/main" id="{DDEA92D0-23BB-4D77-B791-6893EB8B6739}"/>
              </a:ext>
            </a:extLst>
          </p:cNvPr>
          <p:cNvSpPr txBox="1"/>
          <p:nvPr/>
        </p:nvSpPr>
        <p:spPr bwMode="gray">
          <a:xfrm>
            <a:off x="641609" y="1997220"/>
            <a:ext cx="1068238" cy="446946"/>
          </a:xfrm>
          <a:prstGeom prst="rect">
            <a:avLst/>
          </a:prstGeom>
          <a:solidFill>
            <a:schemeClr val="accent1"/>
          </a:solidFill>
          <a:ln w="12700">
            <a:noFill/>
          </a:ln>
        </p:spPr>
        <p:txBody>
          <a:bodyPr wrap="square" lIns="45720" tIns="45720" rIns="45720" bIns="45720" rtlCol="0" anchor="ctr">
            <a:noAutofit/>
          </a:bodyPr>
          <a:lstStyle/>
          <a:p>
            <a:pPr lvl="0" algn="ctr"/>
            <a:r>
              <a:rPr lang="en-US" sz="1200" b="1" dirty="0">
                <a:solidFill>
                  <a:schemeClr val="bg1"/>
                </a:solidFill>
              </a:rPr>
              <a:t>40% Bond</a:t>
            </a:r>
          </a:p>
        </p:txBody>
      </p:sp>
      <p:sp>
        <p:nvSpPr>
          <p:cNvPr id="13" name="TextBox 12">
            <a:extLst>
              <a:ext uri="{FF2B5EF4-FFF2-40B4-BE49-F238E27FC236}">
                <a16:creationId xmlns:a16="http://schemas.microsoft.com/office/drawing/2014/main" id="{DB52B3A8-84DB-4C87-A378-133E60488B9F}"/>
              </a:ext>
            </a:extLst>
          </p:cNvPr>
          <p:cNvSpPr txBox="1"/>
          <p:nvPr/>
        </p:nvSpPr>
        <p:spPr bwMode="gray">
          <a:xfrm>
            <a:off x="3545836" y="1997220"/>
            <a:ext cx="1068238" cy="446947"/>
          </a:xfrm>
          <a:prstGeom prst="rect">
            <a:avLst/>
          </a:prstGeom>
          <a:solidFill>
            <a:schemeClr val="accent3"/>
          </a:solidFill>
          <a:ln w="12700">
            <a:noFill/>
          </a:ln>
        </p:spPr>
        <p:txBody>
          <a:bodyPr wrap="square" lIns="45720" tIns="45720" rIns="45720" bIns="45720" rtlCol="0" anchor="ctr">
            <a:noAutofit/>
          </a:bodyPr>
          <a:lstStyle/>
          <a:p>
            <a:pPr lvl="0" algn="ctr"/>
            <a:r>
              <a:rPr lang="en-US" sz="1200" b="1" dirty="0">
                <a:solidFill>
                  <a:schemeClr val="bg1"/>
                </a:solidFill>
              </a:rPr>
              <a:t>60/40 Return</a:t>
            </a:r>
          </a:p>
        </p:txBody>
      </p:sp>
      <p:sp>
        <p:nvSpPr>
          <p:cNvPr id="12" name="TextBox 11">
            <a:extLst>
              <a:ext uri="{FF2B5EF4-FFF2-40B4-BE49-F238E27FC236}">
                <a16:creationId xmlns:a16="http://schemas.microsoft.com/office/drawing/2014/main" id="{0853361A-520F-4C08-B3F2-A511B8B50876}"/>
              </a:ext>
            </a:extLst>
          </p:cNvPr>
          <p:cNvSpPr txBox="1"/>
          <p:nvPr/>
        </p:nvSpPr>
        <p:spPr bwMode="gray">
          <a:xfrm>
            <a:off x="2093722" y="1997220"/>
            <a:ext cx="1068238" cy="446947"/>
          </a:xfrm>
          <a:prstGeom prst="rect">
            <a:avLst/>
          </a:prstGeom>
          <a:solidFill>
            <a:schemeClr val="accent2"/>
          </a:solidFill>
          <a:ln w="12700">
            <a:noFill/>
          </a:ln>
        </p:spPr>
        <p:txBody>
          <a:bodyPr wrap="square" lIns="45720" tIns="45720" rIns="45720" bIns="45720" rtlCol="0" anchor="ctr">
            <a:noAutofit/>
          </a:bodyPr>
          <a:lstStyle/>
          <a:p>
            <a:pPr lvl="0" algn="ctr"/>
            <a:r>
              <a:rPr lang="en-US" sz="1200" b="1" dirty="0">
                <a:solidFill>
                  <a:schemeClr val="bg1"/>
                </a:solidFill>
              </a:rPr>
              <a:t>60% Stock</a:t>
            </a:r>
          </a:p>
        </p:txBody>
      </p:sp>
      <p:sp>
        <p:nvSpPr>
          <p:cNvPr id="16" name="TextBox 15">
            <a:extLst>
              <a:ext uri="{FF2B5EF4-FFF2-40B4-BE49-F238E27FC236}">
                <a16:creationId xmlns:a16="http://schemas.microsoft.com/office/drawing/2014/main" id="{62A734AD-0548-478D-979D-417A67CD3408}"/>
              </a:ext>
            </a:extLst>
          </p:cNvPr>
          <p:cNvSpPr txBox="1"/>
          <p:nvPr/>
        </p:nvSpPr>
        <p:spPr bwMode="gray">
          <a:xfrm>
            <a:off x="2092917" y="2775062"/>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5.00%</a:t>
            </a:r>
          </a:p>
        </p:txBody>
      </p:sp>
      <p:sp>
        <p:nvSpPr>
          <p:cNvPr id="17" name="TextBox 16">
            <a:extLst>
              <a:ext uri="{FF2B5EF4-FFF2-40B4-BE49-F238E27FC236}">
                <a16:creationId xmlns:a16="http://schemas.microsoft.com/office/drawing/2014/main" id="{A39BB0F4-3E25-47EA-B02D-6CCA7B48D935}"/>
              </a:ext>
            </a:extLst>
          </p:cNvPr>
          <p:cNvSpPr txBox="1"/>
          <p:nvPr/>
        </p:nvSpPr>
        <p:spPr bwMode="gray">
          <a:xfrm>
            <a:off x="2092917" y="3456767"/>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6.70%</a:t>
            </a:r>
          </a:p>
        </p:txBody>
      </p:sp>
      <p:sp>
        <p:nvSpPr>
          <p:cNvPr id="18" name="TextBox 17">
            <a:extLst>
              <a:ext uri="{FF2B5EF4-FFF2-40B4-BE49-F238E27FC236}">
                <a16:creationId xmlns:a16="http://schemas.microsoft.com/office/drawing/2014/main" id="{FF7EAF2E-F294-45CD-A4A5-DEFD193C95D2}"/>
              </a:ext>
            </a:extLst>
          </p:cNvPr>
          <p:cNvSpPr txBox="1"/>
          <p:nvPr/>
        </p:nvSpPr>
        <p:spPr bwMode="gray">
          <a:xfrm>
            <a:off x="2092917" y="4138472"/>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8.40%</a:t>
            </a:r>
          </a:p>
        </p:txBody>
      </p:sp>
      <p:sp>
        <p:nvSpPr>
          <p:cNvPr id="19" name="TextBox 18">
            <a:extLst>
              <a:ext uri="{FF2B5EF4-FFF2-40B4-BE49-F238E27FC236}">
                <a16:creationId xmlns:a16="http://schemas.microsoft.com/office/drawing/2014/main" id="{75C4D197-A719-4E0D-9752-7B582E43D6B9}"/>
              </a:ext>
            </a:extLst>
          </p:cNvPr>
          <p:cNvSpPr txBox="1"/>
          <p:nvPr/>
        </p:nvSpPr>
        <p:spPr bwMode="gray">
          <a:xfrm>
            <a:off x="2092917" y="4820176"/>
            <a:ext cx="1069848" cy="450637"/>
          </a:xfrm>
          <a:prstGeom prst="rect">
            <a:avLst/>
          </a:prstGeom>
          <a:noFill/>
          <a:ln w="12700">
            <a:solidFill>
              <a:schemeClr val="accent2"/>
            </a:solidFill>
          </a:ln>
        </p:spPr>
        <p:txBody>
          <a:bodyPr wrap="square" lIns="45720" tIns="45720" rIns="45720" bIns="45720" rtlCol="0" anchor="ctr">
            <a:noAutofit/>
          </a:bodyPr>
          <a:lstStyle/>
          <a:p>
            <a:pPr lvl="0" algn="ctr"/>
            <a:r>
              <a:rPr lang="en-US" sz="1200" b="1" dirty="0">
                <a:solidFill>
                  <a:srgbClr val="000000"/>
                </a:solidFill>
              </a:rPr>
              <a:t>10.00%</a:t>
            </a:r>
          </a:p>
        </p:txBody>
      </p:sp>
      <p:sp>
        <p:nvSpPr>
          <p:cNvPr id="36" name="TextBox 35">
            <a:extLst>
              <a:ext uri="{FF2B5EF4-FFF2-40B4-BE49-F238E27FC236}">
                <a16:creationId xmlns:a16="http://schemas.microsoft.com/office/drawing/2014/main" id="{130D11BC-BA46-40C2-86C3-2634FFA15ED0}"/>
              </a:ext>
            </a:extLst>
          </p:cNvPr>
          <p:cNvSpPr txBox="1"/>
          <p:nvPr/>
        </p:nvSpPr>
        <p:spPr bwMode="gray">
          <a:xfrm>
            <a:off x="3544226" y="2775062"/>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3.10%</a:t>
            </a:r>
          </a:p>
        </p:txBody>
      </p:sp>
      <p:sp>
        <p:nvSpPr>
          <p:cNvPr id="37" name="TextBox 36">
            <a:extLst>
              <a:ext uri="{FF2B5EF4-FFF2-40B4-BE49-F238E27FC236}">
                <a16:creationId xmlns:a16="http://schemas.microsoft.com/office/drawing/2014/main" id="{EE1F731E-C359-4DF1-817C-E7C838D5410D}"/>
              </a:ext>
            </a:extLst>
          </p:cNvPr>
          <p:cNvSpPr txBox="1"/>
          <p:nvPr/>
        </p:nvSpPr>
        <p:spPr bwMode="gray">
          <a:xfrm>
            <a:off x="3544226" y="3456767"/>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4.10%</a:t>
            </a:r>
          </a:p>
        </p:txBody>
      </p:sp>
      <p:sp>
        <p:nvSpPr>
          <p:cNvPr id="38" name="TextBox 37">
            <a:extLst>
              <a:ext uri="{FF2B5EF4-FFF2-40B4-BE49-F238E27FC236}">
                <a16:creationId xmlns:a16="http://schemas.microsoft.com/office/drawing/2014/main" id="{F5ECDAC7-6F3A-40A8-90E7-7ED67B120440}"/>
              </a:ext>
            </a:extLst>
          </p:cNvPr>
          <p:cNvSpPr txBox="1"/>
          <p:nvPr/>
        </p:nvSpPr>
        <p:spPr bwMode="gray">
          <a:xfrm>
            <a:off x="3544226" y="4138472"/>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5.10%</a:t>
            </a:r>
          </a:p>
        </p:txBody>
      </p:sp>
      <p:sp>
        <p:nvSpPr>
          <p:cNvPr id="39" name="TextBox 38">
            <a:extLst>
              <a:ext uri="{FF2B5EF4-FFF2-40B4-BE49-F238E27FC236}">
                <a16:creationId xmlns:a16="http://schemas.microsoft.com/office/drawing/2014/main" id="{66017019-D012-492A-9CAA-06BAD77F65F8}"/>
              </a:ext>
            </a:extLst>
          </p:cNvPr>
          <p:cNvSpPr txBox="1"/>
          <p:nvPr/>
        </p:nvSpPr>
        <p:spPr bwMode="gray">
          <a:xfrm>
            <a:off x="3544226" y="4820176"/>
            <a:ext cx="1069848" cy="450637"/>
          </a:xfrm>
          <a:prstGeom prst="rect">
            <a:avLst/>
          </a:prstGeom>
          <a:noFill/>
          <a:ln w="12700">
            <a:solidFill>
              <a:schemeClr val="accent3"/>
            </a:solidFill>
          </a:ln>
        </p:spPr>
        <p:txBody>
          <a:bodyPr wrap="square" lIns="45720" tIns="45720" rIns="45720" bIns="45720" rtlCol="0" anchor="ctr">
            <a:noAutofit/>
          </a:bodyPr>
          <a:lstStyle/>
          <a:p>
            <a:pPr lvl="0" algn="ctr"/>
            <a:r>
              <a:rPr lang="en-US" sz="1200" b="1" dirty="0">
                <a:solidFill>
                  <a:srgbClr val="000000"/>
                </a:solidFill>
              </a:rPr>
              <a:t>6.10%</a:t>
            </a:r>
          </a:p>
        </p:txBody>
      </p:sp>
      <p:sp>
        <p:nvSpPr>
          <p:cNvPr id="40" name="TextBox 39">
            <a:extLst>
              <a:ext uri="{FF2B5EF4-FFF2-40B4-BE49-F238E27FC236}">
                <a16:creationId xmlns:a16="http://schemas.microsoft.com/office/drawing/2014/main" id="{45670407-E74A-4B84-A312-B09D7C258F9C}"/>
              </a:ext>
            </a:extLst>
          </p:cNvPr>
          <p:cNvSpPr txBox="1"/>
          <p:nvPr/>
        </p:nvSpPr>
        <p:spPr bwMode="gray">
          <a:xfrm>
            <a:off x="641609" y="2775062"/>
            <a:ext cx="1069848" cy="450637"/>
          </a:xfrm>
          <a:prstGeom prst="rect">
            <a:avLst/>
          </a:prstGeom>
          <a:noFill/>
          <a:ln w="12700">
            <a:solidFill>
              <a:schemeClr val="accent1"/>
            </a:solidFill>
          </a:ln>
        </p:spPr>
        <p:txBody>
          <a:bodyPr wrap="square" lIns="45720" tIns="45720" rIns="45720" bIns="45720" rtlCol="0" anchor="ctr">
            <a:noAutofit/>
          </a:bodyPr>
          <a:lstStyle/>
          <a:p>
            <a:pPr lvl="0" algn="ctr"/>
            <a:r>
              <a:rPr lang="en-US" sz="1200" b="1" dirty="0">
                <a:solidFill>
                  <a:srgbClr val="000000"/>
                </a:solidFill>
              </a:rPr>
              <a:t>0.20%</a:t>
            </a:r>
          </a:p>
        </p:txBody>
      </p:sp>
      <p:cxnSp>
        <p:nvCxnSpPr>
          <p:cNvPr id="42" name="Straight Arrow Connector 41">
            <a:extLst>
              <a:ext uri="{FF2B5EF4-FFF2-40B4-BE49-F238E27FC236}">
                <a16:creationId xmlns:a16="http://schemas.microsoft.com/office/drawing/2014/main" id="{D844CFDA-606F-4B66-ABB1-8709E1F2C76E}"/>
              </a:ext>
            </a:extLst>
          </p:cNvPr>
          <p:cNvCxnSpPr>
            <a:stCxn id="16" idx="3"/>
            <a:endCxn id="36" idx="1"/>
          </p:cNvCxnSpPr>
          <p:nvPr/>
        </p:nvCxnSpPr>
        <p:spPr bwMode="gray">
          <a:xfrm>
            <a:off x="3162765" y="3000381"/>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9A1FFF84-2B49-4412-9D42-2DB25055E0E9}"/>
              </a:ext>
            </a:extLst>
          </p:cNvPr>
          <p:cNvCxnSpPr/>
          <p:nvPr/>
        </p:nvCxnSpPr>
        <p:spPr bwMode="gray">
          <a:xfrm>
            <a:off x="3162765" y="3682085"/>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822CB7E-4ACD-49F0-BBA0-54966A51049D}"/>
              </a:ext>
            </a:extLst>
          </p:cNvPr>
          <p:cNvCxnSpPr/>
          <p:nvPr/>
        </p:nvCxnSpPr>
        <p:spPr bwMode="gray">
          <a:xfrm>
            <a:off x="3162765" y="4363790"/>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35B658B-E72C-4F8B-9AA3-79C2ACDC23D4}"/>
              </a:ext>
            </a:extLst>
          </p:cNvPr>
          <p:cNvCxnSpPr/>
          <p:nvPr/>
        </p:nvCxnSpPr>
        <p:spPr bwMode="gray">
          <a:xfrm>
            <a:off x="3162765" y="5045494"/>
            <a:ext cx="381461"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0FCA23FE-ACDC-4482-9169-33956DA17676}"/>
              </a:ext>
            </a:extLst>
          </p:cNvPr>
          <p:cNvCxnSpPr>
            <a:stCxn id="40" idx="2"/>
            <a:endCxn id="17" idx="1"/>
          </p:cNvCxnSpPr>
          <p:nvPr/>
        </p:nvCxnSpPr>
        <p:spPr bwMode="gray">
          <a:xfrm rot="16200000" flipH="1">
            <a:off x="1406532" y="2995700"/>
            <a:ext cx="456387" cy="916384"/>
          </a:xfrm>
          <a:prstGeom prst="bentConnector2">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68048AFC-CBB5-476A-AEF0-D59A843625FE}"/>
              </a:ext>
            </a:extLst>
          </p:cNvPr>
          <p:cNvCxnSpPr>
            <a:endCxn id="18" idx="1"/>
          </p:cNvCxnSpPr>
          <p:nvPr/>
        </p:nvCxnSpPr>
        <p:spPr bwMode="gray">
          <a:xfrm rot="16200000" flipH="1">
            <a:off x="1063934" y="3334807"/>
            <a:ext cx="1140777" cy="917189"/>
          </a:xfrm>
          <a:prstGeom prst="bentConnector2">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FDAB3D9F-A29C-4108-8A96-32659E86B282}"/>
              </a:ext>
            </a:extLst>
          </p:cNvPr>
          <p:cNvCxnSpPr>
            <a:stCxn id="40" idx="2"/>
            <a:endCxn id="19" idx="1"/>
          </p:cNvCxnSpPr>
          <p:nvPr/>
        </p:nvCxnSpPr>
        <p:spPr bwMode="gray">
          <a:xfrm rot="16200000" flipH="1">
            <a:off x="724827" y="3677405"/>
            <a:ext cx="1819796" cy="916384"/>
          </a:xfrm>
          <a:prstGeom prst="bentConnector2">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911C7D42-3F53-42F1-95BB-47D2AE0FD721}"/>
              </a:ext>
            </a:extLst>
          </p:cNvPr>
          <p:cNvCxnSpPr>
            <a:stCxn id="40" idx="3"/>
            <a:endCxn id="16" idx="1"/>
          </p:cNvCxnSpPr>
          <p:nvPr/>
        </p:nvCxnSpPr>
        <p:spPr bwMode="gray">
          <a:xfrm>
            <a:off x="1711457" y="3000381"/>
            <a:ext cx="381460" cy="0"/>
          </a:xfrm>
          <a:prstGeom prst="straightConnector1">
            <a:avLst/>
          </a:prstGeom>
          <a:ln w="952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844379"/>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75012E31-E2D5-40EE-8759-74795647C53B}"/>
              </a:ext>
            </a:extLst>
          </p:cNvPr>
          <p:cNvSpPr txBox="1"/>
          <p:nvPr/>
        </p:nvSpPr>
        <p:spPr bwMode="gray">
          <a:xfrm>
            <a:off x="411480" y="758952"/>
            <a:ext cx="9080500" cy="704088"/>
          </a:xfrm>
          <a:prstGeom prst="rect">
            <a:avLst/>
          </a:prstGeom>
          <a:noFill/>
        </p:spPr>
        <p:txBody>
          <a:bodyPr wrap="square" lIns="0" tIns="0" rIns="0" bIns="0" anchor="t" anchorCtr="0">
            <a:noAutofit/>
          </a:bodyPr>
          <a:lstStyle/>
          <a:p>
            <a:r>
              <a:rPr lang="en-US" sz="1600" dirty="0">
                <a:solidFill>
                  <a:srgbClr val="8C8C8C"/>
                </a:solidFill>
                <a:latin typeface="Arial" panose="020B0604020202020204" pitchFamily="34" charset="0"/>
              </a:rPr>
              <a:t>The traditional 60/40 portfolio may lead to an increased chance of plan failure</a:t>
            </a:r>
          </a:p>
          <a:p>
            <a:endParaRPr lang="en-US" sz="1600" dirty="0">
              <a:solidFill>
                <a:srgbClr val="8C8C8C"/>
              </a:solidFill>
              <a:latin typeface="Arial" panose="020B0604020202020204" pitchFamily="34" charset="0"/>
            </a:endParaRPr>
          </a:p>
        </p:txBody>
      </p:sp>
      <p:sp>
        <p:nvSpPr>
          <p:cNvPr id="6" name="Footnote">
            <a:extLst>
              <a:ext uri="{FF2B5EF4-FFF2-40B4-BE49-F238E27FC236}">
                <a16:creationId xmlns:a16="http://schemas.microsoft.com/office/drawing/2014/main" id="{D4A97B57-2B77-4039-B8F0-2DF5594C9C52}"/>
              </a:ext>
            </a:extLst>
          </p:cNvPr>
          <p:cNvSpPr txBox="1"/>
          <p:nvPr/>
        </p:nvSpPr>
        <p:spPr bwMode="gray">
          <a:xfrm>
            <a:off x="411479" y="5443162"/>
            <a:ext cx="9125925" cy="846386"/>
          </a:xfrm>
          <a:prstGeom prst="rect">
            <a:avLst/>
          </a:prstGeom>
          <a:noFill/>
        </p:spPr>
        <p:txBody>
          <a:bodyPr vert="horz" wrap="square" lIns="0" tIns="0" rIns="0" bIns="0" rtlCol="0" anchor="b" anchorCtr="0">
            <a:spAutoFit/>
          </a:bodyPr>
          <a:lstStyle/>
          <a:p>
            <a:r>
              <a:rPr lang="en-US" sz="1000" b="1" dirty="0">
                <a:latin typeface="Arial" panose="020B0604020202020204" pitchFamily="34" charset="0"/>
              </a:rPr>
              <a:t>Past performance does not guarantee future results. </a:t>
            </a:r>
          </a:p>
          <a:p>
            <a:r>
              <a:rPr lang="en-US" sz="900" dirty="0">
                <a:latin typeface="Arial" panose="020B0604020202020204" pitchFamily="34" charset="0"/>
              </a:rPr>
              <a:t>Left display: Based on </a:t>
            </a:r>
            <a:r>
              <a:rPr lang="en-US" sz="900" dirty="0" err="1">
                <a:latin typeface="Arial" panose="020B0604020202020204" pitchFamily="34" charset="0"/>
              </a:rPr>
              <a:t>AllianceBernstein’s</a:t>
            </a:r>
            <a:r>
              <a:rPr lang="en-US" sz="900" dirty="0">
                <a:latin typeface="Arial" panose="020B0604020202020204" pitchFamily="34" charset="0"/>
              </a:rPr>
              <a:t> estimates of the range of returns for the applicable capital markets over the next 10 years. Probability of Plan Failure refers to the percentage of the 10,000 probable scenarios tested where a portfolio (with specific allocations, time horizon and initial withdrawal rate adjusted annually for inflation) runs out of money too soon. If the probability of plan failure exceeds 10%, AB does not consider that plan to have a statistically sound threshold of reliability. Data do not represent past performance and are not a promise of actual or range of future results. An investor generally cannot invest in an index.</a:t>
            </a:r>
          </a:p>
          <a:p>
            <a:r>
              <a:rPr lang="en-US" sz="900" dirty="0">
                <a:latin typeface="Arial" panose="020B0604020202020204" pitchFamily="34" charset="0"/>
              </a:rPr>
              <a:t>Source: AB Capital Market Engine</a:t>
            </a:r>
          </a:p>
        </p:txBody>
      </p:sp>
      <p:sp>
        <p:nvSpPr>
          <p:cNvPr id="2" name="Title 1">
            <a:extLst>
              <a:ext uri="{FF2B5EF4-FFF2-40B4-BE49-F238E27FC236}">
                <a16:creationId xmlns:a16="http://schemas.microsoft.com/office/drawing/2014/main" id="{DB9A7D28-AC2E-49CF-B0A2-2A17073307AA}"/>
              </a:ext>
            </a:extLst>
          </p:cNvPr>
          <p:cNvSpPr>
            <a:spLocks noGrp="1"/>
          </p:cNvSpPr>
          <p:nvPr>
            <p:ph type="title"/>
          </p:nvPr>
        </p:nvSpPr>
        <p:spPr bwMode="gray"/>
        <p:txBody>
          <a:bodyPr>
            <a:spAutoFit/>
          </a:bodyPr>
          <a:lstStyle/>
          <a:p>
            <a:r>
              <a:rPr lang="en-US" dirty="0"/>
              <a:t>Step Three: Explain the Implication</a:t>
            </a:r>
          </a:p>
        </p:txBody>
      </p:sp>
      <p:graphicFrame>
        <p:nvGraphicFramePr>
          <p:cNvPr id="20" name="Chart 19">
            <a:extLst>
              <a:ext uri="{FF2B5EF4-FFF2-40B4-BE49-F238E27FC236}">
                <a16:creationId xmlns:a16="http://schemas.microsoft.com/office/drawing/2014/main" id="{828D13D0-5698-419C-B418-B8E28B2DE668}"/>
              </a:ext>
            </a:extLst>
          </p:cNvPr>
          <p:cNvGraphicFramePr/>
          <p:nvPr/>
        </p:nvGraphicFramePr>
        <p:xfrm>
          <a:off x="2756916" y="1960734"/>
          <a:ext cx="4197096"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89436783-61FC-4654-BC34-2D6DA889CBC4}"/>
              </a:ext>
            </a:extLst>
          </p:cNvPr>
          <p:cNvGrpSpPr/>
          <p:nvPr/>
        </p:nvGrpSpPr>
        <p:grpSpPr>
          <a:xfrm>
            <a:off x="7366837" y="2794434"/>
            <a:ext cx="2158163" cy="2129991"/>
            <a:chOff x="6017358" y="3042600"/>
            <a:chExt cx="2158163" cy="2129991"/>
          </a:xfrm>
        </p:grpSpPr>
        <p:sp>
          <p:nvSpPr>
            <p:cNvPr id="25" name="TextBox 24">
              <a:extLst>
                <a:ext uri="{FF2B5EF4-FFF2-40B4-BE49-F238E27FC236}">
                  <a16:creationId xmlns:a16="http://schemas.microsoft.com/office/drawing/2014/main" id="{B10599CF-4ECF-4594-AD45-65F7BA9C1D98}"/>
                </a:ext>
              </a:extLst>
            </p:cNvPr>
            <p:cNvSpPr txBox="1"/>
            <p:nvPr/>
          </p:nvSpPr>
          <p:spPr bwMode="gray">
            <a:xfrm>
              <a:off x="6017358" y="3074838"/>
              <a:ext cx="2158163" cy="2097753"/>
            </a:xfrm>
            <a:prstGeom prst="rect">
              <a:avLst/>
            </a:prstGeom>
            <a:noFill/>
            <a:ln w="28575">
              <a:solidFill>
                <a:schemeClr val="accent1"/>
              </a:solidFill>
            </a:ln>
          </p:spPr>
          <p:txBody>
            <a:bodyPr wrap="square" lIns="45720" tIns="45720" rIns="45720" bIns="45720" rtlCol="0">
              <a:noAutofit/>
            </a:bodyPr>
            <a:lstStyle/>
            <a:p>
              <a:endParaRPr lang="en-PH" sz="1200" dirty="0"/>
            </a:p>
          </p:txBody>
        </p:sp>
        <p:grpSp>
          <p:nvGrpSpPr>
            <p:cNvPr id="4" name="Group 3">
              <a:extLst>
                <a:ext uri="{FF2B5EF4-FFF2-40B4-BE49-F238E27FC236}">
                  <a16:creationId xmlns:a16="http://schemas.microsoft.com/office/drawing/2014/main" id="{FFFD3A69-9A00-4FEA-9CD3-C63ABAE5D44A}"/>
                </a:ext>
              </a:extLst>
            </p:cNvPr>
            <p:cNvGrpSpPr/>
            <p:nvPr/>
          </p:nvGrpSpPr>
          <p:grpSpPr>
            <a:xfrm>
              <a:off x="6093919" y="3042600"/>
              <a:ext cx="2005040" cy="2099213"/>
              <a:chOff x="6093920" y="3042600"/>
              <a:chExt cx="2005040" cy="2099213"/>
            </a:xfrm>
          </p:grpSpPr>
          <p:sp>
            <p:nvSpPr>
              <p:cNvPr id="24" name="TextBox 23">
                <a:extLst>
                  <a:ext uri="{FF2B5EF4-FFF2-40B4-BE49-F238E27FC236}">
                    <a16:creationId xmlns:a16="http://schemas.microsoft.com/office/drawing/2014/main" id="{DD9EA6CD-EAC5-4102-8099-967BFA4B8899}"/>
                  </a:ext>
                </a:extLst>
              </p:cNvPr>
              <p:cNvSpPr txBox="1"/>
              <p:nvPr/>
            </p:nvSpPr>
            <p:spPr bwMode="gray">
              <a:xfrm>
                <a:off x="6588609" y="3042600"/>
                <a:ext cx="1015663" cy="646331"/>
              </a:xfrm>
              <a:prstGeom prst="rect">
                <a:avLst/>
              </a:prstGeom>
              <a:noFill/>
            </p:spPr>
            <p:txBody>
              <a:bodyPr wrap="none" lIns="45720" tIns="45720" rIns="45720" bIns="45720" rtlCol="0" anchor="ctr">
                <a:spAutoFit/>
              </a:bodyPr>
              <a:lstStyle/>
              <a:p>
                <a:pPr algn="ctr"/>
                <a:r>
                  <a:rPr lang="en-PH" b="1" dirty="0">
                    <a:latin typeface="Arial" panose="020B0604020202020204" pitchFamily="34" charset="0"/>
                    <a:cs typeface="Arial" panose="020B0604020202020204" pitchFamily="34" charset="0"/>
                  </a:rPr>
                  <a:t>2019</a:t>
                </a:r>
              </a:p>
              <a:p>
                <a:pPr algn="ctr"/>
                <a:r>
                  <a:rPr lang="en-PH" b="1" dirty="0">
                    <a:latin typeface="Arial" panose="020B0604020202020204" pitchFamily="34" charset="0"/>
                    <a:cs typeface="Arial" panose="020B0604020202020204" pitchFamily="34" charset="0"/>
                  </a:rPr>
                  <a:t>(Pre tax)</a:t>
                </a:r>
              </a:p>
            </p:txBody>
          </p:sp>
          <p:cxnSp>
            <p:nvCxnSpPr>
              <p:cNvPr id="26" name="Straight Connector 25">
                <a:extLst>
                  <a:ext uri="{FF2B5EF4-FFF2-40B4-BE49-F238E27FC236}">
                    <a16:creationId xmlns:a16="http://schemas.microsoft.com/office/drawing/2014/main" id="{5CB436AC-1353-41E2-BE22-490EA764CC86}"/>
                  </a:ext>
                </a:extLst>
              </p:cNvPr>
              <p:cNvCxnSpPr>
                <a:cxnSpLocks/>
              </p:cNvCxnSpPr>
              <p:nvPr/>
            </p:nvCxnSpPr>
            <p:spPr bwMode="gray">
              <a:xfrm>
                <a:off x="6093920" y="4289804"/>
                <a:ext cx="2005040" cy="0"/>
              </a:xfrm>
              <a:prstGeom prst="line">
                <a:avLst/>
              </a:prstGeom>
              <a:ln w="19050" cap="rnd">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6D7597F-0126-459B-8E0D-7F4CF4EEF750}"/>
                  </a:ext>
                </a:extLst>
              </p:cNvPr>
              <p:cNvSpPr txBox="1"/>
              <p:nvPr/>
            </p:nvSpPr>
            <p:spPr bwMode="gray">
              <a:xfrm>
                <a:off x="6364990" y="3705561"/>
                <a:ext cx="1462900" cy="584775"/>
              </a:xfrm>
              <a:prstGeom prst="rect">
                <a:avLst/>
              </a:prstGeom>
              <a:noFill/>
            </p:spPr>
            <p:txBody>
              <a:bodyPr wrap="none" lIns="45720" tIns="45720" rIns="45720" bIns="45720" rtlCol="0" anchor="ctr">
                <a:spAutoFit/>
              </a:bodyPr>
              <a:lstStyle/>
              <a:p>
                <a:pPr algn="ctr"/>
                <a:r>
                  <a:rPr lang="en-PH" sz="1600" b="1" dirty="0">
                    <a:latin typeface="Arial" panose="020B0604020202020204" pitchFamily="34" charset="0"/>
                    <a:cs typeface="Arial" panose="020B0604020202020204" pitchFamily="34" charset="0"/>
                  </a:rPr>
                  <a:t>Probability of </a:t>
                </a:r>
                <a:br>
                  <a:rPr lang="en-PH" sz="1600" b="1" dirty="0">
                    <a:latin typeface="Arial" panose="020B0604020202020204" pitchFamily="34" charset="0"/>
                    <a:cs typeface="Arial" panose="020B0604020202020204" pitchFamily="34" charset="0"/>
                  </a:rPr>
                </a:br>
                <a:r>
                  <a:rPr lang="en-PH" sz="1600" b="1" dirty="0">
                    <a:latin typeface="Arial" panose="020B0604020202020204" pitchFamily="34" charset="0"/>
                    <a:cs typeface="Arial" panose="020B0604020202020204" pitchFamily="34" charset="0"/>
                  </a:rPr>
                  <a:t>Plan Failure</a:t>
                </a:r>
                <a:endParaRPr lang="en-PH" sz="1600" b="1" baseline="30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F4F326A-66FD-413F-A895-3B5E7D139F31}"/>
                  </a:ext>
                </a:extLst>
              </p:cNvPr>
              <p:cNvSpPr txBox="1"/>
              <p:nvPr/>
            </p:nvSpPr>
            <p:spPr bwMode="gray">
              <a:xfrm>
                <a:off x="6409073" y="4280039"/>
                <a:ext cx="1374735" cy="861774"/>
              </a:xfrm>
              <a:prstGeom prst="rect">
                <a:avLst/>
              </a:prstGeom>
              <a:noFill/>
            </p:spPr>
            <p:txBody>
              <a:bodyPr wrap="none" lIns="45720" tIns="45720" rIns="45720" bIns="45720" rtlCol="0" anchor="ctr">
                <a:spAutoFit/>
              </a:bodyPr>
              <a:lstStyle/>
              <a:p>
                <a:pPr algn="ctr"/>
                <a:r>
                  <a:rPr lang="en-PH" sz="5000" b="1" dirty="0">
                    <a:solidFill>
                      <a:srgbClr val="FF0000"/>
                    </a:solidFill>
                    <a:latin typeface="Arial" panose="020B0604020202020204" pitchFamily="34" charset="0"/>
                    <a:cs typeface="Arial" panose="020B0604020202020204" pitchFamily="34" charset="0"/>
                  </a:rPr>
                  <a:t>27%</a:t>
                </a:r>
              </a:p>
            </p:txBody>
          </p:sp>
        </p:grpSp>
      </p:grpSp>
      <p:grpSp>
        <p:nvGrpSpPr>
          <p:cNvPr id="15" name="Group 14">
            <a:extLst>
              <a:ext uri="{FF2B5EF4-FFF2-40B4-BE49-F238E27FC236}">
                <a16:creationId xmlns:a16="http://schemas.microsoft.com/office/drawing/2014/main" id="{7B4BDAAD-4709-4A12-A7D1-FF930E66963B}"/>
              </a:ext>
            </a:extLst>
          </p:cNvPr>
          <p:cNvGrpSpPr/>
          <p:nvPr/>
        </p:nvGrpSpPr>
        <p:grpSpPr>
          <a:xfrm>
            <a:off x="411480" y="1289304"/>
            <a:ext cx="4443984" cy="512064"/>
            <a:chOff x="411480" y="1289304"/>
            <a:chExt cx="4443984" cy="512064"/>
          </a:xfrm>
        </p:grpSpPr>
        <p:cxnSp>
          <p:nvCxnSpPr>
            <p:cNvPr id="16" name="ChartLine">
              <a:extLst>
                <a:ext uri="{FF2B5EF4-FFF2-40B4-BE49-F238E27FC236}">
                  <a16:creationId xmlns:a16="http://schemas.microsoft.com/office/drawing/2014/main" id="{B4676D9F-64FB-4B77-B524-083655E23066}"/>
                </a:ext>
              </a:extLst>
            </p:cNvPr>
            <p:cNvCxnSpPr/>
            <p:nvPr/>
          </p:nvCxnSpPr>
          <p:spPr>
            <a:xfrm>
              <a:off x="411480" y="1289304"/>
              <a:ext cx="4443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Grey Box: 1-UP">
              <a:extLst>
                <a:ext uri="{FF2B5EF4-FFF2-40B4-BE49-F238E27FC236}">
                  <a16:creationId xmlns:a16="http://schemas.microsoft.com/office/drawing/2014/main" id="{C47A9901-CD7E-49A4-A352-EFF8681D9A45}"/>
                </a:ext>
              </a:extLst>
            </p:cNvPr>
            <p:cNvSpPr txBox="1"/>
            <p:nvPr/>
          </p:nvSpPr>
          <p:spPr>
            <a:xfrm>
              <a:off x="411480" y="1307592"/>
              <a:ext cx="4443984" cy="493776"/>
            </a:xfrm>
            <a:prstGeom prst="rect">
              <a:avLst/>
            </a:prstGeom>
            <a:noFill/>
          </p:spPr>
          <p:txBody>
            <a:bodyPr vert="horz" wrap="square" lIns="0" tIns="45720" rIns="0" bIns="45720" rtlCol="0">
              <a:noAutofit/>
            </a:bodyPr>
            <a:lstStyle/>
            <a:p>
              <a:pPr>
                <a:lnSpc>
                  <a:spcPct val="100000"/>
                </a:lnSpc>
                <a:spcAft>
                  <a:spcPts val="0"/>
                </a:spcAft>
              </a:pPr>
              <a:r>
                <a:rPr lang="en-US" sz="1200" b="1" dirty="0">
                  <a:solidFill>
                    <a:schemeClr val="tx1"/>
                  </a:solidFill>
                </a:rPr>
                <a:t>60/40 Return Expectations Have Been Impacted</a:t>
              </a:r>
            </a:p>
            <a:p>
              <a:r>
                <a:rPr lang="en-US" sz="1200" dirty="0">
                  <a:solidFill>
                    <a:schemeClr val="tx1"/>
                  </a:solidFill>
                  <a:latin typeface="Arial" panose="020B0604020202020204" pitchFamily="34" charset="0"/>
                </a:rPr>
                <a:t>10-Year Forward Return Projections (Percent)</a:t>
              </a:r>
            </a:p>
          </p:txBody>
        </p:sp>
      </p:grpSp>
      <p:grpSp>
        <p:nvGrpSpPr>
          <p:cNvPr id="21" name="Group 20">
            <a:extLst>
              <a:ext uri="{FF2B5EF4-FFF2-40B4-BE49-F238E27FC236}">
                <a16:creationId xmlns:a16="http://schemas.microsoft.com/office/drawing/2014/main" id="{529347DF-E16F-45DD-9236-C9D1166E3F15}"/>
              </a:ext>
            </a:extLst>
          </p:cNvPr>
          <p:cNvGrpSpPr/>
          <p:nvPr/>
        </p:nvGrpSpPr>
        <p:grpSpPr>
          <a:xfrm>
            <a:off x="411479" y="2794434"/>
            <a:ext cx="2158163" cy="2129991"/>
            <a:chOff x="6017358" y="3042600"/>
            <a:chExt cx="2158163" cy="2129991"/>
          </a:xfrm>
        </p:grpSpPr>
        <p:sp>
          <p:nvSpPr>
            <p:cNvPr id="22" name="TextBox 21">
              <a:extLst>
                <a:ext uri="{FF2B5EF4-FFF2-40B4-BE49-F238E27FC236}">
                  <a16:creationId xmlns:a16="http://schemas.microsoft.com/office/drawing/2014/main" id="{DB2A3D23-DD21-4AA6-BBD6-3053A449F55D}"/>
                </a:ext>
              </a:extLst>
            </p:cNvPr>
            <p:cNvSpPr txBox="1"/>
            <p:nvPr/>
          </p:nvSpPr>
          <p:spPr bwMode="gray">
            <a:xfrm>
              <a:off x="6017358" y="3074838"/>
              <a:ext cx="2158163" cy="2097753"/>
            </a:xfrm>
            <a:prstGeom prst="rect">
              <a:avLst/>
            </a:prstGeom>
            <a:noFill/>
            <a:ln w="28575">
              <a:solidFill>
                <a:schemeClr val="accent1"/>
              </a:solidFill>
            </a:ln>
          </p:spPr>
          <p:txBody>
            <a:bodyPr wrap="square" lIns="45720" tIns="45720" rIns="45720" bIns="45720" rtlCol="0">
              <a:noAutofit/>
            </a:bodyPr>
            <a:lstStyle/>
            <a:p>
              <a:endParaRPr lang="en-PH" sz="1200" dirty="0"/>
            </a:p>
          </p:txBody>
        </p:sp>
        <p:grpSp>
          <p:nvGrpSpPr>
            <p:cNvPr id="29" name="Group 28">
              <a:extLst>
                <a:ext uri="{FF2B5EF4-FFF2-40B4-BE49-F238E27FC236}">
                  <a16:creationId xmlns:a16="http://schemas.microsoft.com/office/drawing/2014/main" id="{B93498C6-07D3-46A0-B9DF-29F66B7B4959}"/>
                </a:ext>
              </a:extLst>
            </p:cNvPr>
            <p:cNvGrpSpPr/>
            <p:nvPr/>
          </p:nvGrpSpPr>
          <p:grpSpPr>
            <a:xfrm>
              <a:off x="6093919" y="3042600"/>
              <a:ext cx="2005040" cy="2099213"/>
              <a:chOff x="6093920" y="3042600"/>
              <a:chExt cx="2005040" cy="2099213"/>
            </a:xfrm>
          </p:grpSpPr>
          <p:sp>
            <p:nvSpPr>
              <p:cNvPr id="30" name="TextBox 29">
                <a:extLst>
                  <a:ext uri="{FF2B5EF4-FFF2-40B4-BE49-F238E27FC236}">
                    <a16:creationId xmlns:a16="http://schemas.microsoft.com/office/drawing/2014/main" id="{63128ABB-1CA7-499F-8916-196D03212630}"/>
                  </a:ext>
                </a:extLst>
              </p:cNvPr>
              <p:cNvSpPr txBox="1"/>
              <p:nvPr/>
            </p:nvSpPr>
            <p:spPr bwMode="gray">
              <a:xfrm>
                <a:off x="6556549" y="3042600"/>
                <a:ext cx="1079783" cy="646331"/>
              </a:xfrm>
              <a:prstGeom prst="rect">
                <a:avLst/>
              </a:prstGeom>
              <a:noFill/>
            </p:spPr>
            <p:txBody>
              <a:bodyPr wrap="none" lIns="45720" tIns="45720" rIns="45720" bIns="45720" rtlCol="0" anchor="ctr">
                <a:spAutoFit/>
              </a:bodyPr>
              <a:lstStyle/>
              <a:p>
                <a:pPr algn="ctr"/>
                <a:r>
                  <a:rPr lang="en-PH" b="1" dirty="0">
                    <a:latin typeface="Arial" panose="020B0604020202020204" pitchFamily="34" charset="0"/>
                    <a:cs typeface="Arial" panose="020B0604020202020204" pitchFamily="34" charset="0"/>
                  </a:rPr>
                  <a:t>2008</a:t>
                </a:r>
                <a:br>
                  <a:rPr lang="en-PH" b="1" dirty="0">
                    <a:latin typeface="Arial" panose="020B0604020202020204" pitchFamily="34" charset="0"/>
                    <a:cs typeface="Arial" panose="020B0604020202020204" pitchFamily="34" charset="0"/>
                  </a:rPr>
                </a:br>
                <a:r>
                  <a:rPr lang="en-PH" b="1" dirty="0">
                    <a:latin typeface="Arial" panose="020B0604020202020204" pitchFamily="34" charset="0"/>
                    <a:cs typeface="Arial" panose="020B0604020202020204" pitchFamily="34" charset="0"/>
                  </a:rPr>
                  <a:t> (Pre tax)</a:t>
                </a:r>
              </a:p>
            </p:txBody>
          </p:sp>
          <p:cxnSp>
            <p:nvCxnSpPr>
              <p:cNvPr id="31" name="Straight Connector 30">
                <a:extLst>
                  <a:ext uri="{FF2B5EF4-FFF2-40B4-BE49-F238E27FC236}">
                    <a16:creationId xmlns:a16="http://schemas.microsoft.com/office/drawing/2014/main" id="{2D5BAEC1-1FA2-4A5A-A559-CC7145049B48}"/>
                  </a:ext>
                </a:extLst>
              </p:cNvPr>
              <p:cNvCxnSpPr>
                <a:cxnSpLocks/>
              </p:cNvCxnSpPr>
              <p:nvPr/>
            </p:nvCxnSpPr>
            <p:spPr bwMode="gray">
              <a:xfrm>
                <a:off x="6093920" y="4289804"/>
                <a:ext cx="2005040" cy="0"/>
              </a:xfrm>
              <a:prstGeom prst="line">
                <a:avLst/>
              </a:prstGeom>
              <a:ln w="19050" cap="rnd">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E85CD48-DEE7-45C6-AD03-409B27A082FE}"/>
                  </a:ext>
                </a:extLst>
              </p:cNvPr>
              <p:cNvSpPr txBox="1"/>
              <p:nvPr/>
            </p:nvSpPr>
            <p:spPr bwMode="gray">
              <a:xfrm>
                <a:off x="6364990" y="3705561"/>
                <a:ext cx="1462900" cy="584775"/>
              </a:xfrm>
              <a:prstGeom prst="rect">
                <a:avLst/>
              </a:prstGeom>
              <a:noFill/>
            </p:spPr>
            <p:txBody>
              <a:bodyPr wrap="none" lIns="45720" tIns="45720" rIns="45720" bIns="45720" rtlCol="0" anchor="ctr">
                <a:spAutoFit/>
              </a:bodyPr>
              <a:lstStyle/>
              <a:p>
                <a:pPr algn="ctr"/>
                <a:r>
                  <a:rPr lang="en-PH" sz="1600" b="1" dirty="0">
                    <a:latin typeface="Arial" panose="020B0604020202020204" pitchFamily="34" charset="0"/>
                    <a:cs typeface="Arial" panose="020B0604020202020204" pitchFamily="34" charset="0"/>
                  </a:rPr>
                  <a:t>Probability of </a:t>
                </a:r>
                <a:br>
                  <a:rPr lang="en-PH" sz="1600" b="1" dirty="0">
                    <a:latin typeface="Arial" panose="020B0604020202020204" pitchFamily="34" charset="0"/>
                    <a:cs typeface="Arial" panose="020B0604020202020204" pitchFamily="34" charset="0"/>
                  </a:rPr>
                </a:br>
                <a:r>
                  <a:rPr lang="en-PH" sz="1600" b="1" dirty="0">
                    <a:latin typeface="Arial" panose="020B0604020202020204" pitchFamily="34" charset="0"/>
                    <a:cs typeface="Arial" panose="020B0604020202020204" pitchFamily="34" charset="0"/>
                  </a:rPr>
                  <a:t>Plan Failure</a:t>
                </a:r>
                <a:endParaRPr lang="en-PH" sz="1600" b="1" baseline="30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5845F12-C014-4409-AE24-29EED86558AF}"/>
                  </a:ext>
                </a:extLst>
              </p:cNvPr>
              <p:cNvSpPr txBox="1"/>
              <p:nvPr/>
            </p:nvSpPr>
            <p:spPr bwMode="gray">
              <a:xfrm>
                <a:off x="6587006" y="4280039"/>
                <a:ext cx="1018869" cy="861774"/>
              </a:xfrm>
              <a:prstGeom prst="rect">
                <a:avLst/>
              </a:prstGeom>
              <a:noFill/>
            </p:spPr>
            <p:txBody>
              <a:bodyPr wrap="none" lIns="45720" tIns="45720" rIns="45720" bIns="45720" rtlCol="0" anchor="ctr">
                <a:spAutoFit/>
              </a:bodyPr>
              <a:lstStyle/>
              <a:p>
                <a:pPr algn="ctr"/>
                <a:r>
                  <a:rPr lang="en-PH" sz="5000" b="1" dirty="0">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145456379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a:extLst>
              <a:ext uri="{FF2B5EF4-FFF2-40B4-BE49-F238E27FC236}">
                <a16:creationId xmlns:a16="http://schemas.microsoft.com/office/drawing/2014/main" id="{1550AA90-80C2-422A-80B4-F05C4A1A63D7}"/>
              </a:ext>
            </a:extLst>
          </p:cNvPr>
          <p:cNvSpPr txBox="1">
            <a:spLocks/>
          </p:cNvSpPr>
          <p:nvPr/>
        </p:nvSpPr>
        <p:spPr bwMode="gray">
          <a:xfrm>
            <a:off x="411480" y="758952"/>
            <a:ext cx="9080500" cy="7040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pPr>
              <a:spcBef>
                <a:spcPts val="0"/>
              </a:spcBef>
            </a:pPr>
            <a:r>
              <a:rPr lang="en-US" sz="1600" b="0" dirty="0">
                <a:solidFill>
                  <a:srgbClr val="8C8C8C"/>
                </a:solidFill>
                <a:latin typeface="Arial" panose="020B0604020202020204" pitchFamily="34" charset="0"/>
              </a:rPr>
              <a:t>Tap man-made building blocks to complement a traditional 60/40 portfolio</a:t>
            </a:r>
          </a:p>
        </p:txBody>
      </p:sp>
      <p:sp>
        <p:nvSpPr>
          <p:cNvPr id="2" name="Slide Title">
            <a:extLst>
              <a:ext uri="{FF2B5EF4-FFF2-40B4-BE49-F238E27FC236}">
                <a16:creationId xmlns:a16="http://schemas.microsoft.com/office/drawing/2014/main" id="{027F23D9-46A5-4965-8753-2C80645FA5B0}"/>
              </a:ext>
            </a:extLst>
          </p:cNvPr>
          <p:cNvSpPr>
            <a:spLocks noGrp="1"/>
          </p:cNvSpPr>
          <p:nvPr>
            <p:ph type="title"/>
          </p:nvPr>
        </p:nvSpPr>
        <p:spPr/>
        <p:txBody>
          <a:bodyPr>
            <a:spAutoFit/>
          </a:bodyPr>
          <a:lstStyle/>
          <a:p>
            <a:r>
              <a:rPr lang="en-US" dirty="0"/>
              <a:t>Step Four: Propose a Solution</a:t>
            </a:r>
          </a:p>
        </p:txBody>
      </p:sp>
      <p:sp>
        <p:nvSpPr>
          <p:cNvPr id="3" name="Footnote">
            <a:extLst>
              <a:ext uri="{FF2B5EF4-FFF2-40B4-BE49-F238E27FC236}">
                <a16:creationId xmlns:a16="http://schemas.microsoft.com/office/drawing/2014/main" id="{356A8F25-BA40-4DB0-B57C-8BACE1D531F2}"/>
              </a:ext>
            </a:extLst>
          </p:cNvPr>
          <p:cNvSpPr txBox="1">
            <a:spLocks noChangeArrowheads="1"/>
          </p:cNvSpPr>
          <p:nvPr>
            <p:custDataLst>
              <p:tags r:id="rId1"/>
            </p:custDataLst>
          </p:nvPr>
        </p:nvSpPr>
        <p:spPr bwMode="gray">
          <a:xfrm>
            <a:off x="411480" y="5858661"/>
            <a:ext cx="908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defTabSz="976313">
              <a:defRPr sz="2400">
                <a:solidFill>
                  <a:schemeClr val="tx1"/>
                </a:solidFill>
                <a:latin typeface="Times New Roman" pitchFamily="18" charset="0"/>
              </a:defRPr>
            </a:lvl1pPr>
            <a:lvl2pPr marL="742950" indent="-285750" defTabSz="976313">
              <a:defRPr sz="2400">
                <a:solidFill>
                  <a:schemeClr val="tx1"/>
                </a:solidFill>
                <a:latin typeface="Times New Roman" pitchFamily="18" charset="0"/>
              </a:defRPr>
            </a:lvl2pPr>
            <a:lvl3pPr marL="1143000" indent="-228600" defTabSz="976313">
              <a:defRPr sz="2400">
                <a:solidFill>
                  <a:schemeClr val="tx1"/>
                </a:solidFill>
                <a:latin typeface="Times New Roman" pitchFamily="18" charset="0"/>
              </a:defRPr>
            </a:lvl3pPr>
            <a:lvl4pPr marL="1600200" indent="-228600" defTabSz="976313">
              <a:defRPr sz="2400">
                <a:solidFill>
                  <a:schemeClr val="tx1"/>
                </a:solidFill>
                <a:latin typeface="Times New Roman" pitchFamily="18" charset="0"/>
              </a:defRPr>
            </a:lvl4pPr>
            <a:lvl5pPr marL="2057400" indent="-228600" defTabSz="976313">
              <a:defRPr sz="2400">
                <a:solidFill>
                  <a:schemeClr val="tx1"/>
                </a:solidFill>
                <a:latin typeface="Times New Roman" pitchFamily="18" charset="0"/>
              </a:defRPr>
            </a:lvl5pPr>
            <a:lvl6pPr marL="2514600" indent="-228600" defTabSz="976313" eaLnBrk="0" fontAlgn="base" hangingPunct="0">
              <a:spcBef>
                <a:spcPct val="0"/>
              </a:spcBef>
              <a:spcAft>
                <a:spcPct val="0"/>
              </a:spcAft>
              <a:defRPr sz="2400">
                <a:solidFill>
                  <a:schemeClr val="tx1"/>
                </a:solidFill>
                <a:latin typeface="Times New Roman" pitchFamily="18" charset="0"/>
              </a:defRPr>
            </a:lvl6pPr>
            <a:lvl7pPr marL="2971800" indent="-228600" defTabSz="976313" eaLnBrk="0" fontAlgn="base" hangingPunct="0">
              <a:spcBef>
                <a:spcPct val="0"/>
              </a:spcBef>
              <a:spcAft>
                <a:spcPct val="0"/>
              </a:spcAft>
              <a:defRPr sz="2400">
                <a:solidFill>
                  <a:schemeClr val="tx1"/>
                </a:solidFill>
                <a:latin typeface="Times New Roman" pitchFamily="18" charset="0"/>
              </a:defRPr>
            </a:lvl7pPr>
            <a:lvl8pPr marL="3429000" indent="-228600" defTabSz="976313" eaLnBrk="0" fontAlgn="base" hangingPunct="0">
              <a:spcBef>
                <a:spcPct val="0"/>
              </a:spcBef>
              <a:spcAft>
                <a:spcPct val="0"/>
              </a:spcAft>
              <a:defRPr sz="2400">
                <a:solidFill>
                  <a:schemeClr val="tx1"/>
                </a:solidFill>
                <a:latin typeface="Times New Roman" pitchFamily="18" charset="0"/>
              </a:defRPr>
            </a:lvl8pPr>
            <a:lvl9pPr marL="3886200" indent="-228600" defTabSz="976313" eaLnBrk="0" fontAlgn="base" hangingPunct="0">
              <a:spcBef>
                <a:spcPct val="0"/>
              </a:spcBef>
              <a:spcAft>
                <a:spcPct val="0"/>
              </a:spcAft>
              <a:defRPr sz="2400">
                <a:solidFill>
                  <a:schemeClr val="tx1"/>
                </a:solidFill>
                <a:latin typeface="Times New Roman" pitchFamily="18" charset="0"/>
              </a:defRPr>
            </a:lvl9pPr>
          </a:lstStyle>
          <a:p>
            <a:pPr eaLnBrk="0" fontAlgn="base" hangingPunct="0">
              <a:buClr>
                <a:srgbClr val="50BEAF"/>
              </a:buClr>
            </a:pPr>
            <a:r>
              <a:rPr lang="en-US" sz="1000" b="1" dirty="0">
                <a:latin typeface="Arial" panose="020B0604020202020204" pitchFamily="34" charset="0"/>
              </a:rPr>
              <a:t>Past performance does not guarantee future results</a:t>
            </a:r>
            <a:r>
              <a:rPr lang="en-US" sz="900" b="1" dirty="0">
                <a:latin typeface="Arial" panose="020B0604020202020204" pitchFamily="34" charset="0"/>
              </a:rPr>
              <a:t>.</a:t>
            </a:r>
          </a:p>
          <a:p>
            <a:pPr eaLnBrk="0" fontAlgn="base" hangingPunct="0">
              <a:buClr>
                <a:srgbClr val="50BEAF"/>
              </a:buClr>
            </a:pPr>
            <a:r>
              <a:rPr lang="en-US" sz="900" dirty="0">
                <a:latin typeface="Arial" panose="020B0604020202020204" pitchFamily="34" charset="0"/>
              </a:rPr>
              <a:t>As of December 31, 2020</a:t>
            </a:r>
          </a:p>
          <a:p>
            <a:pPr eaLnBrk="0" fontAlgn="base" hangingPunct="0">
              <a:buClr>
                <a:srgbClr val="50BEAF"/>
              </a:buClr>
            </a:pPr>
            <a:r>
              <a:rPr lang="en-US" sz="900" dirty="0">
                <a:latin typeface="Arial" panose="020B0604020202020204" pitchFamily="34" charset="0"/>
              </a:rPr>
              <a:t>Source: AB</a:t>
            </a:r>
          </a:p>
        </p:txBody>
      </p:sp>
      <p:grpSp>
        <p:nvGrpSpPr>
          <p:cNvPr id="8" name="Group 7">
            <a:extLst>
              <a:ext uri="{FF2B5EF4-FFF2-40B4-BE49-F238E27FC236}">
                <a16:creationId xmlns:a16="http://schemas.microsoft.com/office/drawing/2014/main" id="{FEAC0793-4138-4B3E-8190-C21987B4B118}"/>
              </a:ext>
            </a:extLst>
          </p:cNvPr>
          <p:cNvGrpSpPr/>
          <p:nvPr/>
        </p:nvGrpSpPr>
        <p:grpSpPr>
          <a:xfrm>
            <a:off x="413278" y="2807224"/>
            <a:ext cx="2935224" cy="1383020"/>
            <a:chOff x="5066223" y="2028921"/>
            <a:chExt cx="2935224" cy="1383020"/>
          </a:xfrm>
        </p:grpSpPr>
        <p:sp>
          <p:nvSpPr>
            <p:cNvPr id="6" name="Grey Box: 1-UP">
              <a:extLst>
                <a:ext uri="{FF2B5EF4-FFF2-40B4-BE49-F238E27FC236}">
                  <a16:creationId xmlns:a16="http://schemas.microsoft.com/office/drawing/2014/main" id="{71882429-DAF6-40EA-A81E-660E1DA08B43}"/>
                </a:ext>
              </a:extLst>
            </p:cNvPr>
            <p:cNvSpPr txBox="1"/>
            <p:nvPr/>
          </p:nvSpPr>
          <p:spPr bwMode="gray">
            <a:xfrm>
              <a:off x="5066223" y="2028921"/>
              <a:ext cx="2935224" cy="348393"/>
            </a:xfrm>
            <a:prstGeom prst="rect">
              <a:avLst/>
            </a:prstGeom>
            <a:solidFill>
              <a:schemeClr val="accent1"/>
            </a:solidFill>
            <a:ln w="12700">
              <a:solidFill>
                <a:schemeClr val="accent1"/>
              </a:solidFill>
            </a:ln>
          </p:spPr>
          <p:txBody>
            <a:bodyPr vert="horz" wrap="square" lIns="91440" tIns="73152" rIns="91440" bIns="73152" rtlCol="0" anchor="ctr" anchorCtr="0">
              <a:noAutofit/>
            </a:bodyPr>
            <a:lstStyle/>
            <a:p>
              <a:pPr algn="ctr"/>
              <a:r>
                <a:rPr lang="en-US" sz="1200" b="1" dirty="0">
                  <a:solidFill>
                    <a:schemeClr val="bg1"/>
                  </a:solidFill>
                  <a:latin typeface="Arial" panose="020B0604020202020204" pitchFamily="34" charset="0"/>
                </a:rPr>
                <a:t>Stocks</a:t>
              </a:r>
            </a:p>
          </p:txBody>
        </p:sp>
        <p:sp>
          <p:nvSpPr>
            <p:cNvPr id="7" name="Grey Box: 1-UP">
              <a:extLst>
                <a:ext uri="{FF2B5EF4-FFF2-40B4-BE49-F238E27FC236}">
                  <a16:creationId xmlns:a16="http://schemas.microsoft.com/office/drawing/2014/main" id="{E948D48D-7B7B-4F30-A395-F388738FF0B8}"/>
                </a:ext>
              </a:extLst>
            </p:cNvPr>
            <p:cNvSpPr txBox="1"/>
            <p:nvPr/>
          </p:nvSpPr>
          <p:spPr bwMode="gray">
            <a:xfrm>
              <a:off x="5066223" y="2388304"/>
              <a:ext cx="2935224" cy="1023637"/>
            </a:xfrm>
            <a:prstGeom prst="rect">
              <a:avLst/>
            </a:prstGeom>
            <a:noFill/>
            <a:ln w="12700">
              <a:solidFill>
                <a:schemeClr val="accent1"/>
              </a:solidFill>
            </a:ln>
          </p:spPr>
          <p:txBody>
            <a:bodyPr vert="horz" wrap="square" lIns="91440" tIns="73152" rIns="91440" bIns="73152" numCol="1" rtlCol="0">
              <a:noAutofit/>
            </a:bodyPr>
            <a:lstStyle/>
            <a:p>
              <a:pPr marL="227013" indent="-227013">
                <a:spcAft>
                  <a:spcPts val="600"/>
                </a:spcAft>
                <a:buFont typeface="Arial" panose="020B0604020202020204" pitchFamily="34" charset="0"/>
                <a:buChar char="•"/>
              </a:pPr>
              <a:r>
                <a:rPr lang="en-US" sz="1400" dirty="0">
                  <a:latin typeface="Arial" panose="020B0604020202020204" pitchFamily="34" charset="0"/>
                </a:rPr>
                <a:t>Domestic</a:t>
              </a:r>
            </a:p>
            <a:p>
              <a:pPr marL="227013" indent="-227013">
                <a:spcAft>
                  <a:spcPts val="600"/>
                </a:spcAft>
                <a:buFont typeface="Arial" panose="020B0604020202020204" pitchFamily="34" charset="0"/>
                <a:buChar char="•"/>
              </a:pPr>
              <a:r>
                <a:rPr lang="en-US" sz="1400" dirty="0">
                  <a:latin typeface="Arial" panose="020B0604020202020204" pitchFamily="34" charset="0"/>
                </a:rPr>
                <a:t>International</a:t>
              </a:r>
            </a:p>
            <a:p>
              <a:pPr marL="227013" indent="-227013">
                <a:spcAft>
                  <a:spcPts val="600"/>
                </a:spcAft>
                <a:buFont typeface="Arial" panose="020B0604020202020204" pitchFamily="34" charset="0"/>
                <a:buChar char="•"/>
              </a:pPr>
              <a:r>
                <a:rPr lang="en-US" sz="1400" dirty="0">
                  <a:latin typeface="Arial" panose="020B0604020202020204" pitchFamily="34" charset="0"/>
                </a:rPr>
                <a:t>Emerging-Market</a:t>
              </a:r>
            </a:p>
          </p:txBody>
        </p:sp>
      </p:grpSp>
      <p:grpSp>
        <p:nvGrpSpPr>
          <p:cNvPr id="9" name="Group 8">
            <a:extLst>
              <a:ext uri="{FF2B5EF4-FFF2-40B4-BE49-F238E27FC236}">
                <a16:creationId xmlns:a16="http://schemas.microsoft.com/office/drawing/2014/main" id="{120F3626-0235-49E2-8D08-9F141B8EC68D}"/>
              </a:ext>
            </a:extLst>
          </p:cNvPr>
          <p:cNvGrpSpPr/>
          <p:nvPr/>
        </p:nvGrpSpPr>
        <p:grpSpPr>
          <a:xfrm>
            <a:off x="3484118" y="2807224"/>
            <a:ext cx="2935224" cy="1383020"/>
            <a:chOff x="5066223" y="2028921"/>
            <a:chExt cx="2935224" cy="1383020"/>
          </a:xfrm>
        </p:grpSpPr>
        <p:sp>
          <p:nvSpPr>
            <p:cNvPr id="10" name="Grey Box: 1-UP">
              <a:extLst>
                <a:ext uri="{FF2B5EF4-FFF2-40B4-BE49-F238E27FC236}">
                  <a16:creationId xmlns:a16="http://schemas.microsoft.com/office/drawing/2014/main" id="{679DDD53-7F9F-4644-94F1-6E333A64B623}"/>
                </a:ext>
              </a:extLst>
            </p:cNvPr>
            <p:cNvSpPr txBox="1"/>
            <p:nvPr/>
          </p:nvSpPr>
          <p:spPr bwMode="gray">
            <a:xfrm>
              <a:off x="5066223" y="2028921"/>
              <a:ext cx="2935224" cy="348393"/>
            </a:xfrm>
            <a:prstGeom prst="rect">
              <a:avLst/>
            </a:prstGeom>
            <a:solidFill>
              <a:schemeClr val="accent2"/>
            </a:solidFill>
            <a:ln w="12700">
              <a:solidFill>
                <a:schemeClr val="accent2"/>
              </a:solidFill>
            </a:ln>
          </p:spPr>
          <p:txBody>
            <a:bodyPr vert="horz" wrap="square" lIns="91440" tIns="73152" rIns="91440" bIns="73152" rtlCol="0" anchor="ctr" anchorCtr="0">
              <a:noAutofit/>
            </a:bodyPr>
            <a:lstStyle/>
            <a:p>
              <a:pPr algn="ctr"/>
              <a:r>
                <a:rPr lang="en-US" sz="1200" b="1" dirty="0">
                  <a:solidFill>
                    <a:schemeClr val="bg1"/>
                  </a:solidFill>
                  <a:latin typeface="Arial" panose="020B0604020202020204" pitchFamily="34" charset="0"/>
                </a:rPr>
                <a:t>Bonds</a:t>
              </a:r>
            </a:p>
          </p:txBody>
        </p:sp>
        <p:sp>
          <p:nvSpPr>
            <p:cNvPr id="11" name="Grey Box: 1-UP">
              <a:extLst>
                <a:ext uri="{FF2B5EF4-FFF2-40B4-BE49-F238E27FC236}">
                  <a16:creationId xmlns:a16="http://schemas.microsoft.com/office/drawing/2014/main" id="{17D52A56-C021-4995-B6D3-A400F5700BF9}"/>
                </a:ext>
              </a:extLst>
            </p:cNvPr>
            <p:cNvSpPr txBox="1"/>
            <p:nvPr/>
          </p:nvSpPr>
          <p:spPr bwMode="gray">
            <a:xfrm>
              <a:off x="5066223" y="2388304"/>
              <a:ext cx="2935224" cy="1023637"/>
            </a:xfrm>
            <a:prstGeom prst="rect">
              <a:avLst/>
            </a:prstGeom>
            <a:noFill/>
            <a:ln w="12700">
              <a:solidFill>
                <a:schemeClr val="accent2"/>
              </a:solidFill>
            </a:ln>
          </p:spPr>
          <p:txBody>
            <a:bodyPr vert="horz" wrap="square" lIns="91440" tIns="73152" rIns="91440" bIns="73152" numCol="1" rtlCol="0">
              <a:noAutofit/>
            </a:bodyPr>
            <a:lstStyle/>
            <a:p>
              <a:pPr marL="227013" indent="-227013">
                <a:spcAft>
                  <a:spcPts val="600"/>
                </a:spcAft>
                <a:buFont typeface="Arial" panose="020B0604020202020204" pitchFamily="34" charset="0"/>
                <a:buChar char="•"/>
              </a:pPr>
              <a:r>
                <a:rPr lang="en-US" sz="1400" dirty="0">
                  <a:latin typeface="Arial" panose="020B0604020202020204" pitchFamily="34" charset="0"/>
                </a:rPr>
                <a:t>High-Quality</a:t>
              </a:r>
            </a:p>
            <a:p>
              <a:pPr marL="227013" indent="-227013">
                <a:spcAft>
                  <a:spcPts val="600"/>
                </a:spcAft>
                <a:buFont typeface="Arial" panose="020B0604020202020204" pitchFamily="34" charset="0"/>
                <a:buChar char="•"/>
              </a:pPr>
              <a:r>
                <a:rPr lang="en-US" sz="1400" dirty="0">
                  <a:latin typeface="Arial" panose="020B0604020202020204" pitchFamily="34" charset="0"/>
                </a:rPr>
                <a:t>High-Yield</a:t>
              </a:r>
            </a:p>
            <a:p>
              <a:pPr marL="227013" indent="-227013">
                <a:spcAft>
                  <a:spcPts val="1200"/>
                </a:spcAft>
                <a:buFont typeface="Arial" panose="020B0604020202020204" pitchFamily="34" charset="0"/>
                <a:buChar char="•"/>
              </a:pPr>
              <a:endParaRPr lang="en-US" sz="1200" dirty="0">
                <a:latin typeface="Arial" panose="020B0604020202020204" pitchFamily="34" charset="0"/>
              </a:endParaRPr>
            </a:p>
          </p:txBody>
        </p:sp>
      </p:grpSp>
      <p:grpSp>
        <p:nvGrpSpPr>
          <p:cNvPr id="12" name="Group 11">
            <a:extLst>
              <a:ext uri="{FF2B5EF4-FFF2-40B4-BE49-F238E27FC236}">
                <a16:creationId xmlns:a16="http://schemas.microsoft.com/office/drawing/2014/main" id="{7D6158F6-B9B7-41E0-B8AD-18CAA23AD792}"/>
              </a:ext>
            </a:extLst>
          </p:cNvPr>
          <p:cNvGrpSpPr/>
          <p:nvPr/>
        </p:nvGrpSpPr>
        <p:grpSpPr>
          <a:xfrm>
            <a:off x="6558046" y="2807224"/>
            <a:ext cx="2935224" cy="1383020"/>
            <a:chOff x="5066223" y="2028921"/>
            <a:chExt cx="2935224" cy="1383020"/>
          </a:xfrm>
        </p:grpSpPr>
        <p:sp>
          <p:nvSpPr>
            <p:cNvPr id="13" name="Grey Box: 1-UP">
              <a:extLst>
                <a:ext uri="{FF2B5EF4-FFF2-40B4-BE49-F238E27FC236}">
                  <a16:creationId xmlns:a16="http://schemas.microsoft.com/office/drawing/2014/main" id="{DAD9DE24-AFAB-4805-AD20-EA6496CB55E7}"/>
                </a:ext>
              </a:extLst>
            </p:cNvPr>
            <p:cNvSpPr txBox="1"/>
            <p:nvPr/>
          </p:nvSpPr>
          <p:spPr bwMode="gray">
            <a:xfrm>
              <a:off x="5066223" y="2028921"/>
              <a:ext cx="2935224" cy="348393"/>
            </a:xfrm>
            <a:prstGeom prst="rect">
              <a:avLst/>
            </a:prstGeom>
            <a:solidFill>
              <a:schemeClr val="accent3"/>
            </a:solidFill>
            <a:ln w="12700">
              <a:solidFill>
                <a:schemeClr val="accent3"/>
              </a:solidFill>
            </a:ln>
          </p:spPr>
          <p:txBody>
            <a:bodyPr vert="horz" wrap="square" lIns="91440" tIns="73152" rIns="91440" bIns="73152" rtlCol="0" anchor="ctr" anchorCtr="0">
              <a:noAutofit/>
            </a:bodyPr>
            <a:lstStyle/>
            <a:p>
              <a:pPr algn="ctr"/>
              <a:r>
                <a:rPr lang="en-US" sz="1200" b="1" dirty="0">
                  <a:solidFill>
                    <a:schemeClr val="bg1"/>
                  </a:solidFill>
                  <a:latin typeface="Arial" panose="020B0604020202020204" pitchFamily="34" charset="0"/>
                </a:rPr>
                <a:t>Alternatives</a:t>
              </a:r>
            </a:p>
          </p:txBody>
        </p:sp>
        <p:sp>
          <p:nvSpPr>
            <p:cNvPr id="14" name="Grey Box: 1-UP">
              <a:extLst>
                <a:ext uri="{FF2B5EF4-FFF2-40B4-BE49-F238E27FC236}">
                  <a16:creationId xmlns:a16="http://schemas.microsoft.com/office/drawing/2014/main" id="{F689C175-7713-4FA5-AEA5-08DB3F27B10E}"/>
                </a:ext>
              </a:extLst>
            </p:cNvPr>
            <p:cNvSpPr txBox="1"/>
            <p:nvPr/>
          </p:nvSpPr>
          <p:spPr bwMode="gray">
            <a:xfrm>
              <a:off x="5066223" y="2388304"/>
              <a:ext cx="2935224" cy="1023637"/>
            </a:xfrm>
            <a:prstGeom prst="rect">
              <a:avLst/>
            </a:prstGeom>
            <a:noFill/>
            <a:ln w="12700">
              <a:solidFill>
                <a:schemeClr val="accent3"/>
              </a:solidFill>
            </a:ln>
          </p:spPr>
          <p:txBody>
            <a:bodyPr vert="horz" wrap="square" lIns="91440" tIns="73152" rIns="91440" bIns="73152" numCol="1" rtlCol="0">
              <a:noAutofit/>
            </a:bodyPr>
            <a:lstStyle/>
            <a:p>
              <a:pPr marL="227013" indent="-227013">
                <a:spcAft>
                  <a:spcPts val="600"/>
                </a:spcAft>
                <a:buFont typeface="Arial" panose="020B0604020202020204" pitchFamily="34" charset="0"/>
                <a:buChar char="•"/>
              </a:pPr>
              <a:r>
                <a:rPr lang="en-US" sz="1400" dirty="0">
                  <a:latin typeface="Arial" panose="020B0604020202020204" pitchFamily="34" charset="0"/>
                </a:rPr>
                <a:t>Hedge Funds</a:t>
              </a:r>
            </a:p>
            <a:p>
              <a:pPr marL="227013" indent="-227013">
                <a:spcAft>
                  <a:spcPts val="600"/>
                </a:spcAft>
                <a:buFont typeface="Arial" panose="020B0604020202020204" pitchFamily="34" charset="0"/>
                <a:buChar char="•"/>
              </a:pPr>
              <a:r>
                <a:rPr lang="en-US" sz="1400" dirty="0">
                  <a:latin typeface="Arial" panose="020B0604020202020204" pitchFamily="34" charset="0"/>
                </a:rPr>
                <a:t>Commodity Futures</a:t>
              </a:r>
            </a:p>
            <a:p>
              <a:pPr marL="227013" indent="-227013">
                <a:spcAft>
                  <a:spcPts val="600"/>
                </a:spcAft>
                <a:buFont typeface="Arial" panose="020B0604020202020204" pitchFamily="34" charset="0"/>
                <a:buChar char="•"/>
              </a:pPr>
              <a:r>
                <a:rPr lang="en-US" sz="1400" dirty="0">
                  <a:latin typeface="Arial" panose="020B0604020202020204" pitchFamily="34" charset="0"/>
                </a:rPr>
                <a:t>Annuities</a:t>
              </a:r>
            </a:p>
          </p:txBody>
        </p:sp>
      </p:grpSp>
      <p:sp>
        <p:nvSpPr>
          <p:cNvPr id="15" name="Callout: Down Arrow 14">
            <a:extLst>
              <a:ext uri="{FF2B5EF4-FFF2-40B4-BE49-F238E27FC236}">
                <a16:creationId xmlns:a16="http://schemas.microsoft.com/office/drawing/2014/main" id="{4C937A5F-1280-4D2B-8444-A4C12E7D3E13}"/>
              </a:ext>
            </a:extLst>
          </p:cNvPr>
          <p:cNvSpPr/>
          <p:nvPr/>
        </p:nvSpPr>
        <p:spPr>
          <a:xfrm>
            <a:off x="413278" y="1943673"/>
            <a:ext cx="6004985" cy="578154"/>
          </a:xfrm>
          <a:prstGeom prst="downArrowCallout">
            <a:avLst>
              <a:gd name="adj1" fmla="val 35484"/>
              <a:gd name="adj2" fmla="val 17742"/>
              <a:gd name="adj3" fmla="val 25000"/>
              <a:gd name="adj4" fmla="val 74395"/>
            </a:avLst>
          </a:prstGeom>
          <a:solidFill>
            <a:schemeClr val="accent5"/>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GB" sz="1400" b="1" dirty="0">
                <a:solidFill>
                  <a:schemeClr val="bg1"/>
                </a:solidFill>
              </a:rPr>
              <a:t>Traditional Market-Based Building Blocks</a:t>
            </a:r>
          </a:p>
        </p:txBody>
      </p:sp>
      <p:sp>
        <p:nvSpPr>
          <p:cNvPr id="16" name="Callout: Down Arrow 15">
            <a:extLst>
              <a:ext uri="{FF2B5EF4-FFF2-40B4-BE49-F238E27FC236}">
                <a16:creationId xmlns:a16="http://schemas.microsoft.com/office/drawing/2014/main" id="{B1B6E175-CB9B-4598-9BCD-2D4339CC2B6E}"/>
              </a:ext>
            </a:extLst>
          </p:cNvPr>
          <p:cNvSpPr/>
          <p:nvPr/>
        </p:nvSpPr>
        <p:spPr>
          <a:xfrm>
            <a:off x="6554788" y="1943673"/>
            <a:ext cx="2938482" cy="578154"/>
          </a:xfrm>
          <a:prstGeom prst="downArrowCallout">
            <a:avLst>
              <a:gd name="adj1" fmla="val 35484"/>
              <a:gd name="adj2" fmla="val 17742"/>
              <a:gd name="adj3" fmla="val 25000"/>
              <a:gd name="adj4" fmla="val 74395"/>
            </a:avLst>
          </a:prstGeom>
          <a:solidFill>
            <a:schemeClr val="accent5"/>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GB" sz="1400" b="1" dirty="0">
                <a:solidFill>
                  <a:schemeClr val="bg1"/>
                </a:solidFill>
              </a:rPr>
              <a:t>Man-Made Building Blocks</a:t>
            </a:r>
          </a:p>
        </p:txBody>
      </p:sp>
    </p:spTree>
    <p:extLst>
      <p:ext uri="{BB962C8B-B14F-4D97-AF65-F5344CB8AC3E}">
        <p14:creationId xmlns:p14="http://schemas.microsoft.com/office/powerpoint/2010/main" val="2492957402"/>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a:extLst>
              <a:ext uri="{FF2B5EF4-FFF2-40B4-BE49-F238E27FC236}">
                <a16:creationId xmlns:a16="http://schemas.microsoft.com/office/drawing/2014/main" id="{2CD19802-599F-4997-B8ED-9D06AA662F2D}"/>
              </a:ext>
            </a:extLst>
          </p:cNvPr>
          <p:cNvSpPr>
            <a:spLocks noGrp="1"/>
          </p:cNvSpPr>
          <p:nvPr>
            <p:ph type="title"/>
          </p:nvPr>
        </p:nvSpPr>
        <p:spPr bwMode="gray">
          <a:xfrm>
            <a:off x="411480" y="758952"/>
            <a:ext cx="9080500" cy="704088"/>
          </a:xfrm>
        </p:spPr>
        <p:txBody>
          <a:bodyPr wrap="square" lIns="0" tIns="0" rIns="0" bIns="0" anchor="t" anchorCtr="0">
            <a:noAutofit/>
          </a:bodyPr>
          <a:lstStyle/>
          <a:p>
            <a:pPr>
              <a:spcBef>
                <a:spcPts val="0"/>
              </a:spcBef>
            </a:pPr>
            <a:r>
              <a:rPr lang="en-US" sz="1600" b="0" dirty="0">
                <a:solidFill>
                  <a:srgbClr val="8C8C8C"/>
                </a:solidFill>
                <a:latin typeface="Arial" panose="020B0604020202020204" pitchFamily="34" charset="0"/>
              </a:rPr>
              <a:t>A variable annuity is an option that can be tailored to deliver guaranteed Income and accumulation </a:t>
            </a:r>
          </a:p>
        </p:txBody>
      </p:sp>
      <p:sp>
        <p:nvSpPr>
          <p:cNvPr id="7" name="Text Placeholder 6">
            <a:extLst>
              <a:ext uri="{FF2B5EF4-FFF2-40B4-BE49-F238E27FC236}">
                <a16:creationId xmlns:a16="http://schemas.microsoft.com/office/drawing/2014/main" id="{794C2F49-9CB7-4444-A6E4-12424EB9A6FF}"/>
              </a:ext>
            </a:extLst>
          </p:cNvPr>
          <p:cNvSpPr>
            <a:spLocks noGrp="1"/>
          </p:cNvSpPr>
          <p:nvPr>
            <p:ph type="body" sz="quarter" idx="17"/>
          </p:nvPr>
        </p:nvSpPr>
        <p:spPr/>
        <p:txBody>
          <a:bodyPr/>
          <a:lstStyle/>
          <a:p>
            <a:r>
              <a:rPr lang="en-US" dirty="0"/>
              <a:t>Traditional 60/40</a:t>
            </a:r>
          </a:p>
        </p:txBody>
      </p:sp>
      <p:sp>
        <p:nvSpPr>
          <p:cNvPr id="18" name="Text Placeholder 17">
            <a:extLst>
              <a:ext uri="{FF2B5EF4-FFF2-40B4-BE49-F238E27FC236}">
                <a16:creationId xmlns:a16="http://schemas.microsoft.com/office/drawing/2014/main" id="{CBE6D8B0-078F-412B-A23C-FC87B1555D0B}"/>
              </a:ext>
            </a:extLst>
          </p:cNvPr>
          <p:cNvSpPr>
            <a:spLocks noGrp="1"/>
          </p:cNvSpPr>
          <p:nvPr>
            <p:ph type="body" sz="quarter" idx="23"/>
          </p:nvPr>
        </p:nvSpPr>
        <p:spPr/>
        <p:txBody>
          <a:bodyPr/>
          <a:lstStyle/>
          <a:p>
            <a:r>
              <a:rPr lang="en-US" dirty="0"/>
              <a:t>Variable Annuity</a:t>
            </a:r>
          </a:p>
        </p:txBody>
      </p:sp>
      <p:sp>
        <p:nvSpPr>
          <p:cNvPr id="5" name="Footnote">
            <a:extLst>
              <a:ext uri="{FF2B5EF4-FFF2-40B4-BE49-F238E27FC236}">
                <a16:creationId xmlns:a16="http://schemas.microsoft.com/office/drawing/2014/main" id="{4BF78AF3-8A34-4BB7-8520-E075ED150281}"/>
              </a:ext>
            </a:extLst>
          </p:cNvPr>
          <p:cNvSpPr txBox="1">
            <a:spLocks noChangeArrowheads="1"/>
          </p:cNvSpPr>
          <p:nvPr>
            <p:custDataLst>
              <p:tags r:id="rId1"/>
            </p:custDataLst>
          </p:nvPr>
        </p:nvSpPr>
        <p:spPr bwMode="gray">
          <a:xfrm>
            <a:off x="411480" y="5581662"/>
            <a:ext cx="9080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defTabSz="976313">
              <a:defRPr sz="2400">
                <a:solidFill>
                  <a:schemeClr val="tx1"/>
                </a:solidFill>
                <a:latin typeface="Times New Roman" pitchFamily="18" charset="0"/>
              </a:defRPr>
            </a:lvl1pPr>
            <a:lvl2pPr marL="742950" indent="-285750" defTabSz="976313">
              <a:defRPr sz="2400">
                <a:solidFill>
                  <a:schemeClr val="tx1"/>
                </a:solidFill>
                <a:latin typeface="Times New Roman" pitchFamily="18" charset="0"/>
              </a:defRPr>
            </a:lvl2pPr>
            <a:lvl3pPr marL="1143000" indent="-228600" defTabSz="976313">
              <a:defRPr sz="2400">
                <a:solidFill>
                  <a:schemeClr val="tx1"/>
                </a:solidFill>
                <a:latin typeface="Times New Roman" pitchFamily="18" charset="0"/>
              </a:defRPr>
            </a:lvl3pPr>
            <a:lvl4pPr marL="1600200" indent="-228600" defTabSz="976313">
              <a:defRPr sz="2400">
                <a:solidFill>
                  <a:schemeClr val="tx1"/>
                </a:solidFill>
                <a:latin typeface="Times New Roman" pitchFamily="18" charset="0"/>
              </a:defRPr>
            </a:lvl4pPr>
            <a:lvl5pPr marL="2057400" indent="-228600" defTabSz="976313">
              <a:defRPr sz="2400">
                <a:solidFill>
                  <a:schemeClr val="tx1"/>
                </a:solidFill>
                <a:latin typeface="Times New Roman" pitchFamily="18" charset="0"/>
              </a:defRPr>
            </a:lvl5pPr>
            <a:lvl6pPr marL="2514600" indent="-228600" defTabSz="976313" eaLnBrk="0" fontAlgn="base" hangingPunct="0">
              <a:spcBef>
                <a:spcPct val="0"/>
              </a:spcBef>
              <a:spcAft>
                <a:spcPct val="0"/>
              </a:spcAft>
              <a:defRPr sz="2400">
                <a:solidFill>
                  <a:schemeClr val="tx1"/>
                </a:solidFill>
                <a:latin typeface="Times New Roman" pitchFamily="18" charset="0"/>
              </a:defRPr>
            </a:lvl6pPr>
            <a:lvl7pPr marL="2971800" indent="-228600" defTabSz="976313" eaLnBrk="0" fontAlgn="base" hangingPunct="0">
              <a:spcBef>
                <a:spcPct val="0"/>
              </a:spcBef>
              <a:spcAft>
                <a:spcPct val="0"/>
              </a:spcAft>
              <a:defRPr sz="2400">
                <a:solidFill>
                  <a:schemeClr val="tx1"/>
                </a:solidFill>
                <a:latin typeface="Times New Roman" pitchFamily="18" charset="0"/>
              </a:defRPr>
            </a:lvl7pPr>
            <a:lvl8pPr marL="3429000" indent="-228600" defTabSz="976313" eaLnBrk="0" fontAlgn="base" hangingPunct="0">
              <a:spcBef>
                <a:spcPct val="0"/>
              </a:spcBef>
              <a:spcAft>
                <a:spcPct val="0"/>
              </a:spcAft>
              <a:defRPr sz="2400">
                <a:solidFill>
                  <a:schemeClr val="tx1"/>
                </a:solidFill>
                <a:latin typeface="Times New Roman" pitchFamily="18" charset="0"/>
              </a:defRPr>
            </a:lvl8pPr>
            <a:lvl9pPr marL="3886200" indent="-228600" defTabSz="976313" eaLnBrk="0" fontAlgn="base" hangingPunct="0">
              <a:spcBef>
                <a:spcPct val="0"/>
              </a:spcBef>
              <a:spcAft>
                <a:spcPct val="0"/>
              </a:spcAft>
              <a:defRPr sz="2400">
                <a:solidFill>
                  <a:schemeClr val="tx1"/>
                </a:solidFill>
                <a:latin typeface="Times New Roman" pitchFamily="18" charset="0"/>
              </a:defRPr>
            </a:lvl9pPr>
          </a:lstStyle>
          <a:p>
            <a:pPr eaLnBrk="0" fontAlgn="base" hangingPunct="0">
              <a:buClr>
                <a:srgbClr val="50BEAF"/>
              </a:buClr>
            </a:pPr>
            <a:r>
              <a:rPr lang="en-US" sz="1000" b="1" dirty="0">
                <a:latin typeface="Arial" panose="020B0604020202020204" pitchFamily="34" charset="0"/>
              </a:rPr>
              <a:t>Past performance is not a guarantee of future results. </a:t>
            </a:r>
          </a:p>
          <a:p>
            <a:pPr eaLnBrk="0" fontAlgn="base" hangingPunct="0">
              <a:buClr>
                <a:srgbClr val="50BEAF"/>
              </a:buClr>
            </a:pPr>
            <a:r>
              <a:rPr lang="en-US" sz="900" dirty="0">
                <a:latin typeface="Arial" panose="020B0604020202020204" pitchFamily="34" charset="0"/>
              </a:rPr>
              <a:t>Bonds are represented by 60% global investment-grade bonds and 40% global sovereign bonds; stocks are represented by a universe similar to the MSCI World; both are reported in and hedged into US dollars.</a:t>
            </a:r>
          </a:p>
          <a:p>
            <a:pPr eaLnBrk="0" fontAlgn="base" hangingPunct="0">
              <a:buClr>
                <a:srgbClr val="50BEAF"/>
              </a:buClr>
            </a:pPr>
            <a:r>
              <a:rPr lang="en-US" sz="900" dirty="0">
                <a:latin typeface="Arial" panose="020B0604020202020204" pitchFamily="34" charset="0"/>
              </a:rPr>
              <a:t>As of March 31, 2020</a:t>
            </a:r>
          </a:p>
          <a:p>
            <a:pPr eaLnBrk="0" fontAlgn="base" hangingPunct="0">
              <a:buClr>
                <a:srgbClr val="50BEAF"/>
              </a:buClr>
            </a:pPr>
            <a:r>
              <a:rPr lang="en-US" sz="900" dirty="0">
                <a:latin typeface="Arial" panose="020B0604020202020204" pitchFamily="34" charset="0"/>
              </a:rPr>
              <a:t>Source: AB</a:t>
            </a:r>
          </a:p>
        </p:txBody>
      </p:sp>
      <p:graphicFrame>
        <p:nvGraphicFramePr>
          <p:cNvPr id="10" name="Chart 9">
            <a:extLst>
              <a:ext uri="{FF2B5EF4-FFF2-40B4-BE49-F238E27FC236}">
                <a16:creationId xmlns:a16="http://schemas.microsoft.com/office/drawing/2014/main" id="{9AE7B62E-9CA7-41B7-8B90-35E09C6440FC}"/>
              </a:ext>
            </a:extLst>
          </p:cNvPr>
          <p:cNvGraphicFramePr>
            <a:graphicFrameLocks/>
          </p:cNvGraphicFramePr>
          <p:nvPr>
            <p:custDataLst>
              <p:tags r:id="rId2"/>
            </p:custDataLst>
          </p:nvPr>
        </p:nvGraphicFramePr>
        <p:xfrm>
          <a:off x="411480" y="1920240"/>
          <a:ext cx="4443984" cy="3502152"/>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D9C63389-92A1-4EE0-BAF5-6DB51171020E}"/>
              </a:ext>
            </a:extLst>
          </p:cNvPr>
          <p:cNvSpPr txBox="1"/>
          <p:nvPr/>
        </p:nvSpPr>
        <p:spPr bwMode="gray">
          <a:xfrm>
            <a:off x="7660641" y="3350721"/>
            <a:ext cx="595677" cy="276999"/>
          </a:xfrm>
          <a:prstGeom prst="rect">
            <a:avLst/>
          </a:prstGeom>
          <a:noFill/>
        </p:spPr>
        <p:txBody>
          <a:bodyPr wrap="none" lIns="45720" tIns="45720" rIns="45720" bIns="45720" rtlCol="0" anchor="ctr" anchorCtr="0">
            <a:spAutoFit/>
          </a:bodyPr>
          <a:lstStyle/>
          <a:p>
            <a:pPr algn="ctr"/>
            <a:r>
              <a:rPr lang="en-US" sz="1200" b="1" dirty="0">
                <a:solidFill>
                  <a:schemeClr val="bg1"/>
                </a:solidFill>
              </a:rPr>
              <a:t>Stocks</a:t>
            </a:r>
          </a:p>
        </p:txBody>
      </p:sp>
      <p:sp>
        <p:nvSpPr>
          <p:cNvPr id="15" name="TextBox 14">
            <a:extLst>
              <a:ext uri="{FF2B5EF4-FFF2-40B4-BE49-F238E27FC236}">
                <a16:creationId xmlns:a16="http://schemas.microsoft.com/office/drawing/2014/main" id="{44D12AF8-407C-43B6-AB85-EEF54128591C}"/>
              </a:ext>
            </a:extLst>
          </p:cNvPr>
          <p:cNvSpPr txBox="1"/>
          <p:nvPr/>
        </p:nvSpPr>
        <p:spPr bwMode="gray">
          <a:xfrm>
            <a:off x="6290794" y="3572200"/>
            <a:ext cx="571631" cy="276999"/>
          </a:xfrm>
          <a:prstGeom prst="rect">
            <a:avLst/>
          </a:prstGeom>
          <a:noFill/>
        </p:spPr>
        <p:txBody>
          <a:bodyPr wrap="none" lIns="45720" tIns="45720" rIns="45720" bIns="45720" rtlCol="0" anchor="ctr" anchorCtr="0">
            <a:spAutoFit/>
          </a:bodyPr>
          <a:lstStyle/>
          <a:p>
            <a:pPr algn="ctr"/>
            <a:r>
              <a:rPr lang="en-US" sz="1200" b="1" dirty="0">
                <a:solidFill>
                  <a:schemeClr val="bg1"/>
                </a:solidFill>
              </a:rPr>
              <a:t>Bonds</a:t>
            </a:r>
          </a:p>
        </p:txBody>
      </p:sp>
      <p:sp>
        <p:nvSpPr>
          <p:cNvPr id="16" name="TextBox 15">
            <a:extLst>
              <a:ext uri="{FF2B5EF4-FFF2-40B4-BE49-F238E27FC236}">
                <a16:creationId xmlns:a16="http://schemas.microsoft.com/office/drawing/2014/main" id="{8141A9CE-E93B-445F-BF1C-595818848B5C}"/>
              </a:ext>
            </a:extLst>
          </p:cNvPr>
          <p:cNvSpPr txBox="1"/>
          <p:nvPr/>
        </p:nvSpPr>
        <p:spPr bwMode="gray">
          <a:xfrm>
            <a:off x="6663477" y="2606217"/>
            <a:ext cx="383868" cy="276999"/>
          </a:xfrm>
          <a:prstGeom prst="rect">
            <a:avLst/>
          </a:prstGeom>
          <a:noFill/>
        </p:spPr>
        <p:txBody>
          <a:bodyPr wrap="square" lIns="45720" tIns="45720" rIns="45720" bIns="45720" rtlCol="0" anchor="ctr" anchorCtr="0">
            <a:spAutoFit/>
          </a:bodyPr>
          <a:lstStyle/>
          <a:p>
            <a:pPr algn="ctr"/>
            <a:r>
              <a:rPr lang="en-US" sz="1200" b="1" dirty="0">
                <a:solidFill>
                  <a:schemeClr val="bg1"/>
                </a:solidFill>
              </a:rPr>
              <a:t>FIA</a:t>
            </a:r>
          </a:p>
        </p:txBody>
      </p:sp>
      <p:sp>
        <p:nvSpPr>
          <p:cNvPr id="17" name="Slide Title">
            <a:extLst>
              <a:ext uri="{FF2B5EF4-FFF2-40B4-BE49-F238E27FC236}">
                <a16:creationId xmlns:a16="http://schemas.microsoft.com/office/drawing/2014/main" id="{7B9D72C4-D3EF-49CB-A826-CC019D7DC127}"/>
              </a:ext>
            </a:extLst>
          </p:cNvPr>
          <p:cNvSpPr txBox="1">
            <a:spLocks/>
          </p:cNvSpPr>
          <p:nvPr/>
        </p:nvSpPr>
        <p:spPr bwMode="gray">
          <a:xfrm>
            <a:off x="413278" y="411480"/>
            <a:ext cx="9079992" cy="307777"/>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r>
              <a:rPr lang="en-US" dirty="0"/>
              <a:t>Step Four: Propose a Solution</a:t>
            </a:r>
          </a:p>
        </p:txBody>
      </p:sp>
      <p:graphicFrame>
        <p:nvGraphicFramePr>
          <p:cNvPr id="24" name="Chart 23">
            <a:extLst>
              <a:ext uri="{FF2B5EF4-FFF2-40B4-BE49-F238E27FC236}">
                <a16:creationId xmlns:a16="http://schemas.microsoft.com/office/drawing/2014/main" id="{4CF909D4-55EB-4377-A572-06E51A0A0E17}"/>
              </a:ext>
            </a:extLst>
          </p:cNvPr>
          <p:cNvGraphicFramePr>
            <a:graphicFrameLocks/>
          </p:cNvGraphicFramePr>
          <p:nvPr>
            <p:custDataLst>
              <p:tags r:id="rId3"/>
            </p:custDataLst>
            <p:extLst>
              <p:ext uri="{D42A27DB-BD31-4B8C-83A1-F6EECF244321}">
                <p14:modId xmlns:p14="http://schemas.microsoft.com/office/powerpoint/2010/main" val="997978981"/>
              </p:ext>
            </p:extLst>
          </p:nvPr>
        </p:nvGraphicFramePr>
        <p:xfrm>
          <a:off x="5047488" y="1920240"/>
          <a:ext cx="4443984" cy="35021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32967390"/>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Title">
            <a:extLst>
              <a:ext uri="{FF2B5EF4-FFF2-40B4-BE49-F238E27FC236}">
                <a16:creationId xmlns:a16="http://schemas.microsoft.com/office/drawing/2014/main" id="{034C83B8-59BC-4198-A706-95F9F6C4E186}"/>
              </a:ext>
            </a:extLst>
          </p:cNvPr>
          <p:cNvSpPr txBox="1">
            <a:spLocks/>
          </p:cNvSpPr>
          <p:nvPr/>
        </p:nvSpPr>
        <p:spPr bwMode="gray">
          <a:xfrm>
            <a:off x="413278" y="411480"/>
            <a:ext cx="9079992" cy="307777"/>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r>
              <a:rPr lang="en-US" dirty="0"/>
              <a:t>Step Five: Reveal the Mechanism</a:t>
            </a:r>
          </a:p>
        </p:txBody>
      </p:sp>
      <p:sp>
        <p:nvSpPr>
          <p:cNvPr id="8" name="Subtitle">
            <a:extLst>
              <a:ext uri="{FF2B5EF4-FFF2-40B4-BE49-F238E27FC236}">
                <a16:creationId xmlns:a16="http://schemas.microsoft.com/office/drawing/2014/main" id="{B1FCDE1E-B83E-43DB-A2CC-55DEA03DE8E7}"/>
              </a:ext>
            </a:extLst>
          </p:cNvPr>
          <p:cNvSpPr>
            <a:spLocks noGrp="1"/>
          </p:cNvSpPr>
          <p:nvPr>
            <p:ph type="title"/>
          </p:nvPr>
        </p:nvSpPr>
        <p:spPr bwMode="gray">
          <a:xfrm>
            <a:off x="411480" y="758952"/>
            <a:ext cx="9080500" cy="704088"/>
          </a:xfrm>
        </p:spPr>
        <p:txBody>
          <a:bodyPr wrap="square" lIns="0" tIns="0" rIns="0" bIns="0" anchor="t" anchorCtr="0">
            <a:noAutofit/>
          </a:bodyPr>
          <a:lstStyle/>
          <a:p>
            <a:pPr>
              <a:spcBef>
                <a:spcPts val="0"/>
              </a:spcBef>
            </a:pPr>
            <a:r>
              <a:rPr lang="en-US" sz="1600" b="0" dirty="0">
                <a:solidFill>
                  <a:srgbClr val="8C8C8C"/>
                </a:solidFill>
                <a:latin typeface="Arial" panose="020B0604020202020204" pitchFamily="34" charset="0"/>
              </a:rPr>
              <a:t>Like all investments, variable annuities have pros and cons</a:t>
            </a:r>
          </a:p>
        </p:txBody>
      </p:sp>
      <p:graphicFrame>
        <p:nvGraphicFramePr>
          <p:cNvPr id="9" name="Table 8">
            <a:extLst>
              <a:ext uri="{FF2B5EF4-FFF2-40B4-BE49-F238E27FC236}">
                <a16:creationId xmlns:a16="http://schemas.microsoft.com/office/drawing/2014/main" id="{EEDE05DE-8608-4826-B5C4-D29E400E07B7}"/>
              </a:ext>
            </a:extLst>
          </p:cNvPr>
          <p:cNvGraphicFramePr>
            <a:graphicFrameLocks noGrp="1"/>
          </p:cNvGraphicFramePr>
          <p:nvPr>
            <p:extLst>
              <p:ext uri="{D42A27DB-BD31-4B8C-83A1-F6EECF244321}">
                <p14:modId xmlns:p14="http://schemas.microsoft.com/office/powerpoint/2010/main" val="289991337"/>
              </p:ext>
            </p:extLst>
          </p:nvPr>
        </p:nvGraphicFramePr>
        <p:xfrm>
          <a:off x="2220685" y="1928526"/>
          <a:ext cx="5508171" cy="1975293"/>
        </p:xfrm>
        <a:graphic>
          <a:graphicData uri="http://schemas.openxmlformats.org/drawingml/2006/table">
            <a:tbl>
              <a:tblPr firstRow="1" bandRow="1">
                <a:tableStyleId>{5C22544A-7EE6-4342-B048-85BDC9FD1C3A}</a:tableStyleId>
              </a:tblPr>
              <a:tblGrid>
                <a:gridCol w="2744953">
                  <a:extLst>
                    <a:ext uri="{9D8B030D-6E8A-4147-A177-3AD203B41FA5}">
                      <a16:colId xmlns:a16="http://schemas.microsoft.com/office/drawing/2014/main" val="2638381484"/>
                    </a:ext>
                  </a:extLst>
                </a:gridCol>
                <a:gridCol w="2763218">
                  <a:extLst>
                    <a:ext uri="{9D8B030D-6E8A-4147-A177-3AD203B41FA5}">
                      <a16:colId xmlns:a16="http://schemas.microsoft.com/office/drawing/2014/main" val="460923444"/>
                    </a:ext>
                  </a:extLst>
                </a:gridCol>
              </a:tblGrid>
              <a:tr h="329373">
                <a:tc>
                  <a:txBody>
                    <a:bodyPr/>
                    <a:lstStyle/>
                    <a:p>
                      <a:r>
                        <a:rPr lang="en-US" sz="1200" dirty="0">
                          <a:solidFill>
                            <a:schemeClr val="bg1"/>
                          </a:solidFill>
                        </a:rPr>
                        <a:t>Pros</a:t>
                      </a:r>
                    </a:p>
                  </a:txBody>
                  <a:tcPr anchor="ctr">
                    <a:solidFill>
                      <a:schemeClr val="tx1"/>
                    </a:solidFill>
                  </a:tcPr>
                </a:tc>
                <a:tc>
                  <a:txBody>
                    <a:bodyPr/>
                    <a:lstStyle/>
                    <a:p>
                      <a:pPr algn="ctr"/>
                      <a:r>
                        <a:rPr lang="en-US" sz="1200" dirty="0">
                          <a:solidFill>
                            <a:schemeClr val="bg1"/>
                          </a:solidFill>
                        </a:rPr>
                        <a:t>Cons</a:t>
                      </a:r>
                    </a:p>
                  </a:txBody>
                  <a:tcPr anchor="ctr">
                    <a:solidFill>
                      <a:schemeClr val="tx1"/>
                    </a:solidFill>
                  </a:tcPr>
                </a:tc>
                <a:extLst>
                  <a:ext uri="{0D108BD9-81ED-4DB2-BD59-A6C34878D82A}">
                    <a16:rowId xmlns:a16="http://schemas.microsoft.com/office/drawing/2014/main" val="70253158"/>
                  </a:ext>
                </a:extLst>
              </a:tr>
              <a:tr h="263669">
                <a:tc>
                  <a:txBody>
                    <a:bodyPr/>
                    <a:lstStyle/>
                    <a:p>
                      <a:pPr algn="l"/>
                      <a:r>
                        <a:rPr lang="en-US" sz="1200" b="0" dirty="0">
                          <a:solidFill>
                            <a:srgbClr val="000000"/>
                          </a:solidFill>
                          <a:latin typeface="Arial" panose="020B0604020202020204" pitchFamily="34" charset="0"/>
                        </a:rPr>
                        <a:t>Guaranteed Growth</a:t>
                      </a:r>
                    </a:p>
                  </a:txBody>
                  <a:tcPr>
                    <a:lnB w="12700" cap="flat" cmpd="sng" algn="ctr">
                      <a:solidFill>
                        <a:schemeClr val="tx1"/>
                      </a:solidFill>
                      <a:prstDash val="solid"/>
                      <a:round/>
                      <a:headEnd type="none" w="med" len="med"/>
                      <a:tailEnd type="none" w="med" len="med"/>
                    </a:lnB>
                    <a:noFill/>
                  </a:tcPr>
                </a:tc>
                <a:tc>
                  <a:txBody>
                    <a:bodyPr/>
                    <a:lstStyle/>
                    <a:p>
                      <a:pPr algn="l">
                        <a:tabLst>
                          <a:tab pos="403225" algn="l"/>
                        </a:tabLst>
                      </a:pPr>
                      <a:r>
                        <a:rPr lang="en-US" sz="1200" b="0" dirty="0">
                          <a:solidFill>
                            <a:srgbClr val="000000"/>
                          </a:solidFill>
                          <a:latin typeface="Arial" panose="020B0604020202020204" pitchFamily="34" charset="0"/>
                        </a:rPr>
                        <a:t>Fees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074621"/>
                  </a:ext>
                </a:extLst>
              </a:tr>
              <a:tr h="273903">
                <a:tc>
                  <a:txBody>
                    <a:bodyPr/>
                    <a:lstStyle/>
                    <a:p>
                      <a:pPr algn="l"/>
                      <a:r>
                        <a:rPr lang="en-US" sz="1200" b="0" dirty="0">
                          <a:solidFill>
                            <a:srgbClr val="000000"/>
                          </a:solidFill>
                          <a:latin typeface="Arial" panose="020B0604020202020204" pitchFamily="34" charset="0"/>
                        </a:rPr>
                        <a:t>Income for Life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tabLst>
                          <a:tab pos="274320" algn="l"/>
                        </a:tabLst>
                      </a:pPr>
                      <a:r>
                        <a:rPr lang="en-US" sz="1200" b="0" dirty="0">
                          <a:solidFill>
                            <a:srgbClr val="000000"/>
                          </a:solidFill>
                          <a:latin typeface="Arial" panose="020B0604020202020204" pitchFamily="34" charset="0"/>
                        </a:rPr>
                        <a:t>Liquidity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452532"/>
                  </a:ext>
                </a:extLst>
              </a:tr>
              <a:tr h="263759">
                <a:tc>
                  <a:txBody>
                    <a:bodyPr/>
                    <a:lstStyle/>
                    <a:p>
                      <a:pPr algn="l"/>
                      <a:r>
                        <a:rPr lang="en-US" sz="1200" b="0" dirty="0">
                          <a:solidFill>
                            <a:srgbClr val="000000"/>
                          </a:solidFill>
                          <a:latin typeface="Arial" panose="020B0604020202020204" pitchFamily="34" charset="0"/>
                        </a:rPr>
                        <a:t>Tax Deferral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274320" algn="l"/>
                        </a:tabLst>
                      </a:pPr>
                      <a:r>
                        <a:rPr lang="en-US" sz="1200" b="0" dirty="0">
                          <a:solidFill>
                            <a:srgbClr val="000000"/>
                          </a:solidFill>
                          <a:latin typeface="Arial" panose="020B0604020202020204" pitchFamily="34" charset="0"/>
                        </a:rPr>
                        <a:t>Ordinary Income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0896157"/>
                  </a:ext>
                </a:extLst>
              </a:tr>
              <a:tr h="263758">
                <a:tc>
                  <a:txBody>
                    <a:bodyPr/>
                    <a:lstStyle/>
                    <a:p>
                      <a:pPr algn="l"/>
                      <a:r>
                        <a:rPr lang="en-US" sz="1200" b="0" dirty="0">
                          <a:solidFill>
                            <a:srgbClr val="000000"/>
                          </a:solidFill>
                          <a:latin typeface="Arial" panose="020B0604020202020204" pitchFamily="34" charset="0"/>
                        </a:rPr>
                        <a:t>Legacy Protection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53661765"/>
                  </a:ext>
                </a:extLst>
              </a:tr>
              <a:tr h="263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Arial" panose="020B0604020202020204" pitchFamily="34" charset="0"/>
                        </a:rPr>
                        <a:t>Downside Protection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061549"/>
                  </a:ext>
                </a:extLst>
              </a:tr>
              <a:tr h="263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Arial" panose="020B0604020202020204" pitchFamily="34" charset="0"/>
                        </a:rPr>
                        <a:t>Unlimited Contributions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5731497"/>
                  </a:ext>
                </a:extLst>
              </a:tr>
            </a:tbl>
          </a:graphicData>
        </a:graphic>
      </p:graphicFrame>
    </p:spTree>
    <p:extLst>
      <p:ext uri="{BB962C8B-B14F-4D97-AF65-F5344CB8AC3E}">
        <p14:creationId xmlns:p14="http://schemas.microsoft.com/office/powerpoint/2010/main" val="133100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ubtitle">
            <a:extLst>
              <a:ext uri="{FF2B5EF4-FFF2-40B4-BE49-F238E27FC236}">
                <a16:creationId xmlns:a16="http://schemas.microsoft.com/office/drawing/2014/main" id="{D4CCA795-F8AA-4D78-A388-1C365D7716D6}"/>
              </a:ext>
            </a:extLst>
          </p:cNvPr>
          <p:cNvSpPr txBox="1"/>
          <p:nvPr>
            <p:custDataLst>
              <p:tags r:id="rId1"/>
            </p:custDataLst>
          </p:nvPr>
        </p:nvSpPr>
        <p:spPr bwMode="gray">
          <a:xfrm>
            <a:off x="411480" y="758952"/>
            <a:ext cx="9080500" cy="704088"/>
          </a:xfrm>
          <a:prstGeom prst="rect">
            <a:avLst/>
          </a:prstGeom>
          <a:noFill/>
        </p:spPr>
        <p:txBody>
          <a:bodyPr vert="horz" wrap="square" lIns="0" tIns="0" rIns="0" bIns="0" rtlCol="0" anchor="t" anchorCtr="0">
            <a:noAutofit/>
          </a:bodyPr>
          <a:lstStyle/>
          <a:p>
            <a:pPr marL="0" indent="0">
              <a:buFont typeface="Arial" panose="020B0604020202020204" pitchFamily="34" charset="0"/>
              <a:buNone/>
            </a:pPr>
            <a:r>
              <a:rPr lang="en-US" sz="1600" dirty="0">
                <a:solidFill>
                  <a:srgbClr val="8C8C8C"/>
                </a:solidFill>
                <a:latin typeface="Arial" panose="020B0604020202020204" pitchFamily="34" charset="0"/>
              </a:rPr>
              <a:t>Behavioral-finance vulnerabilities are everywhere but very difficult to observe</a:t>
            </a:r>
          </a:p>
        </p:txBody>
      </p:sp>
      <p:sp>
        <p:nvSpPr>
          <p:cNvPr id="2" name="Slide Title">
            <a:extLst>
              <a:ext uri="{FF2B5EF4-FFF2-40B4-BE49-F238E27FC236}">
                <a16:creationId xmlns:a16="http://schemas.microsoft.com/office/drawing/2014/main" id="{E7A787DE-8D93-41E4-A2F6-F86169B9B6F9}"/>
              </a:ext>
            </a:extLst>
          </p:cNvPr>
          <p:cNvSpPr>
            <a:spLocks noGrp="1"/>
          </p:cNvSpPr>
          <p:nvPr>
            <p:ph type="title"/>
          </p:nvPr>
        </p:nvSpPr>
        <p:spPr>
          <a:xfrm>
            <a:off x="413278" y="411480"/>
            <a:ext cx="9079992" cy="307777"/>
          </a:xfrm>
        </p:spPr>
        <p:txBody>
          <a:bodyPr>
            <a:spAutoFit/>
          </a:bodyPr>
          <a:lstStyle/>
          <a:p>
            <a:r>
              <a:rPr lang="en-US" dirty="0"/>
              <a:t>The Problem: Built-In Vulnerabilities</a:t>
            </a:r>
          </a:p>
        </p:txBody>
      </p:sp>
      <p:sp>
        <p:nvSpPr>
          <p:cNvPr id="54" name="Footnote">
            <a:extLst>
              <a:ext uri="{FF2B5EF4-FFF2-40B4-BE49-F238E27FC236}">
                <a16:creationId xmlns:a16="http://schemas.microsoft.com/office/drawing/2014/main" id="{FFAC21C8-3F13-4ED4-96F6-C85D1D59938F}"/>
              </a:ext>
            </a:extLst>
          </p:cNvPr>
          <p:cNvSpPr txBox="1"/>
          <p:nvPr/>
        </p:nvSpPr>
        <p:spPr>
          <a:xfrm>
            <a:off x="411480" y="6151049"/>
            <a:ext cx="9080500" cy="138499"/>
          </a:xfrm>
          <a:prstGeom prst="rect">
            <a:avLst/>
          </a:prstGeom>
          <a:noFill/>
        </p:spPr>
        <p:txBody>
          <a:bodyPr vert="horz" wrap="square" lIns="0" tIns="0" rIns="0" bIns="0" rtlCol="0" anchor="b" anchorCtr="0">
            <a:spAutoFit/>
          </a:bodyPr>
          <a:lstStyle/>
          <a:p>
            <a:r>
              <a:rPr lang="en-US" sz="900" dirty="0">
                <a:latin typeface="Arial" panose="020B0604020202020204" pitchFamily="34" charset="0"/>
              </a:rPr>
              <a:t>Source: Daniel Kahneman, </a:t>
            </a:r>
            <a:r>
              <a:rPr lang="en-US" sz="900" i="1" dirty="0">
                <a:latin typeface="Arial" panose="020B0604020202020204" pitchFamily="34" charset="0"/>
              </a:rPr>
              <a:t>Thinking, Fast and Slow</a:t>
            </a:r>
            <a:r>
              <a:rPr lang="en-US" sz="900" dirty="0">
                <a:latin typeface="Arial" panose="020B0604020202020204" pitchFamily="34" charset="0"/>
              </a:rPr>
              <a:t> (2011): 98</a:t>
            </a:r>
            <a:r>
              <a:rPr lang="en-US" sz="900" dirty="0">
                <a:latin typeface="Arial" panose="020B0604020202020204" pitchFamily="34" charset="0"/>
                <a:cs typeface="Arial" panose="020B0604020202020204" pitchFamily="34" charset="0"/>
              </a:rPr>
              <a:t>‒</a:t>
            </a:r>
            <a:r>
              <a:rPr lang="en-US" sz="900" dirty="0">
                <a:latin typeface="Arial" panose="020B0604020202020204" pitchFamily="34" charset="0"/>
              </a:rPr>
              <a:t>99, and Wikimedia Commons (January 27, 2009)</a:t>
            </a:r>
          </a:p>
        </p:txBody>
      </p:sp>
      <p:sp>
        <p:nvSpPr>
          <p:cNvPr id="5" name="TextBox 4">
            <a:extLst>
              <a:ext uri="{FF2B5EF4-FFF2-40B4-BE49-F238E27FC236}">
                <a16:creationId xmlns:a16="http://schemas.microsoft.com/office/drawing/2014/main" id="{57202A98-B0E4-41F9-B212-33CD5E801B55}"/>
              </a:ext>
            </a:extLst>
          </p:cNvPr>
          <p:cNvSpPr txBox="1"/>
          <p:nvPr/>
        </p:nvSpPr>
        <p:spPr bwMode="gray">
          <a:xfrm>
            <a:off x="3405187" y="1283932"/>
            <a:ext cx="3095625" cy="2580744"/>
          </a:xfrm>
          <a:prstGeom prst="rect">
            <a:avLst/>
          </a:prstGeom>
          <a:solidFill>
            <a:schemeClr val="accent1"/>
          </a:solidFill>
          <a:ln w="38100">
            <a:noFill/>
          </a:ln>
        </p:spPr>
        <p:txBody>
          <a:bodyPr wrap="square" lIns="91440" tIns="91440" rIns="91440" bIns="91440" rtlCol="0">
            <a:noAutofit/>
          </a:bodyPr>
          <a:lstStyle/>
          <a:p>
            <a:pPr>
              <a:spcBef>
                <a:spcPts val="400"/>
              </a:spcBef>
              <a:spcAft>
                <a:spcPts val="600"/>
              </a:spcAft>
            </a:pPr>
            <a:endParaRPr lang="en-US" sz="1400" dirty="0">
              <a:solidFill>
                <a:schemeClr val="bg1"/>
              </a:solidFill>
            </a:endParaRPr>
          </a:p>
        </p:txBody>
      </p:sp>
      <p:sp>
        <p:nvSpPr>
          <p:cNvPr id="62" name="Content Placeholder 16">
            <a:extLst>
              <a:ext uri="{FF2B5EF4-FFF2-40B4-BE49-F238E27FC236}">
                <a16:creationId xmlns:a16="http://schemas.microsoft.com/office/drawing/2014/main" id="{6A39159A-63D9-4ECE-B414-70C9EE4AEC02}"/>
              </a:ext>
            </a:extLst>
          </p:cNvPr>
          <p:cNvSpPr txBox="1">
            <a:spLocks/>
          </p:cNvSpPr>
          <p:nvPr/>
        </p:nvSpPr>
        <p:spPr bwMode="gray">
          <a:xfrm>
            <a:off x="413278" y="4130865"/>
            <a:ext cx="9079992" cy="1393510"/>
          </a:xfrm>
          <a:prstGeom prst="rect">
            <a:avLst/>
          </a:prstGeom>
          <a:noFill/>
          <a:ln w="12700">
            <a:solidFill>
              <a:schemeClr val="accent1"/>
            </a:solidFill>
          </a:ln>
        </p:spPr>
        <p:txBody>
          <a:bodyPr lIns="91440" tIns="73152" rIns="91440" bIns="73152"/>
          <a:lstStyle>
            <a:lvl1pPr marL="0" indent="0" algn="l" defTabSz="457200" rtl="0" eaLnBrk="1" latinLnBrk="0" hangingPunct="1">
              <a:lnSpc>
                <a:spcPct val="120000"/>
              </a:lnSpc>
              <a:spcBef>
                <a:spcPts val="0"/>
              </a:spcBef>
              <a:spcAft>
                <a:spcPts val="400"/>
              </a:spcAft>
              <a:buFont typeface="Arial"/>
              <a:buNone/>
              <a:defRPr sz="1200" kern="1200">
                <a:solidFill>
                  <a:schemeClr val="tx1">
                    <a:lumMod val="75000"/>
                    <a:lumOff val="25000"/>
                  </a:schemeClr>
                </a:solidFill>
                <a:latin typeface="+mn-lt"/>
                <a:ea typeface="+mn-ea"/>
                <a:cs typeface="+mn-cs"/>
              </a:defRPr>
            </a:lvl1pPr>
            <a:lvl2pPr marL="346075" indent="-346075" algn="l" defTabSz="457200" rtl="0" eaLnBrk="1" latinLnBrk="0" hangingPunct="1">
              <a:lnSpc>
                <a:spcPct val="120000"/>
              </a:lnSpc>
              <a:spcBef>
                <a:spcPts val="0"/>
              </a:spcBef>
              <a:spcAft>
                <a:spcPts val="400"/>
              </a:spcAft>
              <a:buFont typeface="Lucida Grande"/>
              <a:buChar char="&gt;"/>
              <a:defRPr sz="1200" kern="1200">
                <a:solidFill>
                  <a:schemeClr val="tx1">
                    <a:lumMod val="75000"/>
                    <a:lumOff val="25000"/>
                  </a:schemeClr>
                </a:solidFill>
                <a:latin typeface="+mn-lt"/>
                <a:ea typeface="+mn-ea"/>
                <a:cs typeface="+mn-cs"/>
              </a:defRPr>
            </a:lvl2pPr>
            <a:lvl3pPr marL="563563" indent="-228600" algn="l" defTabSz="457200" rtl="0" eaLnBrk="1" latinLnBrk="0" hangingPunct="1">
              <a:lnSpc>
                <a:spcPct val="120000"/>
              </a:lnSpc>
              <a:spcBef>
                <a:spcPts val="0"/>
              </a:spcBef>
              <a:spcAft>
                <a:spcPts val="400"/>
              </a:spcAft>
              <a:buFont typeface="Lucida Grande"/>
              <a:buChar char="-"/>
              <a:defRPr sz="1100" kern="1200">
                <a:solidFill>
                  <a:schemeClr val="tx1">
                    <a:lumMod val="75000"/>
                    <a:lumOff val="25000"/>
                  </a:schemeClr>
                </a:solidFill>
                <a:latin typeface="+mn-lt"/>
                <a:ea typeface="+mn-ea"/>
                <a:cs typeface="+mn-cs"/>
              </a:defRPr>
            </a:lvl3pPr>
            <a:lvl4pPr marL="796925" indent="-228600" algn="l" defTabSz="457200" rtl="0" eaLnBrk="1" latinLnBrk="0" hangingPunct="1">
              <a:lnSpc>
                <a:spcPct val="120000"/>
              </a:lnSpc>
              <a:spcBef>
                <a:spcPts val="0"/>
              </a:spcBef>
              <a:spcAft>
                <a:spcPts val="400"/>
              </a:spcAft>
              <a:buFont typeface="Lucida Grande"/>
              <a:buChar char="+"/>
              <a:defRPr sz="1000" kern="1200">
                <a:solidFill>
                  <a:schemeClr val="tx1">
                    <a:lumMod val="75000"/>
                    <a:lumOff val="25000"/>
                  </a:schemeClr>
                </a:solidFill>
                <a:latin typeface="+mn-lt"/>
                <a:ea typeface="+mn-ea"/>
                <a:cs typeface="+mn-cs"/>
              </a:defRPr>
            </a:lvl4pPr>
            <a:lvl5pPr marL="1022350" indent="-228600" algn="l" defTabSz="457200" rtl="0" eaLnBrk="1" latinLnBrk="0" hangingPunct="1">
              <a:lnSpc>
                <a:spcPct val="120000"/>
              </a:lnSpc>
              <a:spcBef>
                <a:spcPts val="0"/>
              </a:spcBef>
              <a:spcAft>
                <a:spcPts val="400"/>
              </a:spcAft>
              <a:buFont typeface="Lucida Grande"/>
              <a:buChar char="-"/>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GB" b="1" dirty="0">
              <a:solidFill>
                <a:schemeClr val="tx1"/>
              </a:solidFill>
            </a:endParaRPr>
          </a:p>
        </p:txBody>
      </p:sp>
      <p:grpSp>
        <p:nvGrpSpPr>
          <p:cNvPr id="63" name="Group 62">
            <a:extLst>
              <a:ext uri="{FF2B5EF4-FFF2-40B4-BE49-F238E27FC236}">
                <a16:creationId xmlns:a16="http://schemas.microsoft.com/office/drawing/2014/main" id="{0F32E4BA-4D0E-4CD3-8692-C557335FBF91}"/>
              </a:ext>
            </a:extLst>
          </p:cNvPr>
          <p:cNvGrpSpPr/>
          <p:nvPr/>
        </p:nvGrpSpPr>
        <p:grpSpPr>
          <a:xfrm>
            <a:off x="4634848" y="3911639"/>
            <a:ext cx="638116" cy="715752"/>
            <a:chOff x="3509917" y="2326640"/>
            <a:chExt cx="924560" cy="1037046"/>
          </a:xfrm>
        </p:grpSpPr>
        <p:sp>
          <p:nvSpPr>
            <p:cNvPr id="64" name="Rectangle 63">
              <a:extLst>
                <a:ext uri="{FF2B5EF4-FFF2-40B4-BE49-F238E27FC236}">
                  <a16:creationId xmlns:a16="http://schemas.microsoft.com/office/drawing/2014/main" id="{868F6827-FD8E-4826-9153-5CA387D741E4}"/>
                </a:ext>
              </a:extLst>
            </p:cNvPr>
            <p:cNvSpPr/>
            <p:nvPr/>
          </p:nvSpPr>
          <p:spPr>
            <a:xfrm>
              <a:off x="3509917" y="2326640"/>
              <a:ext cx="924560" cy="10370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65" name="Freeform 20">
              <a:extLst>
                <a:ext uri="{FF2B5EF4-FFF2-40B4-BE49-F238E27FC236}">
                  <a16:creationId xmlns:a16="http://schemas.microsoft.com/office/drawing/2014/main" id="{581F6DA3-B3D3-48D8-AC7C-284EDA915FF6}"/>
                </a:ext>
              </a:extLst>
            </p:cNvPr>
            <p:cNvSpPr/>
            <p:nvPr/>
          </p:nvSpPr>
          <p:spPr>
            <a:xfrm>
              <a:off x="3637262" y="2410015"/>
              <a:ext cx="669871" cy="573398"/>
            </a:xfrm>
            <a:custGeom>
              <a:avLst/>
              <a:gdLst>
                <a:gd name="connsiteX0" fmla="*/ 374142 w 1564830"/>
                <a:gd name="connsiteY0" fmla="*/ 0 h 1339468"/>
                <a:gd name="connsiteX1" fmla="*/ 650558 w 1564830"/>
                <a:gd name="connsiteY1" fmla="*/ 157353 h 1339468"/>
                <a:gd name="connsiteX2" fmla="*/ 408242 w 1564830"/>
                <a:gd name="connsiteY2" fmla="*/ 633603 h 1339468"/>
                <a:gd name="connsiteX3" fmla="*/ 612267 w 1564830"/>
                <a:gd name="connsiteY3" fmla="*/ 633603 h 1339468"/>
                <a:gd name="connsiteX4" fmla="*/ 612267 w 1564830"/>
                <a:gd name="connsiteY4" fmla="*/ 1339469 h 1339468"/>
                <a:gd name="connsiteX5" fmla="*/ 0 w 1564830"/>
                <a:gd name="connsiteY5" fmla="*/ 1339469 h 1339468"/>
                <a:gd name="connsiteX6" fmla="*/ 0 w 1564830"/>
                <a:gd name="connsiteY6" fmla="*/ 590995 h 1339468"/>
                <a:gd name="connsiteX7" fmla="*/ 374142 w 1564830"/>
                <a:gd name="connsiteY7" fmla="*/ 0 h 1339468"/>
                <a:gd name="connsiteX8" fmla="*/ 1288415 w 1564830"/>
                <a:gd name="connsiteY8" fmla="*/ 0 h 1339468"/>
                <a:gd name="connsiteX9" fmla="*/ 1564831 w 1564830"/>
                <a:gd name="connsiteY9" fmla="*/ 157353 h 1339468"/>
                <a:gd name="connsiteX10" fmla="*/ 1322451 w 1564830"/>
                <a:gd name="connsiteY10" fmla="*/ 633603 h 1339468"/>
                <a:gd name="connsiteX11" fmla="*/ 1526604 w 1564830"/>
                <a:gd name="connsiteY11" fmla="*/ 633603 h 1339468"/>
                <a:gd name="connsiteX12" fmla="*/ 1526604 w 1564830"/>
                <a:gd name="connsiteY12" fmla="*/ 1339469 h 1339468"/>
                <a:gd name="connsiteX13" fmla="*/ 914210 w 1564830"/>
                <a:gd name="connsiteY13" fmla="*/ 1339469 h 1339468"/>
                <a:gd name="connsiteX14" fmla="*/ 914210 w 1564830"/>
                <a:gd name="connsiteY14" fmla="*/ 590995 h 1339468"/>
                <a:gd name="connsiteX15" fmla="*/ 1288415 w 1564830"/>
                <a:gd name="connsiteY15" fmla="*/ 0 h 133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4830" h="1339468">
                  <a:moveTo>
                    <a:pt x="374142" y="0"/>
                  </a:moveTo>
                  <a:lnTo>
                    <a:pt x="650558" y="157353"/>
                  </a:lnTo>
                  <a:lnTo>
                    <a:pt x="408242" y="633603"/>
                  </a:lnTo>
                  <a:lnTo>
                    <a:pt x="612267" y="633603"/>
                  </a:lnTo>
                  <a:lnTo>
                    <a:pt x="612267" y="1339469"/>
                  </a:lnTo>
                  <a:lnTo>
                    <a:pt x="0" y="1339469"/>
                  </a:lnTo>
                  <a:lnTo>
                    <a:pt x="0" y="590995"/>
                  </a:lnTo>
                  <a:lnTo>
                    <a:pt x="374142" y="0"/>
                  </a:lnTo>
                  <a:close/>
                  <a:moveTo>
                    <a:pt x="1288415" y="0"/>
                  </a:moveTo>
                  <a:lnTo>
                    <a:pt x="1564831" y="157353"/>
                  </a:lnTo>
                  <a:lnTo>
                    <a:pt x="1322451" y="633603"/>
                  </a:lnTo>
                  <a:lnTo>
                    <a:pt x="1526604" y="633603"/>
                  </a:lnTo>
                  <a:lnTo>
                    <a:pt x="1526604" y="1339469"/>
                  </a:lnTo>
                  <a:lnTo>
                    <a:pt x="914210" y="1339469"/>
                  </a:lnTo>
                  <a:lnTo>
                    <a:pt x="914210" y="590995"/>
                  </a:lnTo>
                  <a:lnTo>
                    <a:pt x="1288415" y="0"/>
                  </a:lnTo>
                  <a:close/>
                </a:path>
              </a:pathLst>
            </a:custGeom>
            <a:solidFill>
              <a:schemeClr val="tx1"/>
            </a:solidFill>
            <a:ln w="6350" cap="flat">
              <a:noFill/>
              <a:prstDash val="solid"/>
              <a:miter/>
            </a:ln>
          </p:spPr>
          <p:txBody>
            <a:bodyPr rtlCol="0" anchor="ctr"/>
            <a:lstStyle/>
            <a:p>
              <a:endParaRPr lang="en-US">
                <a:solidFill>
                  <a:schemeClr val="tx1"/>
                </a:solidFill>
              </a:endParaRPr>
            </a:p>
          </p:txBody>
        </p:sp>
      </p:grpSp>
      <p:sp>
        <p:nvSpPr>
          <p:cNvPr id="66" name="Cover Page Title">
            <a:extLst>
              <a:ext uri="{FF2B5EF4-FFF2-40B4-BE49-F238E27FC236}">
                <a16:creationId xmlns:a16="http://schemas.microsoft.com/office/drawing/2014/main" id="{10CA6BC1-6D76-4252-9A26-A0B457AE3E2C}"/>
              </a:ext>
            </a:extLst>
          </p:cNvPr>
          <p:cNvSpPr txBox="1">
            <a:spLocks/>
          </p:cNvSpPr>
          <p:nvPr>
            <p:custDataLst>
              <p:tags r:id="rId2"/>
            </p:custDataLst>
          </p:nvPr>
        </p:nvSpPr>
        <p:spPr bwMode="gray">
          <a:xfrm>
            <a:off x="1088571" y="4455868"/>
            <a:ext cx="7750629" cy="715752"/>
          </a:xfrm>
          <a:prstGeom prst="rect">
            <a:avLst/>
          </a:prstGeom>
        </p:spPr>
        <p:txBody>
          <a:bodyPr vert="horz" lIns="0" tIns="0" rIns="0" bIns="0" rtlCol="0" anchor="ctr">
            <a:noAutofit/>
          </a:bodyPr>
          <a:lstStyle>
            <a:lvl1pPr algn="ctr" defTabSz="457200" rtl="0" eaLnBrk="1" latinLnBrk="0" hangingPunct="1">
              <a:lnSpc>
                <a:spcPct val="100000"/>
              </a:lnSpc>
              <a:spcBef>
                <a:spcPct val="0"/>
              </a:spcBef>
              <a:buNone/>
              <a:defRPr sz="3200" b="0" kern="1200">
                <a:solidFill>
                  <a:schemeClr val="tx1"/>
                </a:solidFill>
                <a:latin typeface="+mn-lt"/>
                <a:ea typeface="+mj-ea"/>
                <a:cs typeface="+mj-cs"/>
              </a:defRPr>
            </a:lvl1pPr>
          </a:lstStyle>
          <a:p>
            <a:r>
              <a:rPr lang="en-US" sz="1400" dirty="0"/>
              <a:t>[The appeal of using a heuristic is that you] will not be stumped, you will not have to work very hard, and you may not even notice that you did not answer the question you were asked.</a:t>
            </a:r>
          </a:p>
          <a:p>
            <a:endParaRPr lang="en-US" sz="1400" dirty="0"/>
          </a:p>
        </p:txBody>
      </p:sp>
      <p:sp>
        <p:nvSpPr>
          <p:cNvPr id="67" name="Text Placeholder 8">
            <a:extLst>
              <a:ext uri="{FF2B5EF4-FFF2-40B4-BE49-F238E27FC236}">
                <a16:creationId xmlns:a16="http://schemas.microsoft.com/office/drawing/2014/main" id="{C6A5B52F-994C-4DCA-9CC9-3DFC3C03C0C4}"/>
              </a:ext>
            </a:extLst>
          </p:cNvPr>
          <p:cNvSpPr txBox="1">
            <a:spLocks/>
          </p:cNvSpPr>
          <p:nvPr/>
        </p:nvSpPr>
        <p:spPr>
          <a:xfrm>
            <a:off x="2982231" y="5158516"/>
            <a:ext cx="3943351" cy="265526"/>
          </a:xfrm>
          <a:prstGeom prst="rect">
            <a:avLst/>
          </a:prstGeom>
        </p:spPr>
        <p:txBody>
          <a:bodyPr anchor="ctr" anchorCtr="0"/>
          <a:lstStyle>
            <a:lvl1pPr marL="228600" indent="-228600" algn="ctr" defTabSz="457200" rtl="0" eaLnBrk="1" latinLnBrk="0" hangingPunct="1">
              <a:lnSpc>
                <a:spcPct val="100000"/>
              </a:lnSpc>
              <a:spcBef>
                <a:spcPts val="1200"/>
              </a:spcBef>
              <a:spcAft>
                <a:spcPts val="400"/>
              </a:spcAft>
              <a:buClrTx/>
              <a:buFont typeface="Arial" panose="020B0604020202020204" pitchFamily="34" charset="0"/>
              <a:buNone/>
              <a:tabLst/>
              <a:defRPr sz="1600"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4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9163"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000" kern="1200">
                <a:solidFill>
                  <a:schemeClr val="tx1"/>
                </a:solidFill>
                <a:latin typeface="+mn-lt"/>
                <a:ea typeface="+mn-ea"/>
                <a:cs typeface="+mn-cs"/>
              </a:defRPr>
            </a:lvl4pPr>
            <a:lvl5pPr marL="114935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dirty="0"/>
              <a:t>Dr. Daniel Kahneman</a:t>
            </a:r>
          </a:p>
        </p:txBody>
      </p:sp>
      <p:sp>
        <p:nvSpPr>
          <p:cNvPr id="15" name="Rectangle 14">
            <a:extLst>
              <a:ext uri="{FF2B5EF4-FFF2-40B4-BE49-F238E27FC236}">
                <a16:creationId xmlns:a16="http://schemas.microsoft.com/office/drawing/2014/main" id="{D2AE5B8F-D3BE-47B1-B8CA-1AF1E271C813}"/>
              </a:ext>
            </a:extLst>
          </p:cNvPr>
          <p:cNvSpPr/>
          <p:nvPr/>
        </p:nvSpPr>
        <p:spPr>
          <a:xfrm>
            <a:off x="3405186" y="2117239"/>
            <a:ext cx="3095625" cy="954107"/>
          </a:xfrm>
          <a:prstGeom prst="rect">
            <a:avLst/>
          </a:prstGeom>
        </p:spPr>
        <p:txBody>
          <a:bodyPr wrap="square" anchor="ctr">
            <a:spAutoFit/>
          </a:bodyPr>
          <a:lstStyle/>
          <a:p>
            <a:pPr marR="0">
              <a:spcBef>
                <a:spcPts val="400"/>
              </a:spcBef>
              <a:spcAft>
                <a:spcPts val="600"/>
              </a:spcAft>
            </a:pPr>
            <a:r>
              <a:rPr lang="en-US" sz="1400" dirty="0">
                <a:solidFill>
                  <a:schemeClr val="bg1"/>
                </a:solidFill>
                <a:ea typeface="Calibri" panose="020F0502020204030204" pitchFamily="34" charset="0"/>
                <a:cs typeface="Times New Roman" panose="02020603050405020304" pitchFamily="18" charset="0"/>
              </a:rPr>
              <a:t>The technical definition of </a:t>
            </a:r>
            <a:r>
              <a:rPr lang="en-US" sz="1400" i="1" dirty="0">
                <a:solidFill>
                  <a:schemeClr val="bg1"/>
                </a:solidFill>
                <a:ea typeface="Calibri" panose="020F0502020204030204" pitchFamily="34" charset="0"/>
                <a:cs typeface="Times New Roman" panose="02020603050405020304" pitchFamily="18" charset="0"/>
              </a:rPr>
              <a:t>heuristic</a:t>
            </a:r>
            <a:r>
              <a:rPr lang="en-US" sz="1400" dirty="0">
                <a:solidFill>
                  <a:schemeClr val="bg1"/>
                </a:solidFill>
                <a:ea typeface="Calibri" panose="020F0502020204030204" pitchFamily="34" charset="0"/>
                <a:cs typeface="Times New Roman" panose="02020603050405020304" pitchFamily="18" charset="0"/>
              </a:rPr>
              <a:t> </a:t>
            </a:r>
            <a:br>
              <a:rPr lang="en-US" sz="1400" dirty="0">
                <a:solidFill>
                  <a:schemeClr val="bg1"/>
                </a:solidFill>
                <a:ea typeface="Calibri" panose="020F0502020204030204" pitchFamily="34" charset="0"/>
                <a:cs typeface="Times New Roman" panose="02020603050405020304" pitchFamily="18" charset="0"/>
              </a:rPr>
            </a:br>
            <a:r>
              <a:rPr lang="en-US" sz="1400" dirty="0">
                <a:solidFill>
                  <a:schemeClr val="bg1"/>
                </a:solidFill>
                <a:ea typeface="Calibri" panose="020F0502020204030204" pitchFamily="34" charset="0"/>
                <a:cs typeface="Times New Roman" panose="02020603050405020304" pitchFamily="18" charset="0"/>
              </a:rPr>
              <a:t>is a simple procedure that helps find adequate, though often imperfect, answers to difficult questions.…</a:t>
            </a:r>
          </a:p>
        </p:txBody>
      </p:sp>
      <p:pic>
        <p:nvPicPr>
          <p:cNvPr id="1026" name="Picture 2">
            <a:extLst>
              <a:ext uri="{FF2B5EF4-FFF2-40B4-BE49-F238E27FC236}">
                <a16:creationId xmlns:a16="http://schemas.microsoft.com/office/drawing/2014/main" id="{8AE49070-A50A-4839-B8F9-320A9AF76F50}"/>
              </a:ext>
            </a:extLst>
          </p:cNvPr>
          <p:cNvPicPr>
            <a:picLocks noChangeAspect="1" noChangeArrowheads="1"/>
          </p:cNvPicPr>
          <p:nvPr/>
        </p:nvPicPr>
        <p:blipFill>
          <a:blip r:embed="rId5"/>
          <a:srcRect/>
          <a:stretch/>
        </p:blipFill>
        <p:spPr bwMode="auto">
          <a:xfrm>
            <a:off x="321388" y="1214619"/>
            <a:ext cx="2225867" cy="264645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BFB1EA7-ABDD-4F18-B678-49FD9EDEF305}"/>
              </a:ext>
            </a:extLst>
          </p:cNvPr>
          <p:cNvSpPr/>
          <p:nvPr/>
        </p:nvSpPr>
        <p:spPr>
          <a:xfrm>
            <a:off x="406643" y="1283931"/>
            <a:ext cx="9079992" cy="2580744"/>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A4ECB06-7640-4C3D-84E0-A9B00CBE618A}"/>
              </a:ext>
            </a:extLst>
          </p:cNvPr>
          <p:cNvPicPr>
            <a:picLocks noChangeAspect="1"/>
          </p:cNvPicPr>
          <p:nvPr/>
        </p:nvPicPr>
        <p:blipFill>
          <a:blip r:embed="rId6"/>
          <a:srcRect/>
          <a:stretch/>
        </p:blipFill>
        <p:spPr>
          <a:xfrm>
            <a:off x="7023556" y="1354071"/>
            <a:ext cx="2422834" cy="2503416"/>
          </a:xfrm>
          <a:prstGeom prst="rect">
            <a:avLst/>
          </a:prstGeom>
        </p:spPr>
      </p:pic>
    </p:spTree>
    <p:extLst>
      <p:ext uri="{BB962C8B-B14F-4D97-AF65-F5344CB8AC3E}">
        <p14:creationId xmlns:p14="http://schemas.microsoft.com/office/powerpoint/2010/main" val="16975645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animBg="1"/>
      <p:bldP spid="66" grpId="0"/>
      <p:bldP spid="67"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a:extLst>
              <a:ext uri="{FF2B5EF4-FFF2-40B4-BE49-F238E27FC236}">
                <a16:creationId xmlns:a16="http://schemas.microsoft.com/office/drawing/2014/main" id="{EC7E30FF-A522-C043-B7EB-4B94E026719D}"/>
              </a:ext>
            </a:extLst>
          </p:cNvPr>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marL="0" indent="0" algn="l" defTabSz="457200" rtl="0" eaLnBrk="1" latinLnBrk="0" hangingPunct="1">
              <a:lnSpc>
                <a:spcPct val="120000"/>
              </a:lnSpc>
              <a:spcBef>
                <a:spcPts val="0"/>
              </a:spcBef>
              <a:spcAft>
                <a:spcPts val="400"/>
              </a:spcAft>
              <a:buFont typeface="Arial"/>
              <a:buNone/>
              <a:defRPr sz="1600" kern="1200">
                <a:solidFill>
                  <a:schemeClr val="accent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200" kern="1200">
                <a:solidFill>
                  <a:schemeClr val="tx1">
                    <a:lumMod val="75000"/>
                    <a:lumOff val="25000"/>
                  </a:schemeClr>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100" kern="1200">
                <a:solidFill>
                  <a:schemeClr val="tx1">
                    <a:lumMod val="75000"/>
                    <a:lumOff val="25000"/>
                  </a:schemeClr>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000" kern="1200">
                <a:solidFill>
                  <a:schemeClr val="tx1">
                    <a:lumMod val="75000"/>
                    <a:lumOff val="25000"/>
                  </a:schemeClr>
                </a:solidFill>
                <a:latin typeface="+mn-lt"/>
                <a:ea typeface="+mn-ea"/>
                <a:cs typeface="+mn-cs"/>
              </a:defRPr>
            </a:lvl4pPr>
            <a:lvl5pPr marL="9747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US" dirty="0">
                <a:solidFill>
                  <a:srgbClr val="8C8C8C"/>
                </a:solidFill>
                <a:latin typeface="Arial" panose="020B0604020202020204" pitchFamily="34" charset="0"/>
              </a:rPr>
              <a:t>Blending a VA and market-based portfolio can potentially deliver both strong income and growth</a:t>
            </a:r>
          </a:p>
        </p:txBody>
      </p:sp>
      <p:sp>
        <p:nvSpPr>
          <p:cNvPr id="30" name="Slide Title">
            <a:extLst>
              <a:ext uri="{FF2B5EF4-FFF2-40B4-BE49-F238E27FC236}">
                <a16:creationId xmlns:a16="http://schemas.microsoft.com/office/drawing/2014/main" id="{66486CCC-17FF-C04D-9D65-5AC261DFDE5C}"/>
              </a:ext>
            </a:extLst>
          </p:cNvPr>
          <p:cNvSpPr>
            <a:spLocks noGrp="1"/>
          </p:cNvSpPr>
          <p:nvPr>
            <p:ph type="title"/>
          </p:nvPr>
        </p:nvSpPr>
        <p:spPr bwMode="gray">
          <a:xfrm>
            <a:off x="413278" y="411480"/>
            <a:ext cx="9079992" cy="307777"/>
          </a:xfrm>
        </p:spPr>
        <p:txBody>
          <a:bodyPr>
            <a:spAutoFit/>
          </a:bodyPr>
          <a:lstStyle/>
          <a:p>
            <a:r>
              <a:rPr lang="en-US" dirty="0"/>
              <a:t>Step Five: Reveal the Mechanism</a:t>
            </a:r>
          </a:p>
        </p:txBody>
      </p:sp>
      <p:sp>
        <p:nvSpPr>
          <p:cNvPr id="28" name="Content Placeholder 27">
            <a:extLst>
              <a:ext uri="{FF2B5EF4-FFF2-40B4-BE49-F238E27FC236}">
                <a16:creationId xmlns:a16="http://schemas.microsoft.com/office/drawing/2014/main" id="{F6E9B057-F54E-4733-8FC0-3CF7D257850D}"/>
              </a:ext>
            </a:extLst>
          </p:cNvPr>
          <p:cNvSpPr>
            <a:spLocks noGrp="1"/>
          </p:cNvSpPr>
          <p:nvPr>
            <p:ph sz="quarter" idx="16"/>
          </p:nvPr>
        </p:nvSpPr>
        <p:spPr>
          <a:xfrm>
            <a:off x="3484198" y="1938528"/>
            <a:ext cx="2933921" cy="3502089"/>
          </a:xfrm>
        </p:spPr>
        <p:txBody>
          <a:bodyPr/>
          <a:lstStyle/>
          <a:p>
            <a:pPr marL="0" indent="0">
              <a:buNone/>
            </a:pPr>
            <a:r>
              <a:rPr lang="en-US" b="1" dirty="0"/>
              <a:t>Traditional Market</a:t>
            </a:r>
          </a:p>
        </p:txBody>
      </p:sp>
      <p:sp>
        <p:nvSpPr>
          <p:cNvPr id="4" name="Text Placeholder 3">
            <a:extLst>
              <a:ext uri="{FF2B5EF4-FFF2-40B4-BE49-F238E27FC236}">
                <a16:creationId xmlns:a16="http://schemas.microsoft.com/office/drawing/2014/main" id="{40FB6914-8DC0-400A-93C1-5095C76CA923}"/>
              </a:ext>
            </a:extLst>
          </p:cNvPr>
          <p:cNvSpPr>
            <a:spLocks noGrp="1"/>
          </p:cNvSpPr>
          <p:nvPr>
            <p:ph type="body" sz="quarter" idx="17"/>
          </p:nvPr>
        </p:nvSpPr>
        <p:spPr>
          <a:xfrm>
            <a:off x="411163" y="1305141"/>
            <a:ext cx="2933917" cy="495317"/>
          </a:xfrm>
        </p:spPr>
        <p:txBody>
          <a:bodyPr/>
          <a:lstStyle/>
          <a:p>
            <a:r>
              <a:rPr lang="en-US" dirty="0"/>
              <a:t>Variable Annuity &gt; Secured Income </a:t>
            </a:r>
          </a:p>
        </p:txBody>
      </p:sp>
      <p:sp>
        <p:nvSpPr>
          <p:cNvPr id="32" name="Text Placeholder 31">
            <a:extLst>
              <a:ext uri="{FF2B5EF4-FFF2-40B4-BE49-F238E27FC236}">
                <a16:creationId xmlns:a16="http://schemas.microsoft.com/office/drawing/2014/main" id="{62985314-654B-47AA-9479-265BC9A4E297}"/>
              </a:ext>
            </a:extLst>
          </p:cNvPr>
          <p:cNvSpPr>
            <a:spLocks noGrp="1"/>
          </p:cNvSpPr>
          <p:nvPr>
            <p:ph type="body" sz="quarter" idx="26"/>
          </p:nvPr>
        </p:nvSpPr>
        <p:spPr>
          <a:xfrm>
            <a:off x="3484198" y="1305141"/>
            <a:ext cx="2933917" cy="495317"/>
          </a:xfrm>
        </p:spPr>
        <p:txBody>
          <a:bodyPr/>
          <a:lstStyle/>
          <a:p>
            <a:r>
              <a:rPr lang="en-US" dirty="0"/>
              <a:t>Market &gt; Asset Accumulation </a:t>
            </a:r>
          </a:p>
          <a:p>
            <a:endParaRPr lang="en-US" dirty="0"/>
          </a:p>
        </p:txBody>
      </p:sp>
      <p:sp>
        <p:nvSpPr>
          <p:cNvPr id="33" name="Text Placeholder 32">
            <a:extLst>
              <a:ext uri="{FF2B5EF4-FFF2-40B4-BE49-F238E27FC236}">
                <a16:creationId xmlns:a16="http://schemas.microsoft.com/office/drawing/2014/main" id="{5D8218F0-2269-40E2-A277-E6FA7A012E98}"/>
              </a:ext>
            </a:extLst>
          </p:cNvPr>
          <p:cNvSpPr>
            <a:spLocks noGrp="1"/>
          </p:cNvSpPr>
          <p:nvPr>
            <p:ph type="body" sz="quarter" idx="27"/>
          </p:nvPr>
        </p:nvSpPr>
        <p:spPr>
          <a:xfrm>
            <a:off x="6559353" y="1305141"/>
            <a:ext cx="2933917" cy="495317"/>
          </a:xfrm>
        </p:spPr>
        <p:txBody>
          <a:bodyPr/>
          <a:lstStyle/>
          <a:p>
            <a:r>
              <a:rPr lang="en-US" dirty="0"/>
              <a:t>VA and Market Portfolio Blend </a:t>
            </a:r>
          </a:p>
          <a:p>
            <a:endParaRPr lang="en-US" dirty="0"/>
          </a:p>
        </p:txBody>
      </p:sp>
      <p:sp>
        <p:nvSpPr>
          <p:cNvPr id="5" name="Text Placeholder 3">
            <a:extLst>
              <a:ext uri="{FF2B5EF4-FFF2-40B4-BE49-F238E27FC236}">
                <a16:creationId xmlns:a16="http://schemas.microsoft.com/office/drawing/2014/main" id="{2B26C729-B48D-47FA-A4C1-E5805BF6154E}"/>
              </a:ext>
            </a:extLst>
          </p:cNvPr>
          <p:cNvSpPr txBox="1">
            <a:spLocks/>
          </p:cNvSpPr>
          <p:nvPr/>
        </p:nvSpPr>
        <p:spPr>
          <a:xfrm>
            <a:off x="1993651" y="4857744"/>
            <a:ext cx="1260391" cy="495317"/>
          </a:xfrm>
          <a:prstGeom prst="rect">
            <a:avLst/>
          </a:prstGeom>
          <a:noFill/>
        </p:spPr>
        <p:txBody>
          <a:bodyPr vert="horz" lIns="0" tIns="45720" rIns="45720" bIns="45720" rtlCol="0" anchor="t">
            <a:noAutofit/>
          </a:bodyPr>
          <a:lstStyle>
            <a:lvl1pPr marL="7938" indent="-7938" algn="l" defTabSz="457200" rtl="0" eaLnBrk="1" latinLnBrk="0" hangingPunct="1">
              <a:lnSpc>
                <a:spcPct val="100000"/>
              </a:lnSpc>
              <a:spcBef>
                <a:spcPts val="0"/>
              </a:spcBef>
              <a:spcAft>
                <a:spcPts val="0"/>
              </a:spcAft>
              <a:buClrTx/>
              <a:buFont typeface="Arial" panose="020B0604020202020204" pitchFamily="34" charset="0"/>
              <a:buNone/>
              <a:tabLst/>
              <a:defRPr sz="1200" b="1"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Accumulation</a:t>
            </a:r>
          </a:p>
        </p:txBody>
      </p:sp>
      <p:sp>
        <p:nvSpPr>
          <p:cNvPr id="6" name="Rectangle 5">
            <a:extLst>
              <a:ext uri="{FF2B5EF4-FFF2-40B4-BE49-F238E27FC236}">
                <a16:creationId xmlns:a16="http://schemas.microsoft.com/office/drawing/2014/main" id="{322A6EF5-F437-44AB-A7A6-EE73E12D6204}"/>
              </a:ext>
            </a:extLst>
          </p:cNvPr>
          <p:cNvSpPr/>
          <p:nvPr/>
        </p:nvSpPr>
        <p:spPr>
          <a:xfrm>
            <a:off x="486131" y="3525794"/>
            <a:ext cx="963827" cy="1107496"/>
          </a:xfrm>
          <a:prstGeom prst="rect">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US" sz="1200" dirty="0">
                <a:solidFill>
                  <a:schemeClr val="bg1"/>
                </a:solidFill>
              </a:rPr>
              <a:t>$</a:t>
            </a:r>
          </a:p>
        </p:txBody>
      </p:sp>
      <p:sp>
        <p:nvSpPr>
          <p:cNvPr id="7" name="Rectangle 6">
            <a:extLst>
              <a:ext uri="{FF2B5EF4-FFF2-40B4-BE49-F238E27FC236}">
                <a16:creationId xmlns:a16="http://schemas.microsoft.com/office/drawing/2014/main" id="{2B71DA3F-1EB9-4D22-9388-FAAC0165BA25}"/>
              </a:ext>
            </a:extLst>
          </p:cNvPr>
          <p:cNvSpPr/>
          <p:nvPr/>
        </p:nvSpPr>
        <p:spPr>
          <a:xfrm>
            <a:off x="1993651" y="4528004"/>
            <a:ext cx="963827" cy="77765"/>
          </a:xfrm>
          <a:prstGeom prst="rect">
            <a:avLst/>
          </a:prstGeom>
          <a:solidFill>
            <a:schemeClr val="accent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endParaRPr lang="en-US" sz="1200" dirty="0" err="1">
              <a:solidFill>
                <a:schemeClr val="tx1"/>
              </a:solidFill>
            </a:endParaRPr>
          </a:p>
        </p:txBody>
      </p:sp>
      <p:sp>
        <p:nvSpPr>
          <p:cNvPr id="10" name="Rectangle 9">
            <a:extLst>
              <a:ext uri="{FF2B5EF4-FFF2-40B4-BE49-F238E27FC236}">
                <a16:creationId xmlns:a16="http://schemas.microsoft.com/office/drawing/2014/main" id="{27634A2C-1C54-405A-81D4-3ABAAC302331}"/>
              </a:ext>
            </a:extLst>
          </p:cNvPr>
          <p:cNvSpPr/>
          <p:nvPr/>
        </p:nvSpPr>
        <p:spPr>
          <a:xfrm>
            <a:off x="3764693" y="4404930"/>
            <a:ext cx="963827" cy="234289"/>
          </a:xfrm>
          <a:prstGeom prst="rect">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US" sz="1200" dirty="0">
                <a:solidFill>
                  <a:schemeClr val="bg1"/>
                </a:solidFill>
              </a:rPr>
              <a:t>$</a:t>
            </a:r>
          </a:p>
        </p:txBody>
      </p:sp>
      <p:sp>
        <p:nvSpPr>
          <p:cNvPr id="11" name="Rectangle 10">
            <a:extLst>
              <a:ext uri="{FF2B5EF4-FFF2-40B4-BE49-F238E27FC236}">
                <a16:creationId xmlns:a16="http://schemas.microsoft.com/office/drawing/2014/main" id="{87BE9C86-0387-4C65-B393-75E3DC6050A4}"/>
              </a:ext>
            </a:extLst>
          </p:cNvPr>
          <p:cNvSpPr/>
          <p:nvPr/>
        </p:nvSpPr>
        <p:spPr>
          <a:xfrm>
            <a:off x="5151461" y="3113902"/>
            <a:ext cx="963827" cy="1519388"/>
          </a:xfrm>
          <a:prstGeom prst="rect">
            <a:avLst/>
          </a:prstGeom>
          <a:solidFill>
            <a:schemeClr val="accent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US" sz="1200" dirty="0">
                <a:solidFill>
                  <a:schemeClr val="bg1"/>
                </a:solidFill>
              </a:rPr>
              <a:t>$</a:t>
            </a:r>
          </a:p>
        </p:txBody>
      </p:sp>
      <p:sp>
        <p:nvSpPr>
          <p:cNvPr id="13" name="Rectangle 12">
            <a:extLst>
              <a:ext uri="{FF2B5EF4-FFF2-40B4-BE49-F238E27FC236}">
                <a16:creationId xmlns:a16="http://schemas.microsoft.com/office/drawing/2014/main" id="{0C29D2CB-66BC-4430-BDF0-6AD8B20B6A5D}"/>
              </a:ext>
            </a:extLst>
          </p:cNvPr>
          <p:cNvSpPr/>
          <p:nvPr/>
        </p:nvSpPr>
        <p:spPr>
          <a:xfrm>
            <a:off x="7012456" y="3319849"/>
            <a:ext cx="963827" cy="1313441"/>
          </a:xfrm>
          <a:prstGeom prst="rect">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US" sz="1200" dirty="0">
                <a:solidFill>
                  <a:schemeClr val="bg1"/>
                </a:solidFill>
              </a:rPr>
              <a:t>$</a:t>
            </a:r>
          </a:p>
        </p:txBody>
      </p:sp>
      <p:sp>
        <p:nvSpPr>
          <p:cNvPr id="14" name="Rectangle 13">
            <a:extLst>
              <a:ext uri="{FF2B5EF4-FFF2-40B4-BE49-F238E27FC236}">
                <a16:creationId xmlns:a16="http://schemas.microsoft.com/office/drawing/2014/main" id="{1AC0FC63-3403-4501-99E7-C46F4E740DD3}"/>
              </a:ext>
            </a:extLst>
          </p:cNvPr>
          <p:cNvSpPr/>
          <p:nvPr/>
        </p:nvSpPr>
        <p:spPr>
          <a:xfrm>
            <a:off x="8561168" y="3031524"/>
            <a:ext cx="963827" cy="1601766"/>
          </a:xfrm>
          <a:prstGeom prst="rect">
            <a:avLst/>
          </a:prstGeom>
          <a:solidFill>
            <a:schemeClr val="accent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r>
              <a:rPr lang="en-US" sz="1200" dirty="0">
                <a:solidFill>
                  <a:schemeClr val="bg1"/>
                </a:solidFill>
              </a:rPr>
              <a:t>$</a:t>
            </a:r>
          </a:p>
        </p:txBody>
      </p:sp>
      <p:sp>
        <p:nvSpPr>
          <p:cNvPr id="15" name="Text Placeholder 3">
            <a:extLst>
              <a:ext uri="{FF2B5EF4-FFF2-40B4-BE49-F238E27FC236}">
                <a16:creationId xmlns:a16="http://schemas.microsoft.com/office/drawing/2014/main" id="{F58A50E8-C02B-4714-BED3-0F3FA3B75B29}"/>
              </a:ext>
            </a:extLst>
          </p:cNvPr>
          <p:cNvSpPr txBox="1">
            <a:spLocks/>
          </p:cNvSpPr>
          <p:nvPr/>
        </p:nvSpPr>
        <p:spPr>
          <a:xfrm>
            <a:off x="3694858" y="4857744"/>
            <a:ext cx="1837768" cy="495317"/>
          </a:xfrm>
          <a:prstGeom prst="rect">
            <a:avLst/>
          </a:prstGeom>
          <a:noFill/>
        </p:spPr>
        <p:txBody>
          <a:bodyPr vert="horz" lIns="0" tIns="45720" rIns="45720" bIns="45720" rtlCol="0" anchor="t">
            <a:noAutofit/>
          </a:bodyPr>
          <a:lstStyle>
            <a:lvl1pPr marL="7938" indent="-7938" algn="l" defTabSz="457200" rtl="0" eaLnBrk="1" latinLnBrk="0" hangingPunct="1">
              <a:lnSpc>
                <a:spcPct val="100000"/>
              </a:lnSpc>
              <a:spcBef>
                <a:spcPts val="0"/>
              </a:spcBef>
              <a:spcAft>
                <a:spcPts val="0"/>
              </a:spcAft>
              <a:buClrTx/>
              <a:buFont typeface="Arial" panose="020B0604020202020204" pitchFamily="34" charset="0"/>
              <a:buNone/>
              <a:tabLst/>
              <a:defRPr sz="1200" b="1"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Secured Income </a:t>
            </a:r>
          </a:p>
        </p:txBody>
      </p:sp>
      <p:sp>
        <p:nvSpPr>
          <p:cNvPr id="16" name="Text Placeholder 3">
            <a:extLst>
              <a:ext uri="{FF2B5EF4-FFF2-40B4-BE49-F238E27FC236}">
                <a16:creationId xmlns:a16="http://schemas.microsoft.com/office/drawing/2014/main" id="{4B74A115-CCB1-4E16-B409-F372AC52AB4B}"/>
              </a:ext>
            </a:extLst>
          </p:cNvPr>
          <p:cNvSpPr txBox="1">
            <a:spLocks/>
          </p:cNvSpPr>
          <p:nvPr/>
        </p:nvSpPr>
        <p:spPr>
          <a:xfrm>
            <a:off x="5166813" y="4857744"/>
            <a:ext cx="1260391" cy="495317"/>
          </a:xfrm>
          <a:prstGeom prst="rect">
            <a:avLst/>
          </a:prstGeom>
          <a:noFill/>
        </p:spPr>
        <p:txBody>
          <a:bodyPr vert="horz" lIns="0" tIns="45720" rIns="45720" bIns="45720" rtlCol="0" anchor="t">
            <a:noAutofit/>
          </a:bodyPr>
          <a:lstStyle>
            <a:lvl1pPr marL="7938" indent="-7938" algn="l" defTabSz="457200" rtl="0" eaLnBrk="1" latinLnBrk="0" hangingPunct="1">
              <a:lnSpc>
                <a:spcPct val="100000"/>
              </a:lnSpc>
              <a:spcBef>
                <a:spcPts val="0"/>
              </a:spcBef>
              <a:spcAft>
                <a:spcPts val="0"/>
              </a:spcAft>
              <a:buClrTx/>
              <a:buFont typeface="Arial" panose="020B0604020202020204" pitchFamily="34" charset="0"/>
              <a:buNone/>
              <a:tabLst/>
              <a:defRPr sz="1200" b="1"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Accumulation</a:t>
            </a:r>
          </a:p>
        </p:txBody>
      </p:sp>
      <p:sp>
        <p:nvSpPr>
          <p:cNvPr id="17" name="Text Placeholder 3">
            <a:extLst>
              <a:ext uri="{FF2B5EF4-FFF2-40B4-BE49-F238E27FC236}">
                <a16:creationId xmlns:a16="http://schemas.microsoft.com/office/drawing/2014/main" id="{75E67404-71A5-4C2A-B0EF-A4AC3CDD27FD}"/>
              </a:ext>
            </a:extLst>
          </p:cNvPr>
          <p:cNvSpPr txBox="1">
            <a:spLocks/>
          </p:cNvSpPr>
          <p:nvPr/>
        </p:nvSpPr>
        <p:spPr>
          <a:xfrm>
            <a:off x="6843579" y="4857744"/>
            <a:ext cx="1837768" cy="495317"/>
          </a:xfrm>
          <a:prstGeom prst="rect">
            <a:avLst/>
          </a:prstGeom>
          <a:noFill/>
        </p:spPr>
        <p:txBody>
          <a:bodyPr vert="horz" lIns="0" tIns="45720" rIns="45720" bIns="45720" rtlCol="0" anchor="t">
            <a:noAutofit/>
          </a:bodyPr>
          <a:lstStyle>
            <a:lvl1pPr marL="7938" indent="-7938" algn="l" defTabSz="457200" rtl="0" eaLnBrk="1" latinLnBrk="0" hangingPunct="1">
              <a:lnSpc>
                <a:spcPct val="100000"/>
              </a:lnSpc>
              <a:spcBef>
                <a:spcPts val="0"/>
              </a:spcBef>
              <a:spcAft>
                <a:spcPts val="0"/>
              </a:spcAft>
              <a:buClrTx/>
              <a:buFont typeface="Arial" panose="020B0604020202020204" pitchFamily="34" charset="0"/>
              <a:buNone/>
              <a:tabLst/>
              <a:defRPr sz="1200" b="1"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Secured Income </a:t>
            </a:r>
            <a:endParaRPr lang="en-US" dirty="0"/>
          </a:p>
        </p:txBody>
      </p:sp>
      <p:sp>
        <p:nvSpPr>
          <p:cNvPr id="18" name="Text Placeholder 3">
            <a:extLst>
              <a:ext uri="{FF2B5EF4-FFF2-40B4-BE49-F238E27FC236}">
                <a16:creationId xmlns:a16="http://schemas.microsoft.com/office/drawing/2014/main" id="{7F4594E6-E89C-4180-B5E3-623A25E0F153}"/>
              </a:ext>
            </a:extLst>
          </p:cNvPr>
          <p:cNvSpPr txBox="1">
            <a:spLocks/>
          </p:cNvSpPr>
          <p:nvPr/>
        </p:nvSpPr>
        <p:spPr>
          <a:xfrm>
            <a:off x="8569776" y="4857744"/>
            <a:ext cx="1260391" cy="495317"/>
          </a:xfrm>
          <a:prstGeom prst="rect">
            <a:avLst/>
          </a:prstGeom>
          <a:noFill/>
        </p:spPr>
        <p:txBody>
          <a:bodyPr vert="horz" lIns="0" tIns="45720" rIns="45720" bIns="45720" rtlCol="0" anchor="t">
            <a:noAutofit/>
          </a:bodyPr>
          <a:lstStyle>
            <a:lvl1pPr marL="7938" indent="-7938" algn="l" defTabSz="457200" rtl="0" eaLnBrk="1" latinLnBrk="0" hangingPunct="1">
              <a:lnSpc>
                <a:spcPct val="100000"/>
              </a:lnSpc>
              <a:spcBef>
                <a:spcPts val="0"/>
              </a:spcBef>
              <a:spcAft>
                <a:spcPts val="0"/>
              </a:spcAft>
              <a:buClrTx/>
              <a:buFont typeface="Arial" panose="020B0604020202020204" pitchFamily="34" charset="0"/>
              <a:buNone/>
              <a:tabLst/>
              <a:defRPr sz="1200" b="1"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Accumulation</a:t>
            </a:r>
          </a:p>
        </p:txBody>
      </p:sp>
      <p:sp>
        <p:nvSpPr>
          <p:cNvPr id="19" name="Plus Sign 18">
            <a:extLst>
              <a:ext uri="{FF2B5EF4-FFF2-40B4-BE49-F238E27FC236}">
                <a16:creationId xmlns:a16="http://schemas.microsoft.com/office/drawing/2014/main" id="{C9208FC3-E6F3-4F7F-B29A-769F659AFA5E}"/>
              </a:ext>
            </a:extLst>
          </p:cNvPr>
          <p:cNvSpPr/>
          <p:nvPr/>
        </p:nvSpPr>
        <p:spPr>
          <a:xfrm>
            <a:off x="3235645" y="3762386"/>
            <a:ext cx="333630" cy="370702"/>
          </a:xfrm>
          <a:prstGeom prst="mathPlus">
            <a:avLst/>
          </a:prstGeom>
          <a:solidFill>
            <a:schemeClr val="tx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endParaRPr lang="en-US" sz="1200" dirty="0" err="1">
              <a:solidFill>
                <a:schemeClr val="tx1"/>
              </a:solidFill>
            </a:endParaRPr>
          </a:p>
        </p:txBody>
      </p:sp>
      <p:sp>
        <p:nvSpPr>
          <p:cNvPr id="20" name="Equals 19">
            <a:extLst>
              <a:ext uri="{FF2B5EF4-FFF2-40B4-BE49-F238E27FC236}">
                <a16:creationId xmlns:a16="http://schemas.microsoft.com/office/drawing/2014/main" id="{2FAB1778-6990-45BE-A881-260A62E2C97E}"/>
              </a:ext>
            </a:extLst>
          </p:cNvPr>
          <p:cNvSpPr/>
          <p:nvPr/>
        </p:nvSpPr>
        <p:spPr>
          <a:xfrm>
            <a:off x="6296459" y="3762386"/>
            <a:ext cx="401780" cy="370702"/>
          </a:xfrm>
          <a:prstGeom prst="mathEqual">
            <a:avLst/>
          </a:prstGeom>
          <a:solidFill>
            <a:schemeClr val="tx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73152" bIns="73152" rtlCol="0" anchor="ctr"/>
          <a:lstStyle/>
          <a:p>
            <a:pPr algn="ctr"/>
            <a:endParaRPr lang="en-US" sz="1200" dirty="0" err="1">
              <a:solidFill>
                <a:schemeClr val="tx1"/>
              </a:solidFill>
            </a:endParaRPr>
          </a:p>
        </p:txBody>
      </p:sp>
      <p:sp>
        <p:nvSpPr>
          <p:cNvPr id="23" name="TextBox 22">
            <a:extLst>
              <a:ext uri="{FF2B5EF4-FFF2-40B4-BE49-F238E27FC236}">
                <a16:creationId xmlns:a16="http://schemas.microsoft.com/office/drawing/2014/main" id="{08BBBE16-DCC3-4A35-83E4-BB9F4DE9B4C2}"/>
              </a:ext>
            </a:extLst>
          </p:cNvPr>
          <p:cNvSpPr txBox="1"/>
          <p:nvPr/>
        </p:nvSpPr>
        <p:spPr>
          <a:xfrm>
            <a:off x="397119" y="1923146"/>
            <a:ext cx="2763984" cy="285429"/>
          </a:xfrm>
          <a:prstGeom prst="rect">
            <a:avLst/>
          </a:prstGeom>
          <a:noFill/>
        </p:spPr>
        <p:txBody>
          <a:bodyPr wrap="square" lIns="0" tIns="0" rIns="0" bIns="0" rtlCol="0">
            <a:noAutofit/>
          </a:bodyPr>
          <a:lstStyle/>
          <a:p>
            <a:r>
              <a:rPr lang="en-US" sz="1200" b="1" dirty="0">
                <a:solidFill>
                  <a:schemeClr val="tx1"/>
                </a:solidFill>
              </a:rPr>
              <a:t>Variable Annuity </a:t>
            </a:r>
          </a:p>
        </p:txBody>
      </p:sp>
      <p:sp>
        <p:nvSpPr>
          <p:cNvPr id="2" name="TextBox 1">
            <a:extLst>
              <a:ext uri="{FF2B5EF4-FFF2-40B4-BE49-F238E27FC236}">
                <a16:creationId xmlns:a16="http://schemas.microsoft.com/office/drawing/2014/main" id="{6F93FE11-7827-4F6C-B98E-DD33357ABF61}"/>
              </a:ext>
            </a:extLst>
          </p:cNvPr>
          <p:cNvSpPr txBox="1"/>
          <p:nvPr/>
        </p:nvSpPr>
        <p:spPr>
          <a:xfrm>
            <a:off x="411707" y="2421924"/>
            <a:ext cx="2632548" cy="301993"/>
          </a:xfrm>
          <a:prstGeom prst="rect">
            <a:avLst/>
          </a:prstGeom>
          <a:noFill/>
        </p:spPr>
        <p:txBody>
          <a:bodyPr wrap="square" lIns="0" tIns="0" rIns="0" bIns="0" rtlCol="0">
            <a:noAutofit/>
          </a:bodyPr>
          <a:lstStyle/>
          <a:p>
            <a:pPr algn="l"/>
            <a:endParaRPr lang="en-US" sz="1200" b="1" dirty="0">
              <a:solidFill>
                <a:schemeClr val="tx1"/>
              </a:solidFill>
            </a:endParaRPr>
          </a:p>
        </p:txBody>
      </p:sp>
      <p:sp>
        <p:nvSpPr>
          <p:cNvPr id="37" name="TextBox 36">
            <a:extLst>
              <a:ext uri="{FF2B5EF4-FFF2-40B4-BE49-F238E27FC236}">
                <a16:creationId xmlns:a16="http://schemas.microsoft.com/office/drawing/2014/main" id="{0A2BE21A-13A1-4A08-9D2E-EFF68AB3C291}"/>
              </a:ext>
            </a:extLst>
          </p:cNvPr>
          <p:cNvSpPr txBox="1"/>
          <p:nvPr/>
        </p:nvSpPr>
        <p:spPr>
          <a:xfrm>
            <a:off x="3613977" y="2421924"/>
            <a:ext cx="2721015" cy="301993"/>
          </a:xfrm>
          <a:prstGeom prst="rect">
            <a:avLst/>
          </a:prstGeom>
          <a:noFill/>
        </p:spPr>
        <p:txBody>
          <a:bodyPr wrap="square" lIns="0" tIns="0" rIns="0" bIns="0" rtlCol="0">
            <a:noAutofit/>
          </a:bodyPr>
          <a:lstStyle/>
          <a:p>
            <a:pPr algn="ctr"/>
            <a:endParaRPr lang="en-US" sz="1200" b="1" dirty="0">
              <a:solidFill>
                <a:schemeClr val="tx1"/>
              </a:solidFill>
            </a:endParaRPr>
          </a:p>
        </p:txBody>
      </p:sp>
      <p:sp>
        <p:nvSpPr>
          <p:cNvPr id="35" name="Text Placeholder 3">
            <a:extLst>
              <a:ext uri="{FF2B5EF4-FFF2-40B4-BE49-F238E27FC236}">
                <a16:creationId xmlns:a16="http://schemas.microsoft.com/office/drawing/2014/main" id="{25B8D4C7-8FD6-4E93-B228-320E3722B27D}"/>
              </a:ext>
            </a:extLst>
          </p:cNvPr>
          <p:cNvSpPr txBox="1">
            <a:spLocks/>
          </p:cNvSpPr>
          <p:nvPr/>
        </p:nvSpPr>
        <p:spPr>
          <a:xfrm>
            <a:off x="409006" y="4857744"/>
            <a:ext cx="1837768" cy="495317"/>
          </a:xfrm>
          <a:prstGeom prst="rect">
            <a:avLst/>
          </a:prstGeom>
          <a:noFill/>
        </p:spPr>
        <p:txBody>
          <a:bodyPr vert="horz" lIns="0" tIns="45720" rIns="45720" bIns="45720" rtlCol="0" anchor="t">
            <a:noAutofit/>
          </a:bodyPr>
          <a:lstStyle>
            <a:lvl1pPr marL="7938" indent="-7938" algn="l" defTabSz="457200" rtl="0" eaLnBrk="1" latinLnBrk="0" hangingPunct="1">
              <a:lnSpc>
                <a:spcPct val="100000"/>
              </a:lnSpc>
              <a:spcBef>
                <a:spcPts val="0"/>
              </a:spcBef>
              <a:spcAft>
                <a:spcPts val="0"/>
              </a:spcAft>
              <a:buClrTx/>
              <a:buFont typeface="Arial" panose="020B0604020202020204" pitchFamily="34" charset="0"/>
              <a:buNone/>
              <a:tabLst/>
              <a:defRPr sz="1200" b="1" kern="1200">
                <a:solidFill>
                  <a:schemeClr val="tx1"/>
                </a:solidFill>
                <a:latin typeface="+mn-lt"/>
                <a:ea typeface="+mn-ea"/>
                <a:cs typeface="+mn-cs"/>
              </a:defRPr>
            </a:lvl1pPr>
            <a:lvl2pPr marL="458788" indent="-169863"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2pPr>
            <a:lvl3pPr marL="688975" indent="-171450"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3pPr>
            <a:lvl4pPr marL="914400" indent="-173038"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4pPr>
            <a:lvl5pPr marL="1143000" indent="-174625" algn="l" defTabSz="457200" rtl="0" eaLnBrk="1" latinLnBrk="0" hangingPunct="1">
              <a:lnSpc>
                <a:spcPct val="100000"/>
              </a:lnSpc>
              <a:spcBef>
                <a:spcPts val="0"/>
              </a:spcBef>
              <a:spcAft>
                <a:spcPts val="400"/>
              </a:spcAft>
              <a:buClr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Secured Income </a:t>
            </a:r>
          </a:p>
        </p:txBody>
      </p:sp>
    </p:spTree>
    <p:extLst>
      <p:ext uri="{BB962C8B-B14F-4D97-AF65-F5344CB8AC3E}">
        <p14:creationId xmlns:p14="http://schemas.microsoft.com/office/powerpoint/2010/main" val="2720783694"/>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amp&#10;&#10;Description automatically generated">
            <a:extLst>
              <a:ext uri="{FF2B5EF4-FFF2-40B4-BE49-F238E27FC236}">
                <a16:creationId xmlns:a16="http://schemas.microsoft.com/office/drawing/2014/main" id="{40EDDEF6-9D58-4A1E-B87D-E4B04A1A973B}"/>
              </a:ext>
            </a:extLst>
          </p:cNvPr>
          <p:cNvPicPr>
            <a:picLocks noChangeAspect="1"/>
          </p:cNvPicPr>
          <p:nvPr/>
        </p:nvPicPr>
        <p:blipFill>
          <a:blip r:embed="rId3"/>
          <a:stretch>
            <a:fillRect/>
          </a:stretch>
        </p:blipFill>
        <p:spPr>
          <a:xfrm flipH="1">
            <a:off x="7040980" y="3057176"/>
            <a:ext cx="2484120" cy="298094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637DAA6F-52C4-4122-A6AC-F7A0034C301D}"/>
              </a:ext>
            </a:extLst>
          </p:cNvPr>
          <p:cNvPicPr>
            <a:picLocks noChangeAspect="1"/>
          </p:cNvPicPr>
          <p:nvPr/>
        </p:nvPicPr>
        <p:blipFill>
          <a:blip r:embed="rId4"/>
          <a:stretch>
            <a:fillRect/>
          </a:stretch>
        </p:blipFill>
        <p:spPr>
          <a:xfrm>
            <a:off x="430373" y="3057176"/>
            <a:ext cx="2480907" cy="2977089"/>
          </a:xfrm>
          <a:prstGeom prst="rect">
            <a:avLst/>
          </a:prstGeom>
        </p:spPr>
      </p:pic>
      <p:sp>
        <p:nvSpPr>
          <p:cNvPr id="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2000"/>
            </a:lvl2pPr>
            <a:lvl3pPr marL="517525" indent="-228600">
              <a:lnSpc>
                <a:spcPct val="120000"/>
              </a:lnSpc>
              <a:spcBef>
                <a:spcPts val="0"/>
              </a:spcBef>
              <a:spcAft>
                <a:spcPts val="400"/>
              </a:spcAft>
              <a:buClr>
                <a:schemeClr val="accent1"/>
              </a:buClr>
              <a:buFont typeface="Wingdings 2" panose="05020102010507070707" pitchFamily="18" charset="2"/>
              <a:buChar char="È"/>
            </a:lvl3pPr>
            <a:lvl4pPr marL="746125" indent="-228600">
              <a:lnSpc>
                <a:spcPct val="120000"/>
              </a:lnSpc>
              <a:spcBef>
                <a:spcPts val="0"/>
              </a:spcBef>
              <a:spcAft>
                <a:spcPts val="400"/>
              </a:spcAft>
              <a:buClr>
                <a:schemeClr val="accent1"/>
              </a:buClr>
              <a:buFont typeface="Wingdings 2" panose="05020102010507070707" pitchFamily="18" charset="2"/>
              <a:buChar char="È"/>
              <a:defRPr sz="1600"/>
            </a:lvl4pPr>
            <a:lvl5pPr marL="974725" indent="-228600">
              <a:lnSpc>
                <a:spcPct val="120000"/>
              </a:lnSpc>
              <a:spcBef>
                <a:spcPts val="0"/>
              </a:spcBef>
              <a:spcAft>
                <a:spcPts val="1200"/>
              </a:spcAft>
              <a:buClr>
                <a:schemeClr val="accent1"/>
              </a:buClr>
              <a:buFont typeface="Wingdings 2" panose="05020102010507070707" pitchFamily="18" charset="2"/>
              <a:buChar char="È"/>
              <a:tabLst/>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If so, here’s what you should do next</a:t>
            </a:r>
          </a:p>
        </p:txBody>
      </p:sp>
      <p:sp>
        <p:nvSpPr>
          <p:cNvPr id="15362" name="Rectangle 2"/>
          <p:cNvSpPr>
            <a:spLocks noGrp="1" noChangeArrowheads="1"/>
          </p:cNvSpPr>
          <p:nvPr>
            <p:ph type="title"/>
          </p:nvPr>
        </p:nvSpPr>
        <p:spPr/>
        <p:txBody>
          <a:bodyPr>
            <a:spAutoFit/>
          </a:bodyPr>
          <a:lstStyle/>
          <a:p>
            <a:r>
              <a:rPr lang="en-US" dirty="0"/>
              <a:t>Step Six: “Was this Helpful?”</a:t>
            </a:r>
          </a:p>
        </p:txBody>
      </p:sp>
      <p:sp>
        <p:nvSpPr>
          <p:cNvPr id="11" name="TextBox 10"/>
          <p:cNvSpPr txBox="1">
            <a:spLocks noChangeArrowheads="1"/>
          </p:cNvSpPr>
          <p:nvPr/>
        </p:nvSpPr>
        <p:spPr bwMode="auto">
          <a:xfrm>
            <a:off x="7610935" y="3704788"/>
            <a:ext cx="21568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a:buClr>
                <a:schemeClr val="accent1"/>
              </a:buClr>
              <a:buFont typeface="Webdings" pitchFamily="18" charset="2"/>
              <a:buNone/>
            </a:pPr>
            <a:r>
              <a:rPr lang="en-US" sz="1400" b="1" dirty="0"/>
              <a:t>The Offer Received:</a:t>
            </a:r>
          </a:p>
          <a:p>
            <a:pPr>
              <a:buClr>
                <a:schemeClr val="accent1"/>
              </a:buClr>
              <a:buFont typeface="Webdings" pitchFamily="18" charset="2"/>
              <a:buNone/>
            </a:pPr>
            <a:r>
              <a:rPr lang="en-US" sz="1400" dirty="0"/>
              <a:t>A Next Step</a:t>
            </a:r>
          </a:p>
        </p:txBody>
      </p:sp>
      <p:sp>
        <p:nvSpPr>
          <p:cNvPr id="12" name="Text Box 4"/>
          <p:cNvSpPr txBox="1">
            <a:spLocks noChangeArrowheads="1"/>
          </p:cNvSpPr>
          <p:nvPr/>
        </p:nvSpPr>
        <p:spPr bwMode="auto">
          <a:xfrm>
            <a:off x="4486428" y="5506213"/>
            <a:ext cx="2891764" cy="276999"/>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pPr algn="l"/>
            <a:r>
              <a:rPr lang="en-US" sz="1800" dirty="0">
                <a:solidFill>
                  <a:schemeClr val="accent1"/>
                </a:solidFill>
              </a:rPr>
              <a:t>Take a step, not a leap</a:t>
            </a:r>
          </a:p>
        </p:txBody>
      </p:sp>
      <p:sp>
        <p:nvSpPr>
          <p:cNvPr id="13" name="TextBox 12"/>
          <p:cNvSpPr txBox="1">
            <a:spLocks noChangeArrowheads="1"/>
          </p:cNvSpPr>
          <p:nvPr/>
        </p:nvSpPr>
        <p:spPr bwMode="auto">
          <a:xfrm>
            <a:off x="690674" y="3690502"/>
            <a:ext cx="18979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a:buClr>
                <a:schemeClr val="accent1"/>
              </a:buClr>
              <a:buFont typeface="Webdings" pitchFamily="18" charset="2"/>
              <a:buNone/>
            </a:pPr>
            <a:r>
              <a:rPr lang="en-US" sz="1400" b="1" dirty="0"/>
              <a:t>Desired Outcome: </a:t>
            </a:r>
            <a:br>
              <a:rPr lang="en-US" sz="1400" b="1" dirty="0"/>
            </a:br>
            <a:r>
              <a:rPr lang="en-US" sz="1400" dirty="0"/>
              <a:t>The Offer</a:t>
            </a:r>
          </a:p>
        </p:txBody>
      </p:sp>
      <p:sp>
        <p:nvSpPr>
          <p:cNvPr id="14" name="Rectangle 18"/>
          <p:cNvSpPr txBox="1">
            <a:spLocks noChangeArrowheads="1"/>
          </p:cNvSpPr>
          <p:nvPr/>
        </p:nvSpPr>
        <p:spPr bwMode="gray">
          <a:xfrm>
            <a:off x="3439106" y="3006634"/>
            <a:ext cx="455441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charset="0"/>
              </a:defRPr>
            </a:lvl1pPr>
            <a:lvl2pPr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pPr marL="0" lvl="1" algn="l">
              <a:spcBef>
                <a:spcPts val="1800"/>
              </a:spcBef>
              <a:buClr>
                <a:schemeClr val="accent1"/>
              </a:buClr>
              <a:buFont typeface="Webdings" pitchFamily="18" charset="2"/>
              <a:buNone/>
            </a:pPr>
            <a:r>
              <a:rPr lang="en-US" sz="1600" dirty="0">
                <a:solidFill>
                  <a:sysClr val="windowText" lastClr="000000"/>
                </a:solidFill>
              </a:rPr>
              <a:t>“Was this explanation useful?”</a:t>
            </a:r>
          </a:p>
          <a:p>
            <a:pPr marL="0" lvl="1" algn="l">
              <a:spcBef>
                <a:spcPts val="2400"/>
              </a:spcBef>
              <a:buClr>
                <a:schemeClr val="accent1"/>
              </a:buClr>
              <a:buFont typeface="Webdings" pitchFamily="18" charset="2"/>
              <a:buNone/>
            </a:pPr>
            <a:r>
              <a:rPr lang="en-US" sz="1600" dirty="0">
                <a:solidFill>
                  <a:sysClr val="windowText" lastClr="000000"/>
                </a:solidFill>
              </a:rPr>
              <a:t>“Do you see how this would be helpful?”</a:t>
            </a:r>
          </a:p>
          <a:p>
            <a:pPr marL="0" lvl="1" algn="l">
              <a:spcBef>
                <a:spcPts val="2400"/>
              </a:spcBef>
              <a:buClr>
                <a:schemeClr val="accent1"/>
              </a:buClr>
              <a:buFont typeface="Webdings" pitchFamily="18" charset="2"/>
              <a:buNone/>
            </a:pPr>
            <a:r>
              <a:rPr lang="en-US" sz="1600" dirty="0">
                <a:solidFill>
                  <a:sysClr val="windowText" lastClr="000000"/>
                </a:solidFill>
              </a:rPr>
              <a:t>“Would it make sense for us to [action]?” </a:t>
            </a:r>
          </a:p>
        </p:txBody>
      </p:sp>
      <p:sp>
        <p:nvSpPr>
          <p:cNvPr id="15" name="TextBox 14"/>
          <p:cNvSpPr txBox="1">
            <a:spLocks noChangeArrowheads="1"/>
          </p:cNvSpPr>
          <p:nvPr/>
        </p:nvSpPr>
        <p:spPr bwMode="auto">
          <a:xfrm>
            <a:off x="4111331" y="5400238"/>
            <a:ext cx="578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r>
              <a:rPr lang="en-US" sz="2400" dirty="0">
                <a:solidFill>
                  <a:schemeClr val="accent1"/>
                </a:solidFill>
                <a:sym typeface="Wingdings 2" pitchFamily="18" charset="2"/>
              </a:rPr>
              <a:t></a:t>
            </a:r>
            <a:endParaRPr lang="en-US" sz="2400" dirty="0">
              <a:solidFill>
                <a:schemeClr val="accent1"/>
              </a:solidFill>
            </a:endParaRPr>
          </a:p>
        </p:txBody>
      </p:sp>
      <p:sp>
        <p:nvSpPr>
          <p:cNvPr id="16" name="TextBox 15"/>
          <p:cNvSpPr txBox="1">
            <a:spLocks noChangeArrowheads="1"/>
          </p:cNvSpPr>
          <p:nvPr/>
        </p:nvSpPr>
        <p:spPr bwMode="auto">
          <a:xfrm>
            <a:off x="6958277" y="3908263"/>
            <a:ext cx="4573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lnSpc>
                <a:spcPct val="95000"/>
              </a:lnSpc>
              <a:spcBef>
                <a:spcPct val="0"/>
              </a:spcBef>
              <a:spcAft>
                <a:spcPct val="0"/>
              </a:spcAft>
              <a:defRPr sz="1200">
                <a:solidFill>
                  <a:schemeClr val="tx1"/>
                </a:solidFill>
                <a:latin typeface="Arial" charset="0"/>
              </a:defRPr>
            </a:lvl6pPr>
            <a:lvl7pPr marL="2971800" indent="-228600" algn="ctr" eaLnBrk="0" fontAlgn="base" hangingPunct="0">
              <a:lnSpc>
                <a:spcPct val="95000"/>
              </a:lnSpc>
              <a:spcBef>
                <a:spcPct val="0"/>
              </a:spcBef>
              <a:spcAft>
                <a:spcPct val="0"/>
              </a:spcAft>
              <a:defRPr sz="1200">
                <a:solidFill>
                  <a:schemeClr val="tx1"/>
                </a:solidFill>
                <a:latin typeface="Arial" charset="0"/>
              </a:defRPr>
            </a:lvl7pPr>
            <a:lvl8pPr marL="3429000" indent="-228600" algn="ctr" eaLnBrk="0" fontAlgn="base" hangingPunct="0">
              <a:lnSpc>
                <a:spcPct val="95000"/>
              </a:lnSpc>
              <a:spcBef>
                <a:spcPct val="0"/>
              </a:spcBef>
              <a:spcAft>
                <a:spcPct val="0"/>
              </a:spcAft>
              <a:defRPr sz="1200">
                <a:solidFill>
                  <a:schemeClr val="tx1"/>
                </a:solidFill>
                <a:latin typeface="Arial" charset="0"/>
              </a:defRPr>
            </a:lvl8pPr>
            <a:lvl9pPr marL="3886200" indent="-228600" algn="ctr" eaLnBrk="0" fontAlgn="base" hangingPunct="0">
              <a:lnSpc>
                <a:spcPct val="95000"/>
              </a:lnSpc>
              <a:spcBef>
                <a:spcPct val="0"/>
              </a:spcBef>
              <a:spcAft>
                <a:spcPct val="0"/>
              </a:spcAft>
              <a:defRPr sz="1200">
                <a:solidFill>
                  <a:schemeClr val="tx1"/>
                </a:solidFill>
                <a:latin typeface="Arial" charset="0"/>
              </a:defRPr>
            </a:lvl9pPr>
          </a:lstStyle>
          <a:p>
            <a:r>
              <a:rPr lang="en-US" sz="1400" dirty="0">
                <a:solidFill>
                  <a:schemeClr val="accent1"/>
                </a:solidFill>
                <a:sym typeface="Wingdings 2" pitchFamily="18" charset="2"/>
              </a:rPr>
              <a:t></a:t>
            </a:r>
            <a:endParaRPr lang="en-US" sz="1400" dirty="0">
              <a:solidFill>
                <a:schemeClr val="accent1"/>
              </a:solidFill>
            </a:endParaRPr>
          </a:p>
        </p:txBody>
      </p:sp>
      <p:sp>
        <p:nvSpPr>
          <p:cNvPr id="26" name="Oval 25"/>
          <p:cNvSpPr/>
          <p:nvPr/>
        </p:nvSpPr>
        <p:spPr>
          <a:xfrm>
            <a:off x="3003252" y="2917409"/>
            <a:ext cx="365760" cy="36576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ysClr val="windowText" lastClr="000000"/>
                </a:solidFill>
              </a:rPr>
              <a:t>1</a:t>
            </a:r>
          </a:p>
        </p:txBody>
      </p:sp>
      <p:sp>
        <p:nvSpPr>
          <p:cNvPr id="27" name="Oval 26"/>
          <p:cNvSpPr/>
          <p:nvPr/>
        </p:nvSpPr>
        <p:spPr>
          <a:xfrm>
            <a:off x="3013885" y="3466657"/>
            <a:ext cx="365760" cy="36576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2</a:t>
            </a:r>
          </a:p>
        </p:txBody>
      </p:sp>
      <p:sp>
        <p:nvSpPr>
          <p:cNvPr id="28" name="Oval 27"/>
          <p:cNvSpPr/>
          <p:nvPr/>
        </p:nvSpPr>
        <p:spPr>
          <a:xfrm>
            <a:off x="3013885" y="4033160"/>
            <a:ext cx="365760" cy="36576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3</a:t>
            </a:r>
          </a:p>
        </p:txBody>
      </p:sp>
    </p:spTree>
    <p:extLst>
      <p:ext uri="{BB962C8B-B14F-4D97-AF65-F5344CB8AC3E}">
        <p14:creationId xmlns:p14="http://schemas.microsoft.com/office/powerpoint/2010/main" val="21004678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 0 L 0 -0.25 E" pathEditMode="relative" ptsTypes="">
                                      <p:cBhvr>
                                        <p:cTn id="10" dur="2000" fill="hold"/>
                                        <p:tgtEl>
                                          <p:spTgt spid="13">
                                            <p:txEl>
                                              <p:pRg st="0" end="0"/>
                                            </p:txEl>
                                          </p:spTgt>
                                        </p:tgtEl>
                                        <p:attrNameLst>
                                          <p:attrName>ppt_x</p:attrName>
                                          <p:attrName>ppt_y</p:attrName>
                                        </p:attrNameLst>
                                      </p:cBhvr>
                                    </p:animMotion>
                                  </p:childTnLst>
                                </p:cTn>
                              </p:par>
                            </p:childTnLst>
                          </p:cTn>
                        </p:par>
                        <p:par>
                          <p:cTn id="11" fill="hold">
                            <p:stCondLst>
                              <p:cond delay="2500"/>
                            </p:stCondLst>
                            <p:childTnLst>
                              <p:par>
                                <p:cTn id="12" presetID="3" presetClass="emph" presetSubtype="2" fill="hold" grpId="1" nodeType="afterEffect">
                                  <p:stCondLst>
                                    <p:cond delay="0"/>
                                  </p:stCondLst>
                                  <p:childTnLst>
                                    <p:animClr clrSpc="rgb" dir="cw">
                                      <p:cBhvr override="childStyle">
                                        <p:cTn id="13" dur="2000" fill="hold"/>
                                        <p:tgtEl>
                                          <p:spTgt spid="13">
                                            <p:txEl>
                                              <p:pRg st="0" end="0"/>
                                            </p:txEl>
                                          </p:spTgt>
                                        </p:tgtEl>
                                        <p:attrNameLst>
                                          <p:attrName>style.color</p:attrName>
                                        </p:attrNameLst>
                                      </p:cBhvr>
                                      <p:to>
                                        <a:srgbClr val="1E9BD7"/>
                                      </p:to>
                                    </p:animClr>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28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3*#ppt_w"/>
                                          </p:val>
                                        </p:tav>
                                        <p:tav tm="100000">
                                          <p:val>
                                            <p:strVal val="#ppt_w"/>
                                          </p:val>
                                        </p:tav>
                                      </p:tavLst>
                                    </p:anim>
                                    <p:anim calcmode="lin" valueType="num">
                                      <p:cBhvr>
                                        <p:cTn id="40" dur="500" fill="hold"/>
                                        <p:tgtEl>
                                          <p:spTgt spid="12"/>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500"/>
                            </p:stCondLst>
                            <p:childTnLst>
                              <p:par>
                                <p:cTn id="50" presetID="64" presetClass="path" presetSubtype="0" accel="50000" decel="50000" fill="hold" grpId="1" nodeType="afterEffect">
                                  <p:stCondLst>
                                    <p:cond delay="0"/>
                                  </p:stCondLst>
                                  <p:childTnLst>
                                    <p:animMotion origin="layout" path="M -3.33333E-6 2.22222E-6 L -3.33333E-6 -0.25 " pathEditMode="relative" rAng="0" ptsTypes="AA">
                                      <p:cBhvr>
                                        <p:cTn id="51" dur="2000" fill="hold"/>
                                        <p:tgtEl>
                                          <p:spTgt spid="11"/>
                                        </p:tgtEl>
                                        <p:attrNameLst>
                                          <p:attrName>ppt_x</p:attrName>
                                          <p:attrName>ppt_y</p:attrName>
                                        </p:attrNameLst>
                                      </p:cBhvr>
                                      <p:rCtr x="0" y="-12500"/>
                                    </p:animMotion>
                                  </p:childTnLst>
                                </p:cTn>
                              </p:par>
                            </p:childTnLst>
                          </p:cTn>
                        </p:par>
                        <p:par>
                          <p:cTn id="52" fill="hold">
                            <p:stCondLst>
                              <p:cond delay="2500"/>
                            </p:stCondLst>
                            <p:childTnLst>
                              <p:par>
                                <p:cTn id="53" presetID="3" presetClass="emph" presetSubtype="2" fill="hold" grpId="2" nodeType="afterEffect">
                                  <p:stCondLst>
                                    <p:cond delay="0"/>
                                  </p:stCondLst>
                                  <p:childTnLst>
                                    <p:animClr clrSpc="rgb" dir="cw">
                                      <p:cBhvr override="childStyle">
                                        <p:cTn id="54" dur="2000" fill="hold"/>
                                        <p:tgtEl>
                                          <p:spTgt spid="11"/>
                                        </p:tgtEl>
                                        <p:attrNameLst>
                                          <p:attrName>style.color</p:attrName>
                                        </p:attrNameLst>
                                      </p:cBhvr>
                                      <p:to>
                                        <a:srgbClr val="1E9BD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3" grpId="0" build="allAtOnce"/>
      <p:bldP spid="13" grpId="1" build="allAtOnce"/>
      <p:bldP spid="15" grpId="0"/>
      <p:bldP spid="16" grpId="0"/>
      <p:bldP spid="26" grpId="0" animBg="1"/>
      <p:bldP spid="27"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5531" y="6347841"/>
            <a:ext cx="1149354" cy="123111"/>
          </a:xfrm>
          <a:prstGeom prst="rect">
            <a:avLst/>
          </a:prstGeom>
          <a:noFill/>
        </p:spPr>
        <p:txBody>
          <a:bodyPr wrap="none" lIns="0" tIns="0" rIns="0" bIns="0">
            <a:spAutoFit/>
          </a:bodyPr>
          <a:lstStyle/>
          <a:p>
            <a:r>
              <a:rPr lang="en-US" sz="800" dirty="0"/>
              <a:t>SSS-179538-2021-03-25</a:t>
            </a:r>
          </a:p>
        </p:txBody>
      </p:sp>
      <p:sp>
        <p:nvSpPr>
          <p:cNvPr id="5" name="Text Box 4">
            <a:extLst>
              <a:ext uri="{FF2B5EF4-FFF2-40B4-BE49-F238E27FC236}">
                <a16:creationId xmlns:a16="http://schemas.microsoft.com/office/drawing/2014/main" id="{AAEF9C84-986F-4EBA-A032-A2136490DA27}"/>
              </a:ext>
            </a:extLst>
          </p:cNvPr>
          <p:cNvSpPr txBox="1">
            <a:spLocks noChangeArrowheads="1"/>
          </p:cNvSpPr>
          <p:nvPr>
            <p:custDataLst>
              <p:tags r:id="rId1"/>
            </p:custDataLst>
          </p:nvPr>
        </p:nvSpPr>
        <p:spPr bwMode="gray">
          <a:xfrm>
            <a:off x="411480" y="5407602"/>
            <a:ext cx="89284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defTabSz="976313">
              <a:defRPr sz="2400">
                <a:solidFill>
                  <a:schemeClr val="tx1"/>
                </a:solidFill>
                <a:latin typeface="Times New Roman" pitchFamily="18" charset="0"/>
              </a:defRPr>
            </a:lvl1pPr>
            <a:lvl2pPr marL="742950" indent="-285750" defTabSz="976313">
              <a:defRPr sz="2400">
                <a:solidFill>
                  <a:schemeClr val="tx1"/>
                </a:solidFill>
                <a:latin typeface="Times New Roman" pitchFamily="18" charset="0"/>
              </a:defRPr>
            </a:lvl2pPr>
            <a:lvl3pPr marL="1143000" indent="-228600" defTabSz="976313">
              <a:defRPr sz="2400">
                <a:solidFill>
                  <a:schemeClr val="tx1"/>
                </a:solidFill>
                <a:latin typeface="Times New Roman" pitchFamily="18" charset="0"/>
              </a:defRPr>
            </a:lvl3pPr>
            <a:lvl4pPr marL="1600200" indent="-228600" defTabSz="976313">
              <a:defRPr sz="2400">
                <a:solidFill>
                  <a:schemeClr val="tx1"/>
                </a:solidFill>
                <a:latin typeface="Times New Roman" pitchFamily="18" charset="0"/>
              </a:defRPr>
            </a:lvl4pPr>
            <a:lvl5pPr marL="2057400" indent="-228600" defTabSz="976313">
              <a:defRPr sz="2400">
                <a:solidFill>
                  <a:schemeClr val="tx1"/>
                </a:solidFill>
                <a:latin typeface="Times New Roman" pitchFamily="18" charset="0"/>
              </a:defRPr>
            </a:lvl5pPr>
            <a:lvl6pPr marL="2514600" indent="-228600" defTabSz="976313" eaLnBrk="0" fontAlgn="base" hangingPunct="0">
              <a:spcBef>
                <a:spcPct val="0"/>
              </a:spcBef>
              <a:spcAft>
                <a:spcPct val="0"/>
              </a:spcAft>
              <a:defRPr sz="2400">
                <a:solidFill>
                  <a:schemeClr val="tx1"/>
                </a:solidFill>
                <a:latin typeface="Times New Roman" pitchFamily="18" charset="0"/>
              </a:defRPr>
            </a:lvl6pPr>
            <a:lvl7pPr marL="2971800" indent="-228600" defTabSz="976313" eaLnBrk="0" fontAlgn="base" hangingPunct="0">
              <a:spcBef>
                <a:spcPct val="0"/>
              </a:spcBef>
              <a:spcAft>
                <a:spcPct val="0"/>
              </a:spcAft>
              <a:defRPr sz="2400">
                <a:solidFill>
                  <a:schemeClr val="tx1"/>
                </a:solidFill>
                <a:latin typeface="Times New Roman" pitchFamily="18" charset="0"/>
              </a:defRPr>
            </a:lvl7pPr>
            <a:lvl8pPr marL="3429000" indent="-228600" defTabSz="976313" eaLnBrk="0" fontAlgn="base" hangingPunct="0">
              <a:spcBef>
                <a:spcPct val="0"/>
              </a:spcBef>
              <a:spcAft>
                <a:spcPct val="0"/>
              </a:spcAft>
              <a:defRPr sz="2400">
                <a:solidFill>
                  <a:schemeClr val="tx1"/>
                </a:solidFill>
                <a:latin typeface="Times New Roman" pitchFamily="18" charset="0"/>
              </a:defRPr>
            </a:lvl8pPr>
            <a:lvl9pPr marL="3886200" indent="-228600" defTabSz="976313" eaLnBrk="0" fontAlgn="base" hangingPunct="0">
              <a:spcBef>
                <a:spcPct val="0"/>
              </a:spcBef>
              <a:spcAft>
                <a:spcPct val="0"/>
              </a:spcAft>
              <a:defRPr sz="2400">
                <a:solidFill>
                  <a:schemeClr val="tx1"/>
                </a:solidFill>
                <a:latin typeface="Times New Roman" pitchFamily="18" charset="0"/>
              </a:defRPr>
            </a:lvl9pPr>
          </a:lstStyle>
          <a:p>
            <a:r>
              <a:rPr lang="en-US" sz="800" b="1" dirty="0">
                <a:solidFill>
                  <a:srgbClr val="000000"/>
                </a:solidFill>
                <a:latin typeface="+mn-lt"/>
              </a:rPr>
              <a:t>For Investment Professional use only. </a:t>
            </a:r>
            <a:br>
              <a:rPr lang="en-US" sz="800" b="1" dirty="0">
                <a:solidFill>
                  <a:srgbClr val="000000"/>
                </a:solidFill>
                <a:latin typeface="+mn-lt"/>
              </a:rPr>
            </a:br>
            <a:r>
              <a:rPr lang="en-US" sz="800" b="1" dirty="0">
                <a:solidFill>
                  <a:srgbClr val="000000"/>
                </a:solidFill>
                <a:latin typeface="+mn-lt"/>
              </a:rPr>
              <a:t>Not for inspection by, distribution or quotation to, the general public.</a:t>
            </a:r>
          </a:p>
          <a:p>
            <a:r>
              <a:rPr lang="en-US" sz="800" dirty="0">
                <a:solidFill>
                  <a:srgbClr val="000000"/>
                </a:solidFill>
                <a:latin typeface="+mn-lt"/>
              </a:rPr>
              <a:t>This material was created for informational purposes only. It is important to note that not all Financial Advisors are consultants or investment managers; consulting and investment management are advisory activities, not brokerage activities, and are governed by different securities laws and also by different firm procedures and guidelines. Contact your branch manager and/or compliance department with any questions regarding your business practices, creating a value proposition or any other activities.</a:t>
            </a:r>
          </a:p>
          <a:p>
            <a:pPr>
              <a:buClrTx/>
              <a:buFontTx/>
              <a:buNone/>
            </a:pPr>
            <a:endParaRPr lang="en-US" sz="800" dirty="0">
              <a:latin typeface="+mn-lt"/>
            </a:endParaRPr>
          </a:p>
          <a:p>
            <a:pPr>
              <a:buClrTx/>
              <a:buFontTx/>
              <a:buNone/>
            </a:pPr>
            <a:r>
              <a:rPr lang="en-US" sz="800" dirty="0">
                <a:latin typeface="+mn-lt"/>
              </a:rPr>
              <a:t>The [A/B] logo is a registered service mark of AllianceBernstein and AllianceBernstein</a:t>
            </a:r>
            <a:r>
              <a:rPr lang="en-US" sz="800" baseline="30000" dirty="0">
                <a:latin typeface="+mn-lt"/>
              </a:rPr>
              <a:t>®</a:t>
            </a:r>
            <a:r>
              <a:rPr lang="en-US" sz="800" dirty="0">
                <a:latin typeface="+mn-lt"/>
              </a:rPr>
              <a:t> is a registered service mark used by permission of the owner, AllianceBernstein L.P.</a:t>
            </a:r>
          </a:p>
          <a:p>
            <a:pPr>
              <a:buClrTx/>
              <a:buFontTx/>
              <a:buNone/>
            </a:pPr>
            <a:endParaRPr lang="en-US" sz="800" dirty="0">
              <a:latin typeface="Arial"/>
            </a:endParaRPr>
          </a:p>
          <a:p>
            <a:pPr>
              <a:buClrTx/>
              <a:buFontTx/>
              <a:buNone/>
            </a:pPr>
            <a:r>
              <a:rPr lang="en-US" sz="800" b="1" dirty="0">
                <a:latin typeface="Arial"/>
              </a:rPr>
              <a:t>© 2022 AllianceBernstein L.P. </a:t>
            </a:r>
            <a:r>
              <a:rPr lang="en-US" sz="800" b="1" dirty="0">
                <a:latin typeface="Arial"/>
                <a:hlinkClick r:id="rId4"/>
              </a:rPr>
              <a:t>www.AllianceBernstein.com</a:t>
            </a:r>
            <a:endParaRPr lang="en-US" sz="800" b="1" dirty="0">
              <a:latin typeface="Arial"/>
            </a:endParaRPr>
          </a:p>
        </p:txBody>
      </p:sp>
    </p:spTree>
    <p:extLst>
      <p:ext uri="{BB962C8B-B14F-4D97-AF65-F5344CB8AC3E}">
        <p14:creationId xmlns:p14="http://schemas.microsoft.com/office/powerpoint/2010/main" val="197919766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defPPr>
              <a:defRPr lang="en-US"/>
            </a:defPPr>
            <a:lvl1pPr indent="0">
              <a:lnSpc>
                <a:spcPct val="100000"/>
              </a:lnSpc>
              <a:spcBef>
                <a:spcPts val="0"/>
              </a:spcBef>
              <a:spcAft>
                <a:spcPts val="0"/>
              </a:spcAft>
              <a:buFont typeface="Arial"/>
              <a:buNone/>
              <a:defRPr sz="2000">
                <a:solidFill>
                  <a:schemeClr val="accent1">
                    <a:lumMod val="75000"/>
                  </a:schemeClr>
                </a:solidFill>
                <a:latin typeface="Arial"/>
              </a:defRPr>
            </a:lvl1pPr>
            <a:lvl2pPr marL="288925" indent="-288925">
              <a:lnSpc>
                <a:spcPct val="120000"/>
              </a:lnSpc>
              <a:spcBef>
                <a:spcPts val="0"/>
              </a:spcBef>
              <a:spcAft>
                <a:spcPts val="400"/>
              </a:spcAft>
              <a:buClr>
                <a:schemeClr val="accent1"/>
              </a:buClr>
              <a:buFont typeface="Wingdings 2" panose="05020102010507070707" pitchFamily="18" charset="2"/>
              <a:buChar char="È"/>
              <a:defRPr sz="1200">
                <a:solidFill>
                  <a:schemeClr val="tx1">
                    <a:lumMod val="75000"/>
                    <a:lumOff val="25000"/>
                  </a:schemeClr>
                </a:solidFill>
              </a:defRPr>
            </a:lvl2pPr>
            <a:lvl3pPr marL="517525" indent="-228600">
              <a:lnSpc>
                <a:spcPct val="120000"/>
              </a:lnSpc>
              <a:spcBef>
                <a:spcPts val="0"/>
              </a:spcBef>
              <a:spcAft>
                <a:spcPts val="400"/>
              </a:spcAft>
              <a:buClr>
                <a:schemeClr val="accent1"/>
              </a:buClr>
              <a:buFont typeface="Wingdings 2" panose="05020102010507070707" pitchFamily="18" charset="2"/>
              <a:buChar char="È"/>
              <a:defRPr sz="1100">
                <a:solidFill>
                  <a:schemeClr val="tx1">
                    <a:lumMod val="75000"/>
                    <a:lumOff val="25000"/>
                  </a:schemeClr>
                </a:solidFill>
              </a:defRPr>
            </a:lvl3pPr>
            <a:lvl4pPr marL="746125" indent="-228600">
              <a:lnSpc>
                <a:spcPct val="120000"/>
              </a:lnSpc>
              <a:spcBef>
                <a:spcPts val="0"/>
              </a:spcBef>
              <a:spcAft>
                <a:spcPts val="400"/>
              </a:spcAft>
              <a:buClr>
                <a:schemeClr val="accent1"/>
              </a:buClr>
              <a:buFont typeface="Wingdings 2" panose="05020102010507070707" pitchFamily="18" charset="2"/>
              <a:buChar char="È"/>
              <a:defRPr sz="1000">
                <a:solidFill>
                  <a:schemeClr val="tx1">
                    <a:lumMod val="75000"/>
                    <a:lumOff val="25000"/>
                  </a:schemeClr>
                </a:solidFill>
              </a:defRPr>
            </a:lvl4pPr>
            <a:lvl5pPr marL="974725" indent="-228600">
              <a:lnSpc>
                <a:spcPct val="120000"/>
              </a:lnSpc>
              <a:spcBef>
                <a:spcPts val="0"/>
              </a:spcBef>
              <a:spcAft>
                <a:spcPts val="400"/>
              </a:spcAft>
              <a:buClr>
                <a:schemeClr val="accent1"/>
              </a:buClr>
              <a:buFont typeface="Wingdings 2" panose="05020102010507070707" pitchFamily="18" charset="2"/>
              <a:buChar char="È"/>
              <a:tabLst/>
              <a:defRPr sz="1000">
                <a:solidFill>
                  <a:schemeClr val="tx1">
                    <a:lumMod val="75000"/>
                    <a:lumOff val="25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olidFill>
                  <a:srgbClr val="8C8C8C"/>
                </a:solidFill>
                <a:latin typeface="Arial" panose="020B0604020202020204" pitchFamily="34" charset="0"/>
              </a:rPr>
              <a:t>For our ancestors, survival meant reacting quickly to threats</a:t>
            </a:r>
          </a:p>
        </p:txBody>
      </p:sp>
      <p:sp>
        <p:nvSpPr>
          <p:cNvPr id="10243" name="Rectangle 4"/>
          <p:cNvSpPr>
            <a:spLocks noGrp="1" noChangeArrowheads="1"/>
          </p:cNvSpPr>
          <p:nvPr>
            <p:ph type="title"/>
          </p:nvPr>
        </p:nvSpPr>
        <p:spPr/>
        <p:txBody>
          <a:bodyPr>
            <a:spAutoFit/>
          </a:bodyPr>
          <a:lstStyle/>
          <a:p>
            <a:r>
              <a:rPr lang="en-US" altLang="en-US" dirty="0"/>
              <a:t>Heuristics Started Out as Survival Tools</a:t>
            </a:r>
            <a:endParaRPr lang="en-US" dirty="0"/>
          </a:p>
        </p:txBody>
      </p:sp>
      <p:sp>
        <p:nvSpPr>
          <p:cNvPr id="19" name="AutoShape 3"/>
          <p:cNvSpPr>
            <a:spLocks noChangeAspect="1" noChangeArrowheads="1" noTextEdit="1"/>
          </p:cNvSpPr>
          <p:nvPr/>
        </p:nvSpPr>
        <p:spPr bwMode="auto">
          <a:xfrm>
            <a:off x="14288" y="1941513"/>
            <a:ext cx="403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 name="Picture 19"/>
          <p:cNvPicPr>
            <a:picLocks noChangeAspect="1"/>
          </p:cNvPicPr>
          <p:nvPr/>
        </p:nvPicPr>
        <p:blipFill rotWithShape="1">
          <a:blip r:embed="rId4"/>
          <a:srcRect l="-2970" r="4083"/>
          <a:stretch/>
        </p:blipFill>
        <p:spPr>
          <a:xfrm>
            <a:off x="3198590" y="1899845"/>
            <a:ext cx="9080499" cy="2946400"/>
          </a:xfrm>
          <a:prstGeom prst="rect">
            <a:avLst/>
          </a:prstGeom>
        </p:spPr>
      </p:pic>
      <p:sp>
        <p:nvSpPr>
          <p:cNvPr id="24" name="Line 5"/>
          <p:cNvSpPr>
            <a:spLocks noChangeShapeType="1"/>
          </p:cNvSpPr>
          <p:nvPr/>
        </p:nvSpPr>
        <p:spPr bwMode="gray">
          <a:xfrm>
            <a:off x="2511176" y="3098800"/>
            <a:ext cx="1364053" cy="0"/>
          </a:xfrm>
          <a:prstGeom prst="line">
            <a:avLst/>
          </a:prstGeom>
          <a:solidFill>
            <a:schemeClr val="accent1"/>
          </a:solidFill>
          <a:ln w="19050" cap="flat" cmpd="sng" algn="ctr">
            <a:solidFill>
              <a:schemeClr val="accent1"/>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endParaRPr lang="en-US" dirty="0"/>
          </a:p>
        </p:txBody>
      </p:sp>
      <p:grpSp>
        <p:nvGrpSpPr>
          <p:cNvPr id="6" name="Group 5">
            <a:extLst>
              <a:ext uri="{FF2B5EF4-FFF2-40B4-BE49-F238E27FC236}">
                <a16:creationId xmlns:a16="http://schemas.microsoft.com/office/drawing/2014/main" id="{604667DE-9EB4-4D5A-988B-63DB19F27802}"/>
              </a:ext>
            </a:extLst>
          </p:cNvPr>
          <p:cNvGrpSpPr/>
          <p:nvPr/>
        </p:nvGrpSpPr>
        <p:grpSpPr>
          <a:xfrm>
            <a:off x="493776" y="2176272"/>
            <a:ext cx="2249424" cy="2699309"/>
            <a:chOff x="493776" y="2176272"/>
            <a:chExt cx="2249424" cy="2699309"/>
          </a:xfrm>
        </p:grpSpPr>
        <p:grpSp>
          <p:nvGrpSpPr>
            <p:cNvPr id="39" name="Group 38"/>
            <p:cNvGrpSpPr/>
            <p:nvPr/>
          </p:nvGrpSpPr>
          <p:grpSpPr>
            <a:xfrm>
              <a:off x="1038226" y="2492376"/>
              <a:ext cx="709613" cy="703263"/>
              <a:chOff x="1162051" y="2578101"/>
              <a:chExt cx="709613" cy="703263"/>
            </a:xfrm>
          </p:grpSpPr>
          <p:sp>
            <p:nvSpPr>
              <p:cNvPr id="40" name="Freeform 9"/>
              <p:cNvSpPr>
                <a:spLocks/>
              </p:cNvSpPr>
              <p:nvPr/>
            </p:nvSpPr>
            <p:spPr bwMode="auto">
              <a:xfrm>
                <a:off x="1162051" y="2578101"/>
                <a:ext cx="520700" cy="581025"/>
              </a:xfrm>
              <a:custGeom>
                <a:avLst/>
                <a:gdLst>
                  <a:gd name="T0" fmla="*/ 132 w 544"/>
                  <a:gd name="T1" fmla="*/ 607 h 607"/>
                  <a:gd name="T2" fmla="*/ 132 w 544"/>
                  <a:gd name="T3" fmla="*/ 607 h 607"/>
                  <a:gd name="T4" fmla="*/ 132 w 544"/>
                  <a:gd name="T5" fmla="*/ 129 h 607"/>
                  <a:gd name="T6" fmla="*/ 544 w 544"/>
                  <a:gd name="T7" fmla="*/ 78 h 607"/>
                </a:gdLst>
                <a:ahLst/>
                <a:cxnLst>
                  <a:cxn ang="0">
                    <a:pos x="T0" y="T1"/>
                  </a:cxn>
                  <a:cxn ang="0">
                    <a:pos x="T2" y="T3"/>
                  </a:cxn>
                  <a:cxn ang="0">
                    <a:pos x="T4" y="T5"/>
                  </a:cxn>
                  <a:cxn ang="0">
                    <a:pos x="T6" y="T7"/>
                  </a:cxn>
                </a:cxnLst>
                <a:rect l="0" t="0" r="r" b="b"/>
                <a:pathLst>
                  <a:path w="544" h="607">
                    <a:moveTo>
                      <a:pt x="132" y="607"/>
                    </a:moveTo>
                    <a:lnTo>
                      <a:pt x="132" y="607"/>
                    </a:lnTo>
                    <a:cubicBezTo>
                      <a:pt x="0" y="475"/>
                      <a:pt x="0" y="261"/>
                      <a:pt x="132" y="129"/>
                    </a:cubicBezTo>
                    <a:cubicBezTo>
                      <a:pt x="244" y="17"/>
                      <a:pt x="415" y="0"/>
                      <a:pt x="544" y="78"/>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0"/>
              <p:cNvSpPr>
                <a:spLocks/>
              </p:cNvSpPr>
              <p:nvPr/>
            </p:nvSpPr>
            <p:spPr bwMode="auto">
              <a:xfrm>
                <a:off x="1352551" y="2701926"/>
                <a:ext cx="519113" cy="579438"/>
              </a:xfrm>
              <a:custGeom>
                <a:avLst/>
                <a:gdLst>
                  <a:gd name="T0" fmla="*/ 412 w 544"/>
                  <a:gd name="T1" fmla="*/ 0 h 606"/>
                  <a:gd name="T2" fmla="*/ 412 w 544"/>
                  <a:gd name="T3" fmla="*/ 0 h 606"/>
                  <a:gd name="T4" fmla="*/ 412 w 544"/>
                  <a:gd name="T5" fmla="*/ 478 h 606"/>
                  <a:gd name="T6" fmla="*/ 0 w 544"/>
                  <a:gd name="T7" fmla="*/ 529 h 606"/>
                </a:gdLst>
                <a:ahLst/>
                <a:cxnLst>
                  <a:cxn ang="0">
                    <a:pos x="T0" y="T1"/>
                  </a:cxn>
                  <a:cxn ang="0">
                    <a:pos x="T2" y="T3"/>
                  </a:cxn>
                  <a:cxn ang="0">
                    <a:pos x="T4" y="T5"/>
                  </a:cxn>
                  <a:cxn ang="0">
                    <a:pos x="T6" y="T7"/>
                  </a:cxn>
                </a:cxnLst>
                <a:rect l="0" t="0" r="r" b="b"/>
                <a:pathLst>
                  <a:path w="544" h="606">
                    <a:moveTo>
                      <a:pt x="412" y="0"/>
                    </a:moveTo>
                    <a:lnTo>
                      <a:pt x="412" y="0"/>
                    </a:lnTo>
                    <a:cubicBezTo>
                      <a:pt x="544" y="132"/>
                      <a:pt x="544" y="346"/>
                      <a:pt x="412" y="478"/>
                    </a:cubicBezTo>
                    <a:cubicBezTo>
                      <a:pt x="300" y="589"/>
                      <a:pt x="130" y="606"/>
                      <a:pt x="0" y="529"/>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head" descr="Shape&#10;&#10;Description automatically generated with medium confidence">
              <a:extLst>
                <a:ext uri="{FF2B5EF4-FFF2-40B4-BE49-F238E27FC236}">
                  <a16:creationId xmlns:a16="http://schemas.microsoft.com/office/drawing/2014/main" id="{CEF3B180-CEF9-4FE1-9B72-8F2F5E81393F}"/>
                </a:ext>
              </a:extLst>
            </p:cNvPr>
            <p:cNvPicPr>
              <a:picLocks noChangeAspect="1"/>
            </p:cNvPicPr>
            <p:nvPr/>
          </p:nvPicPr>
          <p:blipFill>
            <a:blip r:embed="rId5"/>
            <a:stretch>
              <a:fillRect/>
            </a:stretch>
          </p:blipFill>
          <p:spPr>
            <a:xfrm>
              <a:off x="493776" y="2176272"/>
              <a:ext cx="2249424" cy="2699309"/>
            </a:xfrm>
            <a:prstGeom prst="rect">
              <a:avLst/>
            </a:prstGeom>
          </p:spPr>
        </p:pic>
        <p:pic>
          <p:nvPicPr>
            <p:cNvPr id="5" name="Brain" descr="Shape, circle&#10;&#10;Description automatically generated">
              <a:extLst>
                <a:ext uri="{FF2B5EF4-FFF2-40B4-BE49-F238E27FC236}">
                  <a16:creationId xmlns:a16="http://schemas.microsoft.com/office/drawing/2014/main" id="{60B41842-69AB-4667-822B-F0512E6BC19F}"/>
                </a:ext>
              </a:extLst>
            </p:cNvPr>
            <p:cNvPicPr>
              <a:picLocks noChangeAspect="1"/>
            </p:cNvPicPr>
            <p:nvPr/>
          </p:nvPicPr>
          <p:blipFill>
            <a:blip r:embed="rId6"/>
            <a:stretch>
              <a:fillRect/>
            </a:stretch>
          </p:blipFill>
          <p:spPr>
            <a:xfrm flipH="1">
              <a:off x="727535" y="2389495"/>
              <a:ext cx="1364052" cy="1023039"/>
            </a:xfrm>
            <a:prstGeom prst="rect">
              <a:avLst/>
            </a:prstGeom>
          </p:spPr>
        </p:pic>
      </p:grpSp>
    </p:spTree>
    <p:custDataLst>
      <p:tags r:id="rId1"/>
    </p:custDataLst>
    <p:extLst>
      <p:ext uri="{BB962C8B-B14F-4D97-AF65-F5344CB8AC3E}">
        <p14:creationId xmlns:p14="http://schemas.microsoft.com/office/powerpoint/2010/main" val="24765705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250"/>
                                        <p:tgtEl>
                                          <p:spTgt spid="20"/>
                                        </p:tgtEl>
                                        <p:attrNameLst>
                                          <p:attrName>ppt_x</p:attrName>
                                        </p:attrNameLst>
                                      </p:cBhvr>
                                      <p:tavLst>
                                        <p:tav tm="0">
                                          <p:val>
                                            <p:strVal val="ppt_x"/>
                                          </p:val>
                                        </p:tav>
                                        <p:tav tm="100000">
                                          <p:val>
                                            <p:strVal val="0-ppt_w/2"/>
                                          </p:val>
                                        </p:tav>
                                      </p:tavLst>
                                    </p:anim>
                                    <p:anim calcmode="lin" valueType="num">
                                      <p:cBhvr additive="base">
                                        <p:cTn id="13" dur="1250"/>
                                        <p:tgtEl>
                                          <p:spTgt spid="20"/>
                                        </p:tgtEl>
                                        <p:attrNameLst>
                                          <p:attrName>ppt_y</p:attrName>
                                        </p:attrNameLst>
                                      </p:cBhvr>
                                      <p:tavLst>
                                        <p:tav tm="0">
                                          <p:val>
                                            <p:strVal val="ppt_y"/>
                                          </p:val>
                                        </p:tav>
                                        <p:tav tm="100000">
                                          <p:val>
                                            <p:strVal val="ppt_y"/>
                                          </p:val>
                                        </p:tav>
                                      </p:tavLst>
                                    </p:anim>
                                    <p:set>
                                      <p:cBhvr>
                                        <p:cTn id="14" dur="1" fill="hold">
                                          <p:stCondLst>
                                            <p:cond delay="1249"/>
                                          </p:stCondLst>
                                        </p:cTn>
                                        <p:tgtEl>
                                          <p:spTgt spid="20"/>
                                        </p:tgtEl>
                                        <p:attrNameLst>
                                          <p:attrName>style.visibility</p:attrName>
                                        </p:attrNameLst>
                                      </p:cBhvr>
                                      <p:to>
                                        <p:strVal val="hidden"/>
                                      </p:to>
                                    </p:set>
                                  </p:childTnLst>
                                </p:cTn>
                              </p:par>
                              <p:par>
                                <p:cTn id="15" presetID="10" presetClass="exit" presetSubtype="0" fill="hold" nodeType="withEffect">
                                  <p:stCondLst>
                                    <p:cond delay="500"/>
                                  </p:stCondLst>
                                  <p:childTnLst>
                                    <p:animEffect transition="out" filter="fade">
                                      <p:cBhvr>
                                        <p:cTn id="16" dur="250"/>
                                        <p:tgtEl>
                                          <p:spTgt spid="20"/>
                                        </p:tgtEl>
                                      </p:cBhvr>
                                    </p:animEffect>
                                    <p:set>
                                      <p:cBhvr>
                                        <p:cTn id="17"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ubtitle">
            <a:extLst>
              <a:ext uri="{FF2B5EF4-FFF2-40B4-BE49-F238E27FC236}">
                <a16:creationId xmlns:a16="http://schemas.microsoft.com/office/drawing/2014/main" id="{E1F77FE3-A10A-B794-F07A-6C28099441BC}"/>
              </a:ext>
            </a:extLst>
          </p:cNvPr>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marL="0" indent="0" algn="l" defTabSz="457200" rtl="0" eaLnBrk="1" latinLnBrk="0" hangingPunct="1">
              <a:lnSpc>
                <a:spcPct val="120000"/>
              </a:lnSpc>
              <a:spcBef>
                <a:spcPts val="0"/>
              </a:spcBef>
              <a:spcAft>
                <a:spcPts val="400"/>
              </a:spcAft>
              <a:buFont typeface="Arial"/>
              <a:buNone/>
              <a:defRPr sz="1600" kern="1200">
                <a:solidFill>
                  <a:schemeClr val="accent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200" kern="1200">
                <a:solidFill>
                  <a:schemeClr val="tx1">
                    <a:lumMod val="75000"/>
                    <a:lumOff val="25000"/>
                  </a:schemeClr>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100" kern="1200">
                <a:solidFill>
                  <a:schemeClr val="tx1">
                    <a:lumMod val="75000"/>
                    <a:lumOff val="25000"/>
                  </a:schemeClr>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000" kern="1200">
                <a:solidFill>
                  <a:schemeClr val="tx1">
                    <a:lumMod val="75000"/>
                    <a:lumOff val="25000"/>
                  </a:schemeClr>
                </a:solidFill>
                <a:latin typeface="+mn-lt"/>
                <a:ea typeface="+mn-ea"/>
                <a:cs typeface="+mn-cs"/>
              </a:defRPr>
            </a:lvl4pPr>
            <a:lvl5pPr marL="9747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US" dirty="0">
                <a:solidFill>
                  <a:srgbClr val="8C8C8C"/>
                </a:solidFill>
                <a:latin typeface="Arial" panose="020B0604020202020204" pitchFamily="34" charset="0"/>
              </a:rPr>
              <a:t>Over time, our civilization advanced and the old threats became fewer</a:t>
            </a:r>
          </a:p>
        </p:txBody>
      </p:sp>
      <p:sp>
        <p:nvSpPr>
          <p:cNvPr id="10243" name="Rectangle 4"/>
          <p:cNvSpPr>
            <a:spLocks noGrp="1" noChangeArrowheads="1"/>
          </p:cNvSpPr>
          <p:nvPr>
            <p:ph type="title"/>
          </p:nvPr>
        </p:nvSpPr>
        <p:spPr/>
        <p:txBody>
          <a:bodyPr>
            <a:spAutoFit/>
          </a:bodyPr>
          <a:lstStyle/>
          <a:p>
            <a:r>
              <a:rPr lang="en-US" altLang="en-US" dirty="0"/>
              <a:t>Heuristics Started Out as Survival Tools</a:t>
            </a:r>
            <a:endParaRPr lang="en-US" dirty="0"/>
          </a:p>
        </p:txBody>
      </p:sp>
      <p:grpSp>
        <p:nvGrpSpPr>
          <p:cNvPr id="115" name="Group 114">
            <a:extLst>
              <a:ext uri="{FF2B5EF4-FFF2-40B4-BE49-F238E27FC236}">
                <a16:creationId xmlns:a16="http://schemas.microsoft.com/office/drawing/2014/main" id="{14B95E6D-8BC4-49D4-8128-62DAC349C732}"/>
              </a:ext>
            </a:extLst>
          </p:cNvPr>
          <p:cNvGrpSpPr/>
          <p:nvPr/>
        </p:nvGrpSpPr>
        <p:grpSpPr>
          <a:xfrm>
            <a:off x="493776" y="2176272"/>
            <a:ext cx="2249424" cy="2699309"/>
            <a:chOff x="493776" y="2176272"/>
            <a:chExt cx="2249424" cy="2699309"/>
          </a:xfrm>
        </p:grpSpPr>
        <p:grpSp>
          <p:nvGrpSpPr>
            <p:cNvPr id="116" name="Group 115">
              <a:extLst>
                <a:ext uri="{FF2B5EF4-FFF2-40B4-BE49-F238E27FC236}">
                  <a16:creationId xmlns:a16="http://schemas.microsoft.com/office/drawing/2014/main" id="{FD4424B1-AF9F-4337-A54D-BDE6B2EBC046}"/>
                </a:ext>
              </a:extLst>
            </p:cNvPr>
            <p:cNvGrpSpPr/>
            <p:nvPr/>
          </p:nvGrpSpPr>
          <p:grpSpPr>
            <a:xfrm>
              <a:off x="1038226" y="2492376"/>
              <a:ext cx="709613" cy="703263"/>
              <a:chOff x="1162051" y="2578101"/>
              <a:chExt cx="709613" cy="703263"/>
            </a:xfrm>
          </p:grpSpPr>
          <p:sp>
            <p:nvSpPr>
              <p:cNvPr id="119" name="Freeform 9">
                <a:extLst>
                  <a:ext uri="{FF2B5EF4-FFF2-40B4-BE49-F238E27FC236}">
                    <a16:creationId xmlns:a16="http://schemas.microsoft.com/office/drawing/2014/main" id="{35ACED97-96EF-4287-BABE-80C7D613A1F4}"/>
                  </a:ext>
                </a:extLst>
              </p:cNvPr>
              <p:cNvSpPr>
                <a:spLocks/>
              </p:cNvSpPr>
              <p:nvPr/>
            </p:nvSpPr>
            <p:spPr bwMode="auto">
              <a:xfrm>
                <a:off x="1162051" y="2578101"/>
                <a:ext cx="520700" cy="581025"/>
              </a:xfrm>
              <a:custGeom>
                <a:avLst/>
                <a:gdLst>
                  <a:gd name="T0" fmla="*/ 132 w 544"/>
                  <a:gd name="T1" fmla="*/ 607 h 607"/>
                  <a:gd name="T2" fmla="*/ 132 w 544"/>
                  <a:gd name="T3" fmla="*/ 607 h 607"/>
                  <a:gd name="T4" fmla="*/ 132 w 544"/>
                  <a:gd name="T5" fmla="*/ 129 h 607"/>
                  <a:gd name="T6" fmla="*/ 544 w 544"/>
                  <a:gd name="T7" fmla="*/ 78 h 607"/>
                </a:gdLst>
                <a:ahLst/>
                <a:cxnLst>
                  <a:cxn ang="0">
                    <a:pos x="T0" y="T1"/>
                  </a:cxn>
                  <a:cxn ang="0">
                    <a:pos x="T2" y="T3"/>
                  </a:cxn>
                  <a:cxn ang="0">
                    <a:pos x="T4" y="T5"/>
                  </a:cxn>
                  <a:cxn ang="0">
                    <a:pos x="T6" y="T7"/>
                  </a:cxn>
                </a:cxnLst>
                <a:rect l="0" t="0" r="r" b="b"/>
                <a:pathLst>
                  <a:path w="544" h="607">
                    <a:moveTo>
                      <a:pt x="132" y="607"/>
                    </a:moveTo>
                    <a:lnTo>
                      <a:pt x="132" y="607"/>
                    </a:lnTo>
                    <a:cubicBezTo>
                      <a:pt x="0" y="475"/>
                      <a:pt x="0" y="261"/>
                      <a:pt x="132" y="129"/>
                    </a:cubicBezTo>
                    <a:cubicBezTo>
                      <a:pt x="244" y="17"/>
                      <a:pt x="415" y="0"/>
                      <a:pt x="544" y="78"/>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0">
                <a:extLst>
                  <a:ext uri="{FF2B5EF4-FFF2-40B4-BE49-F238E27FC236}">
                    <a16:creationId xmlns:a16="http://schemas.microsoft.com/office/drawing/2014/main" id="{1746DBC8-DB28-4AD9-B0FA-DB8A4A21E252}"/>
                  </a:ext>
                </a:extLst>
              </p:cNvPr>
              <p:cNvSpPr>
                <a:spLocks/>
              </p:cNvSpPr>
              <p:nvPr/>
            </p:nvSpPr>
            <p:spPr bwMode="auto">
              <a:xfrm>
                <a:off x="1352551" y="2701926"/>
                <a:ext cx="519113" cy="579438"/>
              </a:xfrm>
              <a:custGeom>
                <a:avLst/>
                <a:gdLst>
                  <a:gd name="T0" fmla="*/ 412 w 544"/>
                  <a:gd name="T1" fmla="*/ 0 h 606"/>
                  <a:gd name="T2" fmla="*/ 412 w 544"/>
                  <a:gd name="T3" fmla="*/ 0 h 606"/>
                  <a:gd name="T4" fmla="*/ 412 w 544"/>
                  <a:gd name="T5" fmla="*/ 478 h 606"/>
                  <a:gd name="T6" fmla="*/ 0 w 544"/>
                  <a:gd name="T7" fmla="*/ 529 h 606"/>
                </a:gdLst>
                <a:ahLst/>
                <a:cxnLst>
                  <a:cxn ang="0">
                    <a:pos x="T0" y="T1"/>
                  </a:cxn>
                  <a:cxn ang="0">
                    <a:pos x="T2" y="T3"/>
                  </a:cxn>
                  <a:cxn ang="0">
                    <a:pos x="T4" y="T5"/>
                  </a:cxn>
                  <a:cxn ang="0">
                    <a:pos x="T6" y="T7"/>
                  </a:cxn>
                </a:cxnLst>
                <a:rect l="0" t="0" r="r" b="b"/>
                <a:pathLst>
                  <a:path w="544" h="606">
                    <a:moveTo>
                      <a:pt x="412" y="0"/>
                    </a:moveTo>
                    <a:lnTo>
                      <a:pt x="412" y="0"/>
                    </a:lnTo>
                    <a:cubicBezTo>
                      <a:pt x="544" y="132"/>
                      <a:pt x="544" y="346"/>
                      <a:pt x="412" y="478"/>
                    </a:cubicBezTo>
                    <a:cubicBezTo>
                      <a:pt x="300" y="589"/>
                      <a:pt x="130" y="606"/>
                      <a:pt x="0" y="529"/>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17" name="head" descr="Shape&#10;&#10;Description automatically generated with medium confidence">
              <a:extLst>
                <a:ext uri="{FF2B5EF4-FFF2-40B4-BE49-F238E27FC236}">
                  <a16:creationId xmlns:a16="http://schemas.microsoft.com/office/drawing/2014/main" id="{E4BC2AFF-1856-4B55-9F8C-4803B4748A72}"/>
                </a:ext>
              </a:extLst>
            </p:cNvPr>
            <p:cNvPicPr>
              <a:picLocks noChangeAspect="1"/>
            </p:cNvPicPr>
            <p:nvPr/>
          </p:nvPicPr>
          <p:blipFill>
            <a:blip r:embed="rId4"/>
            <a:stretch>
              <a:fillRect/>
            </a:stretch>
          </p:blipFill>
          <p:spPr>
            <a:xfrm>
              <a:off x="493776" y="2176272"/>
              <a:ext cx="2249424" cy="2699309"/>
            </a:xfrm>
            <a:prstGeom prst="rect">
              <a:avLst/>
            </a:prstGeom>
          </p:spPr>
        </p:pic>
        <p:pic>
          <p:nvPicPr>
            <p:cNvPr id="118" name="Brain" descr="Shape, circle&#10;&#10;Description automatically generated">
              <a:extLst>
                <a:ext uri="{FF2B5EF4-FFF2-40B4-BE49-F238E27FC236}">
                  <a16:creationId xmlns:a16="http://schemas.microsoft.com/office/drawing/2014/main" id="{625A42B6-6EF3-4DAB-85B2-0E827F797C2C}"/>
                </a:ext>
              </a:extLst>
            </p:cNvPr>
            <p:cNvPicPr>
              <a:picLocks noChangeAspect="1"/>
            </p:cNvPicPr>
            <p:nvPr/>
          </p:nvPicPr>
          <p:blipFill>
            <a:blip r:embed="rId5"/>
            <a:stretch>
              <a:fillRect/>
            </a:stretch>
          </p:blipFill>
          <p:spPr>
            <a:xfrm flipH="1">
              <a:off x="727535" y="2389495"/>
              <a:ext cx="1364052" cy="1023039"/>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5A3330F2-7C88-47C9-A751-29ACA320D245}"/>
              </a:ext>
            </a:extLst>
          </p:cNvPr>
          <p:cNvPicPr>
            <a:picLocks noChangeAspect="1"/>
          </p:cNvPicPr>
          <p:nvPr/>
        </p:nvPicPr>
        <p:blipFill>
          <a:blip r:embed="rId6"/>
          <a:stretch>
            <a:fillRect/>
          </a:stretch>
        </p:blipFill>
        <p:spPr>
          <a:xfrm>
            <a:off x="3492597" y="2029846"/>
            <a:ext cx="6809822" cy="2798307"/>
          </a:xfrm>
          <a:prstGeom prst="rect">
            <a:avLst/>
          </a:prstGeom>
        </p:spPr>
      </p:pic>
    </p:spTree>
    <p:custDataLst>
      <p:tags r:id="rId1"/>
    </p:custDataLst>
    <p:extLst>
      <p:ext uri="{BB962C8B-B14F-4D97-AF65-F5344CB8AC3E}">
        <p14:creationId xmlns:p14="http://schemas.microsoft.com/office/powerpoint/2010/main" val="8465598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250"/>
                                        <p:tgtEl>
                                          <p:spTgt spid="3"/>
                                        </p:tgtEl>
                                        <p:attrNameLst>
                                          <p:attrName>ppt_x</p:attrName>
                                        </p:attrNameLst>
                                      </p:cBhvr>
                                      <p:tavLst>
                                        <p:tav tm="0">
                                          <p:val>
                                            <p:strVal val="ppt_x"/>
                                          </p:val>
                                        </p:tav>
                                        <p:tav tm="100000">
                                          <p:val>
                                            <p:strVal val="0-ppt_w/2"/>
                                          </p:val>
                                        </p:tav>
                                      </p:tavLst>
                                    </p:anim>
                                    <p:anim calcmode="lin" valueType="num">
                                      <p:cBhvr additive="base">
                                        <p:cTn id="13" dur="1250"/>
                                        <p:tgtEl>
                                          <p:spTgt spid="3"/>
                                        </p:tgtEl>
                                        <p:attrNameLst>
                                          <p:attrName>ppt_y</p:attrName>
                                        </p:attrNameLst>
                                      </p:cBhvr>
                                      <p:tavLst>
                                        <p:tav tm="0">
                                          <p:val>
                                            <p:strVal val="ppt_y"/>
                                          </p:val>
                                        </p:tav>
                                        <p:tav tm="100000">
                                          <p:val>
                                            <p:strVal val="ppt_y"/>
                                          </p:val>
                                        </p:tav>
                                      </p:tavLst>
                                    </p:anim>
                                    <p:set>
                                      <p:cBhvr>
                                        <p:cTn id="14" dur="1" fill="hold">
                                          <p:stCondLst>
                                            <p:cond delay="1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ubtitle"/>
          <p:cNvSpPr txBox="1">
            <a:spLocks/>
          </p:cNvSpPr>
          <p:nvPr/>
        </p:nvSpPr>
        <p:spPr bwMode="gray">
          <a:xfrm>
            <a:off x="411480" y="758952"/>
            <a:ext cx="9080500" cy="704088"/>
          </a:xfrm>
          <a:prstGeom prst="rect">
            <a:avLst/>
          </a:prstGeom>
        </p:spPr>
        <p:txBody>
          <a:bodyPr vert="horz" wrap="square" lIns="0" tIns="0" rIns="0" bIns="0" rtlCol="0" anchor="t" anchorCtr="0">
            <a:noAutofit/>
          </a:bodyPr>
          <a:lstStyle>
            <a:lvl1pPr marL="0" indent="0" algn="l" defTabSz="457200" rtl="0" eaLnBrk="1" latinLnBrk="0" hangingPunct="1">
              <a:lnSpc>
                <a:spcPct val="120000"/>
              </a:lnSpc>
              <a:spcBef>
                <a:spcPts val="0"/>
              </a:spcBef>
              <a:spcAft>
                <a:spcPts val="400"/>
              </a:spcAft>
              <a:buFont typeface="Arial"/>
              <a:buNone/>
              <a:defRPr sz="1600" kern="1200">
                <a:solidFill>
                  <a:schemeClr val="accent1"/>
                </a:solidFill>
                <a:latin typeface="+mn-lt"/>
                <a:ea typeface="+mn-ea"/>
                <a:cs typeface="+mn-cs"/>
              </a:defRPr>
            </a:lvl1pPr>
            <a:lvl2pPr marL="288925" indent="-288925"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200" kern="1200">
                <a:solidFill>
                  <a:schemeClr val="tx1">
                    <a:lumMod val="75000"/>
                    <a:lumOff val="25000"/>
                  </a:schemeClr>
                </a:solidFill>
                <a:latin typeface="+mn-lt"/>
                <a:ea typeface="+mn-ea"/>
                <a:cs typeface="+mn-cs"/>
              </a:defRPr>
            </a:lvl2pPr>
            <a:lvl3pPr marL="5175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100" kern="1200">
                <a:solidFill>
                  <a:schemeClr val="tx1">
                    <a:lumMod val="75000"/>
                    <a:lumOff val="25000"/>
                  </a:schemeClr>
                </a:solidFill>
                <a:latin typeface="+mn-lt"/>
                <a:ea typeface="+mn-ea"/>
                <a:cs typeface="+mn-cs"/>
              </a:defRPr>
            </a:lvl3pPr>
            <a:lvl4pPr marL="7461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defRPr sz="1000" kern="1200">
                <a:solidFill>
                  <a:schemeClr val="tx1">
                    <a:lumMod val="75000"/>
                    <a:lumOff val="25000"/>
                  </a:schemeClr>
                </a:solidFill>
                <a:latin typeface="+mn-lt"/>
                <a:ea typeface="+mn-ea"/>
                <a:cs typeface="+mn-cs"/>
              </a:defRPr>
            </a:lvl4pPr>
            <a:lvl5pPr marL="974725" indent="-228600" algn="l" defTabSz="457200" rtl="0" eaLnBrk="1" latinLnBrk="0" hangingPunct="1">
              <a:lnSpc>
                <a:spcPct val="120000"/>
              </a:lnSpc>
              <a:spcBef>
                <a:spcPts val="0"/>
              </a:spcBef>
              <a:spcAft>
                <a:spcPts val="400"/>
              </a:spcAft>
              <a:buClr>
                <a:schemeClr val="accent1"/>
              </a:buClr>
              <a:buFont typeface="Wingdings 2" panose="05020102010507070707" pitchFamily="18" charset="2"/>
              <a:buChar char="È"/>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US" dirty="0">
                <a:solidFill>
                  <a:srgbClr val="8C8C8C"/>
                </a:solidFill>
                <a:latin typeface="Arial" panose="020B0604020202020204" pitchFamily="34" charset="0"/>
              </a:rPr>
              <a:t>While the environment has changed, our brain still works the same way</a:t>
            </a:r>
          </a:p>
        </p:txBody>
      </p:sp>
      <p:sp>
        <p:nvSpPr>
          <p:cNvPr id="10243" name="Rectangle 4"/>
          <p:cNvSpPr>
            <a:spLocks noGrp="1" noChangeArrowheads="1"/>
          </p:cNvSpPr>
          <p:nvPr>
            <p:ph type="title"/>
          </p:nvPr>
        </p:nvSpPr>
        <p:spPr/>
        <p:txBody>
          <a:bodyPr>
            <a:spAutoFit/>
          </a:bodyPr>
          <a:lstStyle/>
          <a:p>
            <a:r>
              <a:rPr lang="en-US" altLang="en-US" dirty="0"/>
              <a:t>Heuristics Started Out as Survival Tools</a:t>
            </a:r>
            <a:endParaRPr lang="en-US" dirty="0"/>
          </a:p>
        </p:txBody>
      </p:sp>
      <p:grpSp>
        <p:nvGrpSpPr>
          <p:cNvPr id="92" name="Group 91">
            <a:extLst>
              <a:ext uri="{FF2B5EF4-FFF2-40B4-BE49-F238E27FC236}">
                <a16:creationId xmlns:a16="http://schemas.microsoft.com/office/drawing/2014/main" id="{B8A9DB9C-C601-4E20-9DCA-036D93887C03}"/>
              </a:ext>
            </a:extLst>
          </p:cNvPr>
          <p:cNvGrpSpPr/>
          <p:nvPr/>
        </p:nvGrpSpPr>
        <p:grpSpPr>
          <a:xfrm>
            <a:off x="493776" y="2176272"/>
            <a:ext cx="2249424" cy="2699309"/>
            <a:chOff x="493776" y="2176272"/>
            <a:chExt cx="2249424" cy="2699309"/>
          </a:xfrm>
        </p:grpSpPr>
        <p:grpSp>
          <p:nvGrpSpPr>
            <p:cNvPr id="93" name="Group 92">
              <a:extLst>
                <a:ext uri="{FF2B5EF4-FFF2-40B4-BE49-F238E27FC236}">
                  <a16:creationId xmlns:a16="http://schemas.microsoft.com/office/drawing/2014/main" id="{4B3D9775-5C7E-49C5-99B9-F16339153571}"/>
                </a:ext>
              </a:extLst>
            </p:cNvPr>
            <p:cNvGrpSpPr/>
            <p:nvPr/>
          </p:nvGrpSpPr>
          <p:grpSpPr>
            <a:xfrm>
              <a:off x="1038226" y="2492376"/>
              <a:ext cx="709613" cy="703263"/>
              <a:chOff x="1162051" y="2578101"/>
              <a:chExt cx="709613" cy="703263"/>
            </a:xfrm>
          </p:grpSpPr>
          <p:sp>
            <p:nvSpPr>
              <p:cNvPr id="96" name="Freeform 9">
                <a:extLst>
                  <a:ext uri="{FF2B5EF4-FFF2-40B4-BE49-F238E27FC236}">
                    <a16:creationId xmlns:a16="http://schemas.microsoft.com/office/drawing/2014/main" id="{7DAF5A67-AC6C-40E2-A50E-843AFF57027D}"/>
                  </a:ext>
                </a:extLst>
              </p:cNvPr>
              <p:cNvSpPr>
                <a:spLocks/>
              </p:cNvSpPr>
              <p:nvPr/>
            </p:nvSpPr>
            <p:spPr bwMode="auto">
              <a:xfrm>
                <a:off x="1162051" y="2578101"/>
                <a:ext cx="520700" cy="581025"/>
              </a:xfrm>
              <a:custGeom>
                <a:avLst/>
                <a:gdLst>
                  <a:gd name="T0" fmla="*/ 132 w 544"/>
                  <a:gd name="T1" fmla="*/ 607 h 607"/>
                  <a:gd name="T2" fmla="*/ 132 w 544"/>
                  <a:gd name="T3" fmla="*/ 607 h 607"/>
                  <a:gd name="T4" fmla="*/ 132 w 544"/>
                  <a:gd name="T5" fmla="*/ 129 h 607"/>
                  <a:gd name="T6" fmla="*/ 544 w 544"/>
                  <a:gd name="T7" fmla="*/ 78 h 607"/>
                </a:gdLst>
                <a:ahLst/>
                <a:cxnLst>
                  <a:cxn ang="0">
                    <a:pos x="T0" y="T1"/>
                  </a:cxn>
                  <a:cxn ang="0">
                    <a:pos x="T2" y="T3"/>
                  </a:cxn>
                  <a:cxn ang="0">
                    <a:pos x="T4" y="T5"/>
                  </a:cxn>
                  <a:cxn ang="0">
                    <a:pos x="T6" y="T7"/>
                  </a:cxn>
                </a:cxnLst>
                <a:rect l="0" t="0" r="r" b="b"/>
                <a:pathLst>
                  <a:path w="544" h="607">
                    <a:moveTo>
                      <a:pt x="132" y="607"/>
                    </a:moveTo>
                    <a:lnTo>
                      <a:pt x="132" y="607"/>
                    </a:lnTo>
                    <a:cubicBezTo>
                      <a:pt x="0" y="475"/>
                      <a:pt x="0" y="261"/>
                      <a:pt x="132" y="129"/>
                    </a:cubicBezTo>
                    <a:cubicBezTo>
                      <a:pt x="244" y="17"/>
                      <a:pt x="415" y="0"/>
                      <a:pt x="544" y="78"/>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0">
                <a:extLst>
                  <a:ext uri="{FF2B5EF4-FFF2-40B4-BE49-F238E27FC236}">
                    <a16:creationId xmlns:a16="http://schemas.microsoft.com/office/drawing/2014/main" id="{B181750E-5959-453F-9768-0C7B3A2C0562}"/>
                  </a:ext>
                </a:extLst>
              </p:cNvPr>
              <p:cNvSpPr>
                <a:spLocks/>
              </p:cNvSpPr>
              <p:nvPr/>
            </p:nvSpPr>
            <p:spPr bwMode="auto">
              <a:xfrm>
                <a:off x="1352551" y="2701926"/>
                <a:ext cx="519113" cy="579438"/>
              </a:xfrm>
              <a:custGeom>
                <a:avLst/>
                <a:gdLst>
                  <a:gd name="T0" fmla="*/ 412 w 544"/>
                  <a:gd name="T1" fmla="*/ 0 h 606"/>
                  <a:gd name="T2" fmla="*/ 412 w 544"/>
                  <a:gd name="T3" fmla="*/ 0 h 606"/>
                  <a:gd name="T4" fmla="*/ 412 w 544"/>
                  <a:gd name="T5" fmla="*/ 478 h 606"/>
                  <a:gd name="T6" fmla="*/ 0 w 544"/>
                  <a:gd name="T7" fmla="*/ 529 h 606"/>
                </a:gdLst>
                <a:ahLst/>
                <a:cxnLst>
                  <a:cxn ang="0">
                    <a:pos x="T0" y="T1"/>
                  </a:cxn>
                  <a:cxn ang="0">
                    <a:pos x="T2" y="T3"/>
                  </a:cxn>
                  <a:cxn ang="0">
                    <a:pos x="T4" y="T5"/>
                  </a:cxn>
                  <a:cxn ang="0">
                    <a:pos x="T6" y="T7"/>
                  </a:cxn>
                </a:cxnLst>
                <a:rect l="0" t="0" r="r" b="b"/>
                <a:pathLst>
                  <a:path w="544" h="606">
                    <a:moveTo>
                      <a:pt x="412" y="0"/>
                    </a:moveTo>
                    <a:lnTo>
                      <a:pt x="412" y="0"/>
                    </a:lnTo>
                    <a:cubicBezTo>
                      <a:pt x="544" y="132"/>
                      <a:pt x="544" y="346"/>
                      <a:pt x="412" y="478"/>
                    </a:cubicBezTo>
                    <a:cubicBezTo>
                      <a:pt x="300" y="589"/>
                      <a:pt x="130" y="606"/>
                      <a:pt x="0" y="529"/>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94" name="head" descr="Shape&#10;&#10;Description automatically generated with medium confidence">
              <a:extLst>
                <a:ext uri="{FF2B5EF4-FFF2-40B4-BE49-F238E27FC236}">
                  <a16:creationId xmlns:a16="http://schemas.microsoft.com/office/drawing/2014/main" id="{D0AFE50C-1365-465C-9A71-1DD4376484FC}"/>
                </a:ext>
              </a:extLst>
            </p:cNvPr>
            <p:cNvPicPr>
              <a:picLocks noChangeAspect="1"/>
            </p:cNvPicPr>
            <p:nvPr/>
          </p:nvPicPr>
          <p:blipFill>
            <a:blip r:embed="rId4"/>
            <a:stretch>
              <a:fillRect/>
            </a:stretch>
          </p:blipFill>
          <p:spPr>
            <a:xfrm>
              <a:off x="493776" y="2176272"/>
              <a:ext cx="2249424" cy="2699309"/>
            </a:xfrm>
            <a:prstGeom prst="rect">
              <a:avLst/>
            </a:prstGeom>
          </p:spPr>
        </p:pic>
        <p:pic>
          <p:nvPicPr>
            <p:cNvPr id="95" name="Brain" descr="Shape, circle&#10;&#10;Description automatically generated">
              <a:extLst>
                <a:ext uri="{FF2B5EF4-FFF2-40B4-BE49-F238E27FC236}">
                  <a16:creationId xmlns:a16="http://schemas.microsoft.com/office/drawing/2014/main" id="{670EC496-370B-47A9-A601-8B282807D3EB}"/>
                </a:ext>
              </a:extLst>
            </p:cNvPr>
            <p:cNvPicPr>
              <a:picLocks noChangeAspect="1"/>
            </p:cNvPicPr>
            <p:nvPr/>
          </p:nvPicPr>
          <p:blipFill>
            <a:blip r:embed="rId5"/>
            <a:stretch>
              <a:fillRect/>
            </a:stretch>
          </p:blipFill>
          <p:spPr>
            <a:xfrm flipH="1">
              <a:off x="727535" y="2389495"/>
              <a:ext cx="1364052" cy="1023039"/>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2299F238-B00A-4839-829B-5EC55861723F}"/>
              </a:ext>
            </a:extLst>
          </p:cNvPr>
          <p:cNvPicPr>
            <a:picLocks noChangeAspect="1"/>
          </p:cNvPicPr>
          <p:nvPr/>
        </p:nvPicPr>
        <p:blipFill>
          <a:blip r:embed="rId6"/>
          <a:stretch>
            <a:fillRect/>
          </a:stretch>
        </p:blipFill>
        <p:spPr>
          <a:xfrm>
            <a:off x="3508814" y="1890933"/>
            <a:ext cx="6898610" cy="2971800"/>
          </a:xfrm>
          <a:prstGeom prst="rect">
            <a:avLst/>
          </a:prstGeom>
        </p:spPr>
      </p:pic>
    </p:spTree>
    <p:custDataLst>
      <p:tags r:id="rId1"/>
    </p:custDataLst>
    <p:extLst>
      <p:ext uri="{BB962C8B-B14F-4D97-AF65-F5344CB8AC3E}">
        <p14:creationId xmlns:p14="http://schemas.microsoft.com/office/powerpoint/2010/main" val="33002898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250"/>
                                        <p:tgtEl>
                                          <p:spTgt spid="3"/>
                                        </p:tgtEl>
                                        <p:attrNameLst>
                                          <p:attrName>ppt_x</p:attrName>
                                        </p:attrNameLst>
                                      </p:cBhvr>
                                      <p:tavLst>
                                        <p:tav tm="0">
                                          <p:val>
                                            <p:strVal val="ppt_x"/>
                                          </p:val>
                                        </p:tav>
                                        <p:tav tm="100000">
                                          <p:val>
                                            <p:strVal val="0-ppt_w/2"/>
                                          </p:val>
                                        </p:tav>
                                      </p:tavLst>
                                    </p:anim>
                                    <p:anim calcmode="lin" valueType="num">
                                      <p:cBhvr additive="base">
                                        <p:cTn id="13" dur="1250"/>
                                        <p:tgtEl>
                                          <p:spTgt spid="3"/>
                                        </p:tgtEl>
                                        <p:attrNameLst>
                                          <p:attrName>ppt_y</p:attrName>
                                        </p:attrNameLst>
                                      </p:cBhvr>
                                      <p:tavLst>
                                        <p:tav tm="0">
                                          <p:val>
                                            <p:strVal val="ppt_y"/>
                                          </p:val>
                                        </p:tav>
                                        <p:tav tm="100000">
                                          <p:val>
                                            <p:strVal val="ppt_y"/>
                                          </p:val>
                                        </p:tav>
                                      </p:tavLst>
                                    </p:anim>
                                    <p:set>
                                      <p:cBhvr>
                                        <p:cTn id="14" dur="1" fill="hold">
                                          <p:stCondLst>
                                            <p:cond delay="1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ubtitle"/>
          <p:cNvSpPr txBox="1">
            <a:spLocks noChangeArrowheads="1"/>
          </p:cNvSpPr>
          <p:nvPr/>
        </p:nvSpPr>
        <p:spPr bwMode="gray">
          <a:xfrm>
            <a:off x="411480" y="758952"/>
            <a:ext cx="9080500"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lnSpc>
                <a:spcPct val="95000"/>
              </a:lnSpc>
              <a:spcBef>
                <a:spcPct val="0"/>
              </a:spcBef>
              <a:spcAft>
                <a:spcPct val="0"/>
              </a:spcAft>
              <a:defRPr sz="1200">
                <a:solidFill>
                  <a:schemeClr val="tx1"/>
                </a:solidFill>
                <a:latin typeface="Arial" charset="0"/>
              </a:defRPr>
            </a:lvl6pPr>
            <a:lvl7pPr marL="2971800" indent="-228600" eaLnBrk="0" fontAlgn="base" hangingPunct="0">
              <a:lnSpc>
                <a:spcPct val="95000"/>
              </a:lnSpc>
              <a:spcBef>
                <a:spcPct val="0"/>
              </a:spcBef>
              <a:spcAft>
                <a:spcPct val="0"/>
              </a:spcAft>
              <a:defRPr sz="1200">
                <a:solidFill>
                  <a:schemeClr val="tx1"/>
                </a:solidFill>
                <a:latin typeface="Arial" charset="0"/>
              </a:defRPr>
            </a:lvl7pPr>
            <a:lvl8pPr marL="3429000" indent="-228600" eaLnBrk="0" fontAlgn="base" hangingPunct="0">
              <a:lnSpc>
                <a:spcPct val="95000"/>
              </a:lnSpc>
              <a:spcBef>
                <a:spcPct val="0"/>
              </a:spcBef>
              <a:spcAft>
                <a:spcPct val="0"/>
              </a:spcAft>
              <a:defRPr sz="1200">
                <a:solidFill>
                  <a:schemeClr val="tx1"/>
                </a:solidFill>
                <a:latin typeface="Arial" charset="0"/>
              </a:defRPr>
            </a:lvl8pPr>
            <a:lvl9pPr marL="3886200" indent="-228600" eaLnBrk="0" fontAlgn="base" hangingPunct="0">
              <a:lnSpc>
                <a:spcPct val="95000"/>
              </a:lnSpc>
              <a:spcBef>
                <a:spcPct val="0"/>
              </a:spcBef>
              <a:spcAft>
                <a:spcPct val="0"/>
              </a:spcAft>
              <a:defRPr sz="1200">
                <a:solidFill>
                  <a:schemeClr val="tx1"/>
                </a:solidFill>
                <a:latin typeface="Arial" charset="0"/>
              </a:defRPr>
            </a:lvl9pPr>
          </a:lstStyle>
          <a:p>
            <a:r>
              <a:rPr lang="en-US" sz="1600" dirty="0">
                <a:solidFill>
                  <a:srgbClr val="8C8C8C"/>
                </a:solidFill>
                <a:latin typeface="Arial" panose="020B0604020202020204" pitchFamily="34" charset="0"/>
              </a:rPr>
              <a:t>Old survival tools are activated when coping with the modern world</a:t>
            </a:r>
          </a:p>
        </p:txBody>
      </p:sp>
      <p:sp>
        <p:nvSpPr>
          <p:cNvPr id="10243" name="Rectangle 4"/>
          <p:cNvSpPr>
            <a:spLocks noGrp="1" noChangeArrowheads="1"/>
          </p:cNvSpPr>
          <p:nvPr>
            <p:ph type="title"/>
          </p:nvPr>
        </p:nvSpPr>
        <p:spPr/>
        <p:txBody>
          <a:bodyPr>
            <a:spAutoFit/>
          </a:bodyPr>
          <a:lstStyle/>
          <a:p>
            <a:r>
              <a:rPr lang="en-US" altLang="en-US" dirty="0"/>
              <a:t>Heuristics Started Out as Survival Tools</a:t>
            </a:r>
            <a:endParaRPr lang="en-US" dirty="0"/>
          </a:p>
        </p:txBody>
      </p:sp>
      <p:pic>
        <p:nvPicPr>
          <p:cNvPr id="95" name="Picture 94"/>
          <p:cNvPicPr>
            <a:picLocks noChangeAspect="1"/>
          </p:cNvPicPr>
          <p:nvPr/>
        </p:nvPicPr>
        <p:blipFill>
          <a:blip r:embed="rId4"/>
          <a:srcRect/>
          <a:stretch/>
        </p:blipFill>
        <p:spPr>
          <a:xfrm>
            <a:off x="3490880" y="1920243"/>
            <a:ext cx="4409030" cy="2971800"/>
          </a:xfrm>
          <a:prstGeom prst="rect">
            <a:avLst/>
          </a:prstGeom>
        </p:spPr>
      </p:pic>
      <p:grpSp>
        <p:nvGrpSpPr>
          <p:cNvPr id="11" name="Group 10">
            <a:extLst>
              <a:ext uri="{FF2B5EF4-FFF2-40B4-BE49-F238E27FC236}">
                <a16:creationId xmlns:a16="http://schemas.microsoft.com/office/drawing/2014/main" id="{D2711FB2-11D7-4AD5-B624-1DCA38EF3A9E}"/>
              </a:ext>
            </a:extLst>
          </p:cNvPr>
          <p:cNvGrpSpPr/>
          <p:nvPr/>
        </p:nvGrpSpPr>
        <p:grpSpPr>
          <a:xfrm>
            <a:off x="493776" y="2176272"/>
            <a:ext cx="2249424" cy="2699309"/>
            <a:chOff x="493776" y="2176272"/>
            <a:chExt cx="2249424" cy="2699309"/>
          </a:xfrm>
        </p:grpSpPr>
        <p:grpSp>
          <p:nvGrpSpPr>
            <p:cNvPr id="12" name="Group 11">
              <a:extLst>
                <a:ext uri="{FF2B5EF4-FFF2-40B4-BE49-F238E27FC236}">
                  <a16:creationId xmlns:a16="http://schemas.microsoft.com/office/drawing/2014/main" id="{35434D09-C45C-4469-B314-D4B8C6462B32}"/>
                </a:ext>
              </a:extLst>
            </p:cNvPr>
            <p:cNvGrpSpPr/>
            <p:nvPr/>
          </p:nvGrpSpPr>
          <p:grpSpPr>
            <a:xfrm>
              <a:off x="1038226" y="2492376"/>
              <a:ext cx="709613" cy="703263"/>
              <a:chOff x="1162051" y="2578101"/>
              <a:chExt cx="709613" cy="703263"/>
            </a:xfrm>
          </p:grpSpPr>
          <p:sp>
            <p:nvSpPr>
              <p:cNvPr id="15" name="Freeform 9">
                <a:extLst>
                  <a:ext uri="{FF2B5EF4-FFF2-40B4-BE49-F238E27FC236}">
                    <a16:creationId xmlns:a16="http://schemas.microsoft.com/office/drawing/2014/main" id="{30709F0A-949E-47BF-9EE2-76B768802280}"/>
                  </a:ext>
                </a:extLst>
              </p:cNvPr>
              <p:cNvSpPr>
                <a:spLocks/>
              </p:cNvSpPr>
              <p:nvPr/>
            </p:nvSpPr>
            <p:spPr bwMode="auto">
              <a:xfrm>
                <a:off x="1162051" y="2578101"/>
                <a:ext cx="520700" cy="581025"/>
              </a:xfrm>
              <a:custGeom>
                <a:avLst/>
                <a:gdLst>
                  <a:gd name="T0" fmla="*/ 132 w 544"/>
                  <a:gd name="T1" fmla="*/ 607 h 607"/>
                  <a:gd name="T2" fmla="*/ 132 w 544"/>
                  <a:gd name="T3" fmla="*/ 607 h 607"/>
                  <a:gd name="T4" fmla="*/ 132 w 544"/>
                  <a:gd name="T5" fmla="*/ 129 h 607"/>
                  <a:gd name="T6" fmla="*/ 544 w 544"/>
                  <a:gd name="T7" fmla="*/ 78 h 607"/>
                </a:gdLst>
                <a:ahLst/>
                <a:cxnLst>
                  <a:cxn ang="0">
                    <a:pos x="T0" y="T1"/>
                  </a:cxn>
                  <a:cxn ang="0">
                    <a:pos x="T2" y="T3"/>
                  </a:cxn>
                  <a:cxn ang="0">
                    <a:pos x="T4" y="T5"/>
                  </a:cxn>
                  <a:cxn ang="0">
                    <a:pos x="T6" y="T7"/>
                  </a:cxn>
                </a:cxnLst>
                <a:rect l="0" t="0" r="r" b="b"/>
                <a:pathLst>
                  <a:path w="544" h="607">
                    <a:moveTo>
                      <a:pt x="132" y="607"/>
                    </a:moveTo>
                    <a:lnTo>
                      <a:pt x="132" y="607"/>
                    </a:lnTo>
                    <a:cubicBezTo>
                      <a:pt x="0" y="475"/>
                      <a:pt x="0" y="261"/>
                      <a:pt x="132" y="129"/>
                    </a:cubicBezTo>
                    <a:cubicBezTo>
                      <a:pt x="244" y="17"/>
                      <a:pt x="415" y="0"/>
                      <a:pt x="544" y="78"/>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a:extLst>
                  <a:ext uri="{FF2B5EF4-FFF2-40B4-BE49-F238E27FC236}">
                    <a16:creationId xmlns:a16="http://schemas.microsoft.com/office/drawing/2014/main" id="{64730799-199B-45AD-B574-A51A5823B07E}"/>
                  </a:ext>
                </a:extLst>
              </p:cNvPr>
              <p:cNvSpPr>
                <a:spLocks/>
              </p:cNvSpPr>
              <p:nvPr/>
            </p:nvSpPr>
            <p:spPr bwMode="auto">
              <a:xfrm>
                <a:off x="1352551" y="2701926"/>
                <a:ext cx="519113" cy="579438"/>
              </a:xfrm>
              <a:custGeom>
                <a:avLst/>
                <a:gdLst>
                  <a:gd name="T0" fmla="*/ 412 w 544"/>
                  <a:gd name="T1" fmla="*/ 0 h 606"/>
                  <a:gd name="T2" fmla="*/ 412 w 544"/>
                  <a:gd name="T3" fmla="*/ 0 h 606"/>
                  <a:gd name="T4" fmla="*/ 412 w 544"/>
                  <a:gd name="T5" fmla="*/ 478 h 606"/>
                  <a:gd name="T6" fmla="*/ 0 w 544"/>
                  <a:gd name="T7" fmla="*/ 529 h 606"/>
                </a:gdLst>
                <a:ahLst/>
                <a:cxnLst>
                  <a:cxn ang="0">
                    <a:pos x="T0" y="T1"/>
                  </a:cxn>
                  <a:cxn ang="0">
                    <a:pos x="T2" y="T3"/>
                  </a:cxn>
                  <a:cxn ang="0">
                    <a:pos x="T4" y="T5"/>
                  </a:cxn>
                  <a:cxn ang="0">
                    <a:pos x="T6" y="T7"/>
                  </a:cxn>
                </a:cxnLst>
                <a:rect l="0" t="0" r="r" b="b"/>
                <a:pathLst>
                  <a:path w="544" h="606">
                    <a:moveTo>
                      <a:pt x="412" y="0"/>
                    </a:moveTo>
                    <a:lnTo>
                      <a:pt x="412" y="0"/>
                    </a:lnTo>
                    <a:cubicBezTo>
                      <a:pt x="544" y="132"/>
                      <a:pt x="544" y="346"/>
                      <a:pt x="412" y="478"/>
                    </a:cubicBezTo>
                    <a:cubicBezTo>
                      <a:pt x="300" y="589"/>
                      <a:pt x="130" y="606"/>
                      <a:pt x="0" y="529"/>
                    </a:cubicBezTo>
                  </a:path>
                </a:pathLst>
              </a:custGeom>
              <a:noFill/>
              <a:ln w="12700" cap="rnd">
                <a:solidFill>
                  <a:schemeClr val="accent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3" name="head" descr="Shape&#10;&#10;Description automatically generated with medium confidence">
              <a:extLst>
                <a:ext uri="{FF2B5EF4-FFF2-40B4-BE49-F238E27FC236}">
                  <a16:creationId xmlns:a16="http://schemas.microsoft.com/office/drawing/2014/main" id="{D6195C44-9C37-42FE-B969-19D98F425E3C}"/>
                </a:ext>
              </a:extLst>
            </p:cNvPr>
            <p:cNvPicPr>
              <a:picLocks noChangeAspect="1"/>
            </p:cNvPicPr>
            <p:nvPr/>
          </p:nvPicPr>
          <p:blipFill>
            <a:blip r:embed="rId5"/>
            <a:stretch>
              <a:fillRect/>
            </a:stretch>
          </p:blipFill>
          <p:spPr>
            <a:xfrm>
              <a:off x="493776" y="2176272"/>
              <a:ext cx="2249424" cy="2699309"/>
            </a:xfrm>
            <a:prstGeom prst="rect">
              <a:avLst/>
            </a:prstGeom>
          </p:spPr>
        </p:pic>
        <p:pic>
          <p:nvPicPr>
            <p:cNvPr id="14" name="Brain" descr="Shape, circle&#10;&#10;Description automatically generated">
              <a:extLst>
                <a:ext uri="{FF2B5EF4-FFF2-40B4-BE49-F238E27FC236}">
                  <a16:creationId xmlns:a16="http://schemas.microsoft.com/office/drawing/2014/main" id="{9742E0C6-A35C-4649-BE1C-92CDA08828A8}"/>
                </a:ext>
              </a:extLst>
            </p:cNvPr>
            <p:cNvPicPr>
              <a:picLocks noChangeAspect="1"/>
            </p:cNvPicPr>
            <p:nvPr/>
          </p:nvPicPr>
          <p:blipFill>
            <a:blip r:embed="rId6"/>
            <a:stretch>
              <a:fillRect/>
            </a:stretch>
          </p:blipFill>
          <p:spPr>
            <a:xfrm flipH="1">
              <a:off x="727535" y="2389495"/>
              <a:ext cx="1364052" cy="1023039"/>
            </a:xfrm>
            <a:prstGeom prst="rect">
              <a:avLst/>
            </a:prstGeom>
          </p:spPr>
        </p:pic>
      </p:grpSp>
    </p:spTree>
    <p:custDataLst>
      <p:tags r:id="rId1"/>
    </p:custDataLst>
    <p:extLst>
      <p:ext uri="{BB962C8B-B14F-4D97-AF65-F5344CB8AC3E}">
        <p14:creationId xmlns:p14="http://schemas.microsoft.com/office/powerpoint/2010/main" val="21026491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par>
                                <p:cTn id="8" presetID="2" presetClass="entr" presetSubtype="2"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additive="base">
                                        <p:cTn id="10" dur="500" fill="hold"/>
                                        <p:tgtEl>
                                          <p:spTgt spid="95"/>
                                        </p:tgtEl>
                                        <p:attrNameLst>
                                          <p:attrName>ppt_x</p:attrName>
                                        </p:attrNameLst>
                                      </p:cBhvr>
                                      <p:tavLst>
                                        <p:tav tm="0">
                                          <p:val>
                                            <p:strVal val="1+#ppt_w/2"/>
                                          </p:val>
                                        </p:tav>
                                        <p:tav tm="100000">
                                          <p:val>
                                            <p:strVal val="#ppt_x"/>
                                          </p:val>
                                        </p:tav>
                                      </p:tavLst>
                                    </p:anim>
                                    <p:anim calcmode="lin" valueType="num">
                                      <p:cBhvr additive="base">
                                        <p:cTn id="11"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nodeType="clickEffect">
                                  <p:stCondLst>
                                    <p:cond delay="0"/>
                                  </p:stCondLst>
                                  <p:childTnLst>
                                    <p:anim calcmode="lin" valueType="num">
                                      <p:cBhvr additive="base">
                                        <p:cTn id="15" dur="1250"/>
                                        <p:tgtEl>
                                          <p:spTgt spid="95"/>
                                        </p:tgtEl>
                                        <p:attrNameLst>
                                          <p:attrName>ppt_x</p:attrName>
                                        </p:attrNameLst>
                                      </p:cBhvr>
                                      <p:tavLst>
                                        <p:tav tm="0">
                                          <p:val>
                                            <p:strVal val="ppt_x"/>
                                          </p:val>
                                        </p:tav>
                                        <p:tav tm="100000">
                                          <p:val>
                                            <p:strVal val="0-ppt_w/2"/>
                                          </p:val>
                                        </p:tav>
                                      </p:tavLst>
                                    </p:anim>
                                    <p:anim calcmode="lin" valueType="num">
                                      <p:cBhvr additive="base">
                                        <p:cTn id="16" dur="1250"/>
                                        <p:tgtEl>
                                          <p:spTgt spid="95"/>
                                        </p:tgtEl>
                                        <p:attrNameLst>
                                          <p:attrName>ppt_y</p:attrName>
                                        </p:attrNameLst>
                                      </p:cBhvr>
                                      <p:tavLst>
                                        <p:tav tm="0">
                                          <p:val>
                                            <p:strVal val="ppt_y"/>
                                          </p:val>
                                        </p:tav>
                                        <p:tav tm="100000">
                                          <p:val>
                                            <p:strVal val="ppt_y"/>
                                          </p:val>
                                        </p:tav>
                                      </p:tavLst>
                                    </p:anim>
                                    <p:set>
                                      <p:cBhvr>
                                        <p:cTn id="17" dur="1" fill="hold">
                                          <p:stCondLst>
                                            <p:cond delay="1249"/>
                                          </p:stCondLst>
                                        </p:cTn>
                                        <p:tgtEl>
                                          <p:spTgt spid="95"/>
                                        </p:tgtEl>
                                        <p:attrNameLst>
                                          <p:attrName>style.visibility</p:attrName>
                                        </p:attrNameLst>
                                      </p:cBhvr>
                                      <p:to>
                                        <p:strVal val="hidden"/>
                                      </p:to>
                                    </p:set>
                                  </p:childTnLst>
                                </p:cTn>
                              </p:par>
                              <p:par>
                                <p:cTn id="18" presetID="10" presetClass="exit" presetSubtype="0" fill="hold" nodeType="withEffect">
                                  <p:stCondLst>
                                    <p:cond delay="500"/>
                                  </p:stCondLst>
                                  <p:childTnLst>
                                    <p:animEffect transition="out" filter="fade">
                                      <p:cBhvr>
                                        <p:cTn id="19" dur="250"/>
                                        <p:tgtEl>
                                          <p:spTgt spid="95"/>
                                        </p:tgtEl>
                                      </p:cBhvr>
                                    </p:animEffect>
                                    <p:set>
                                      <p:cBhvr>
                                        <p:cTn id="20" dur="1" fill="hold">
                                          <p:stCondLst>
                                            <p:cond delay="24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Footnote"/>
          <p:cNvSpPr txBox="1">
            <a:spLocks noChangeArrowheads="1"/>
          </p:cNvSpPr>
          <p:nvPr>
            <p:custDataLst>
              <p:tags r:id="rId2"/>
            </p:custDataLst>
          </p:nvPr>
        </p:nvSpPr>
        <p:spPr bwMode="gray">
          <a:xfrm>
            <a:off x="411480" y="6151049"/>
            <a:ext cx="90805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nchorCtr="0">
            <a:spAutoFit/>
          </a:bodyPr>
          <a:lstStyle>
            <a:lvl1pPr defTabSz="949325">
              <a:defRPr sz="1200">
                <a:solidFill>
                  <a:schemeClr val="tx1"/>
                </a:solidFill>
                <a:latin typeface="Arial" charset="0"/>
              </a:defRPr>
            </a:lvl1pPr>
            <a:lvl2pPr marL="742950" indent="-285750" defTabSz="949325">
              <a:defRPr sz="1200">
                <a:solidFill>
                  <a:schemeClr val="tx1"/>
                </a:solidFill>
                <a:latin typeface="Arial" charset="0"/>
              </a:defRPr>
            </a:lvl2pPr>
            <a:lvl3pPr marL="1143000" indent="-228600" defTabSz="949325">
              <a:defRPr sz="1200">
                <a:solidFill>
                  <a:schemeClr val="tx1"/>
                </a:solidFill>
                <a:latin typeface="Arial" charset="0"/>
              </a:defRPr>
            </a:lvl3pPr>
            <a:lvl4pPr marL="1600200" indent="-228600" defTabSz="949325">
              <a:defRPr sz="1200">
                <a:solidFill>
                  <a:schemeClr val="tx1"/>
                </a:solidFill>
                <a:latin typeface="Arial" charset="0"/>
              </a:defRPr>
            </a:lvl4pPr>
            <a:lvl5pPr marL="2057400" indent="-228600" defTabSz="949325">
              <a:defRPr sz="1200">
                <a:solidFill>
                  <a:schemeClr val="tx1"/>
                </a:solidFill>
                <a:latin typeface="Arial" charset="0"/>
              </a:defRPr>
            </a:lvl5pPr>
            <a:lvl6pPr marL="2514600" indent="-228600" algn="ctr" defTabSz="949325" eaLnBrk="0" fontAlgn="base" hangingPunct="0">
              <a:lnSpc>
                <a:spcPct val="95000"/>
              </a:lnSpc>
              <a:spcBef>
                <a:spcPct val="0"/>
              </a:spcBef>
              <a:spcAft>
                <a:spcPct val="0"/>
              </a:spcAft>
              <a:defRPr sz="1200">
                <a:solidFill>
                  <a:schemeClr val="tx1"/>
                </a:solidFill>
                <a:latin typeface="Arial" charset="0"/>
              </a:defRPr>
            </a:lvl6pPr>
            <a:lvl7pPr marL="2971800" indent="-228600" algn="ctr" defTabSz="949325" eaLnBrk="0" fontAlgn="base" hangingPunct="0">
              <a:lnSpc>
                <a:spcPct val="95000"/>
              </a:lnSpc>
              <a:spcBef>
                <a:spcPct val="0"/>
              </a:spcBef>
              <a:spcAft>
                <a:spcPct val="0"/>
              </a:spcAft>
              <a:defRPr sz="1200">
                <a:solidFill>
                  <a:schemeClr val="tx1"/>
                </a:solidFill>
                <a:latin typeface="Arial" charset="0"/>
              </a:defRPr>
            </a:lvl7pPr>
            <a:lvl8pPr marL="3429000" indent="-228600" algn="ctr" defTabSz="949325" eaLnBrk="0" fontAlgn="base" hangingPunct="0">
              <a:lnSpc>
                <a:spcPct val="95000"/>
              </a:lnSpc>
              <a:spcBef>
                <a:spcPct val="0"/>
              </a:spcBef>
              <a:spcAft>
                <a:spcPct val="0"/>
              </a:spcAft>
              <a:defRPr sz="1200">
                <a:solidFill>
                  <a:schemeClr val="tx1"/>
                </a:solidFill>
                <a:latin typeface="Arial" charset="0"/>
              </a:defRPr>
            </a:lvl8pPr>
            <a:lvl9pPr marL="3886200" indent="-228600" algn="ctr" defTabSz="949325" eaLnBrk="0" fontAlgn="base" hangingPunct="0">
              <a:lnSpc>
                <a:spcPct val="95000"/>
              </a:lnSpc>
              <a:spcBef>
                <a:spcPct val="0"/>
              </a:spcBef>
              <a:spcAft>
                <a:spcPct val="0"/>
              </a:spcAft>
              <a:defRPr sz="1200">
                <a:solidFill>
                  <a:schemeClr val="tx1"/>
                </a:solidFill>
                <a:latin typeface="Arial" charset="0"/>
              </a:defRPr>
            </a:lvl9pPr>
          </a:lstStyle>
          <a:p>
            <a:r>
              <a:rPr lang="en-US" altLang="en-US" sz="900" dirty="0">
                <a:latin typeface="Arial" panose="020B0604020202020204" pitchFamily="34" charset="0"/>
              </a:rPr>
              <a:t>Source: Natalie Angier, </a:t>
            </a:r>
            <a:r>
              <a:rPr lang="en-US" altLang="en-US" sz="900" i="1" dirty="0">
                <a:latin typeface="Arial" panose="020B0604020202020204" pitchFamily="34" charset="0"/>
              </a:rPr>
              <a:t>The Canon: A Whirligig Tour of the Beautiful Basics of Science </a:t>
            </a:r>
            <a:r>
              <a:rPr lang="en-US" altLang="en-US" sz="900" dirty="0">
                <a:latin typeface="Arial" panose="020B0604020202020204" pitchFamily="34" charset="0"/>
              </a:rPr>
              <a:t>(2007)</a:t>
            </a:r>
          </a:p>
        </p:txBody>
      </p:sp>
      <p:sp>
        <p:nvSpPr>
          <p:cNvPr id="22" name="Subtitle">
            <a:extLst>
              <a:ext uri="{FF2B5EF4-FFF2-40B4-BE49-F238E27FC236}">
                <a16:creationId xmlns:a16="http://schemas.microsoft.com/office/drawing/2014/main" id="{54CFFE30-3739-9AA0-7F2D-C89EB1445D7E}"/>
              </a:ext>
            </a:extLst>
          </p:cNvPr>
          <p:cNvSpPr>
            <a:spLocks noChangeArrowheads="1"/>
          </p:cNvSpPr>
          <p:nvPr/>
        </p:nvSpPr>
        <p:spPr bwMode="gray">
          <a:xfrm>
            <a:off x="411480" y="758952"/>
            <a:ext cx="9080500" cy="704088"/>
          </a:xfrm>
          <a:prstGeom prst="rect">
            <a:avLst/>
          </a:prstGeom>
        </p:spPr>
        <p:txBody>
          <a:bodyPr vert="horz" wrap="square" lIns="0" tIns="0" rIns="0" bIns="0" rtlCol="0" anchor="t" anchorCtr="0">
            <a:noAutofit/>
          </a:bodyPr>
          <a:lstStyle/>
          <a:p>
            <a:pPr>
              <a:buFont typeface="Arial"/>
              <a:buNone/>
            </a:pPr>
            <a:r>
              <a:rPr lang="en-US" sz="1600" dirty="0">
                <a:solidFill>
                  <a:srgbClr val="8C8C8C"/>
                </a:solidFill>
                <a:latin typeface="Arial" panose="020B0604020202020204" pitchFamily="34" charset="0"/>
              </a:rPr>
              <a:t>The brain does not distinguish between modern events and ancient threats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88" y="1937395"/>
            <a:ext cx="1952248" cy="1952248"/>
          </a:xfrm>
          <a:prstGeom prst="rect">
            <a:avLst/>
          </a:prstGeom>
        </p:spPr>
      </p:pic>
      <p:sp>
        <p:nvSpPr>
          <p:cNvPr id="9221" name="Rectangle 2"/>
          <p:cNvSpPr>
            <a:spLocks noGrp="1" noChangeArrowheads="1"/>
          </p:cNvSpPr>
          <p:nvPr>
            <p:ph type="title"/>
          </p:nvPr>
        </p:nvSpPr>
        <p:spPr>
          <a:xfrm>
            <a:off x="411480" y="411480"/>
            <a:ext cx="9079992" cy="307777"/>
          </a:xfrm>
        </p:spPr>
        <p:txBody>
          <a:bodyPr>
            <a:spAutoFit/>
          </a:bodyPr>
          <a:lstStyle/>
          <a:p>
            <a:r>
              <a:rPr lang="en-US" altLang="en-US" dirty="0"/>
              <a:t>Understanding Modern Human Behavior</a:t>
            </a:r>
          </a:p>
        </p:txBody>
      </p:sp>
      <p:sp>
        <p:nvSpPr>
          <p:cNvPr id="2" name="Text Placeholder 1"/>
          <p:cNvSpPr>
            <a:spLocks noGrp="1"/>
          </p:cNvSpPr>
          <p:nvPr>
            <p:ph type="body" sz="quarter" idx="16"/>
          </p:nvPr>
        </p:nvSpPr>
        <p:spPr>
          <a:xfrm>
            <a:off x="3486150" y="2167262"/>
            <a:ext cx="6038849" cy="795528"/>
          </a:xfrm>
          <a:solidFill>
            <a:schemeClr val="bg1"/>
          </a:solidFill>
          <a:ln w="12700">
            <a:solidFill>
              <a:schemeClr val="accent1"/>
            </a:solidFill>
          </a:ln>
        </p:spPr>
        <p:txBody>
          <a:bodyPr anchor="ctr"/>
          <a:lstStyle/>
          <a:p>
            <a:pPr marL="0" indent="0" algn="ctr">
              <a:lnSpc>
                <a:spcPct val="95000"/>
              </a:lnSpc>
              <a:spcBef>
                <a:spcPct val="15000"/>
              </a:spcBef>
              <a:buNone/>
            </a:pPr>
            <a:r>
              <a:rPr lang="en-US" altLang="en-US" dirty="0"/>
              <a:t>Our brain is constantly bombarded with sensory information </a:t>
            </a:r>
            <a:endParaRPr lang="en-US" dirty="0"/>
          </a:p>
        </p:txBody>
      </p:sp>
      <p:sp>
        <p:nvSpPr>
          <p:cNvPr id="3" name="TextBox 2"/>
          <p:cNvSpPr txBox="1"/>
          <p:nvPr/>
        </p:nvSpPr>
        <p:spPr>
          <a:xfrm>
            <a:off x="1131440" y="2598366"/>
            <a:ext cx="556243" cy="325602"/>
          </a:xfrm>
          <a:prstGeom prst="rect">
            <a:avLst/>
          </a:prstGeom>
          <a:noFill/>
        </p:spPr>
        <p:txBody>
          <a:bodyPr wrap="none" lIns="0" tIns="0" rIns="0" bIns="0" rtlCol="0">
            <a:spAutoFit/>
          </a:bodyPr>
          <a:lstStyle>
            <a:defPPr>
              <a:defRPr lang="en-US"/>
            </a:defPPr>
            <a:lvl1pPr algn="ctr">
              <a:lnSpc>
                <a:spcPts val="2900"/>
              </a:lnSpc>
              <a:defRPr sz="2400" b="1"/>
            </a:lvl1pPr>
          </a:lstStyle>
          <a:p>
            <a:r>
              <a:rPr lang="en-US" sz="1600" dirty="0"/>
              <a:t>FEAR</a:t>
            </a:r>
          </a:p>
        </p:txBody>
      </p:sp>
      <p:sp>
        <p:nvSpPr>
          <p:cNvPr id="4" name="Rectangle 3"/>
          <p:cNvSpPr/>
          <p:nvPr/>
        </p:nvSpPr>
        <p:spPr>
          <a:xfrm>
            <a:off x="3486150" y="4049829"/>
            <a:ext cx="6038851" cy="795528"/>
          </a:xfrm>
          <a:prstGeom prst="rect">
            <a:avLst/>
          </a:prstGeom>
          <a:solidFill>
            <a:schemeClr val="bg1"/>
          </a:solidFill>
          <a:ln w="12700">
            <a:solidFill>
              <a:schemeClr val="accent1"/>
            </a:solidFill>
          </a:ln>
        </p:spPr>
        <p:txBody>
          <a:bodyPr wrap="square" anchor="ctr">
            <a:spAutoFit/>
          </a:bodyPr>
          <a:lstStyle/>
          <a:p>
            <a:pPr algn="ctr">
              <a:lnSpc>
                <a:spcPct val="95000"/>
              </a:lnSpc>
              <a:spcBef>
                <a:spcPct val="15000"/>
              </a:spcBef>
            </a:pPr>
            <a:r>
              <a:rPr lang="en-US" altLang="en-US" sz="1600" dirty="0"/>
              <a:t>External stressors activate primitive triggers that get the body ready for action: the </a:t>
            </a:r>
            <a:r>
              <a:rPr lang="en-US" altLang="en-US" sz="1600" dirty="0">
                <a:solidFill>
                  <a:schemeClr val="accent1"/>
                </a:solidFill>
              </a:rPr>
              <a:t>“fight-or-flight”</a:t>
            </a:r>
            <a:r>
              <a:rPr lang="en-US" altLang="en-US" sz="1600" dirty="0"/>
              <a:t> mechanism</a:t>
            </a:r>
            <a:endParaRPr lang="en-US" sz="1600" dirty="0"/>
          </a:p>
        </p:txBody>
      </p:sp>
      <p:grpSp>
        <p:nvGrpSpPr>
          <p:cNvPr id="23" name="Group 22">
            <a:extLst>
              <a:ext uri="{FF2B5EF4-FFF2-40B4-BE49-F238E27FC236}">
                <a16:creationId xmlns:a16="http://schemas.microsoft.com/office/drawing/2014/main" id="{456A5816-3060-4183-AD91-5004DCF91AFB}"/>
              </a:ext>
            </a:extLst>
          </p:cNvPr>
          <p:cNvGrpSpPr/>
          <p:nvPr/>
        </p:nvGrpSpPr>
        <p:grpSpPr>
          <a:xfrm>
            <a:off x="493776" y="2176272"/>
            <a:ext cx="2249424" cy="2699309"/>
            <a:chOff x="493776" y="2176272"/>
            <a:chExt cx="2249424" cy="2699309"/>
          </a:xfrm>
        </p:grpSpPr>
        <p:pic>
          <p:nvPicPr>
            <p:cNvPr id="25" name="head" descr="Shape&#10;&#10;Description automatically generated with medium confidence">
              <a:extLst>
                <a:ext uri="{FF2B5EF4-FFF2-40B4-BE49-F238E27FC236}">
                  <a16:creationId xmlns:a16="http://schemas.microsoft.com/office/drawing/2014/main" id="{40B71E4E-23A7-4278-9B12-797BE4EFCA73}"/>
                </a:ext>
              </a:extLst>
            </p:cNvPr>
            <p:cNvPicPr>
              <a:picLocks noChangeAspect="1"/>
            </p:cNvPicPr>
            <p:nvPr/>
          </p:nvPicPr>
          <p:blipFill>
            <a:blip r:embed="rId6"/>
            <a:stretch>
              <a:fillRect/>
            </a:stretch>
          </p:blipFill>
          <p:spPr>
            <a:xfrm>
              <a:off x="493776" y="2176272"/>
              <a:ext cx="2249424" cy="2699309"/>
            </a:xfrm>
            <a:prstGeom prst="rect">
              <a:avLst/>
            </a:prstGeom>
          </p:spPr>
        </p:pic>
        <p:pic>
          <p:nvPicPr>
            <p:cNvPr id="26" name="Brain" descr="Shape, circle&#10;&#10;Description automatically generated">
              <a:extLst>
                <a:ext uri="{FF2B5EF4-FFF2-40B4-BE49-F238E27FC236}">
                  <a16:creationId xmlns:a16="http://schemas.microsoft.com/office/drawing/2014/main" id="{2297880D-3C3D-4470-8807-2142652DFB7C}"/>
                </a:ext>
              </a:extLst>
            </p:cNvPr>
            <p:cNvPicPr>
              <a:picLocks noChangeAspect="1"/>
            </p:cNvPicPr>
            <p:nvPr/>
          </p:nvPicPr>
          <p:blipFill>
            <a:blip r:embed="rId7"/>
            <a:stretch>
              <a:fillRect/>
            </a:stretch>
          </p:blipFill>
          <p:spPr>
            <a:xfrm flipH="1">
              <a:off x="727535" y="2389495"/>
              <a:ext cx="1364052" cy="1023039"/>
            </a:xfrm>
            <a:prstGeom prst="rect">
              <a:avLst/>
            </a:prstGeom>
          </p:spPr>
        </p:pic>
      </p:grpSp>
    </p:spTree>
    <p:custDataLst>
      <p:tags r:id="rId1"/>
    </p:custDataLst>
    <p:extLst>
      <p:ext uri="{BB962C8B-B14F-4D97-AF65-F5344CB8AC3E}">
        <p14:creationId xmlns:p14="http://schemas.microsoft.com/office/powerpoint/2010/main" val="29389174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BJTYPE" val="Body Content"/>
  <p:tag name="VERSION" val="150515"/>
</p:tagLst>
</file>

<file path=ppt/tags/tag10.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1.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2.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3.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4.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5.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6.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7.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8.xml><?xml version="1.0" encoding="utf-8"?>
<p:tagLst xmlns:a="http://schemas.openxmlformats.org/drawingml/2006/main" xmlns:r="http://schemas.openxmlformats.org/officeDocument/2006/relationships" xmlns:p="http://schemas.openxmlformats.org/presentationml/2006/main">
  <p:tag name="OBJTYPE" val="Footer Presentation Title"/>
  <p:tag name="VERSION" val="150515"/>
</p:tagLst>
</file>

<file path=ppt/tags/tag19.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0.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1.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2.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3.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4.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5.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6.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7.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8.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9.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xml><?xml version="1.0" encoding="utf-8"?>
<p:tagLst xmlns:a="http://schemas.openxmlformats.org/drawingml/2006/main" xmlns:r="http://schemas.openxmlformats.org/officeDocument/2006/relationships" xmlns:p="http://schemas.openxmlformats.org/presentationml/2006/main">
  <p:tag name="OBJTYPE" val="Footer Presentation Title"/>
  <p:tag name="VERSION" val="150515"/>
</p:tagLst>
</file>

<file path=ppt/tags/tag30.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1.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2.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3.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4.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5.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6.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7.xml><?xml version="1.0" encoding="utf-8"?>
<p:tagLst xmlns:a="http://schemas.openxmlformats.org/drawingml/2006/main" xmlns:r="http://schemas.openxmlformats.org/officeDocument/2006/relationships" xmlns:p="http://schemas.openxmlformats.org/presentationml/2006/main">
  <p:tag name="OBJTYPE" val="Cover Page Background"/>
  <p:tag name="VERSION" val="150515"/>
</p:tagLst>
</file>

<file path=ppt/tags/tag38.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39.xml><?xml version="1.0" encoding="utf-8"?>
<p:tagLst xmlns:a="http://schemas.openxmlformats.org/drawingml/2006/main" xmlns:r="http://schemas.openxmlformats.org/officeDocument/2006/relationships" xmlns:p="http://schemas.openxmlformats.org/presentationml/2006/main">
  <p:tag name="OBJTYPE" val="Cover Page Subtitle"/>
  <p:tag name="VERSION" val="150515"/>
</p:tagLst>
</file>

<file path=ppt/tags/tag4.xml><?xml version="1.0" encoding="utf-8"?>
<p:tagLst xmlns:a="http://schemas.openxmlformats.org/drawingml/2006/main" xmlns:r="http://schemas.openxmlformats.org/officeDocument/2006/relationships" xmlns:p="http://schemas.openxmlformats.org/presentationml/2006/main">
  <p:tag name="OBJTYPE" val="Cover Page Background"/>
  <p:tag name="VERSION" val="150515"/>
</p:tagLst>
</file>

<file path=ppt/tags/tag40.xml><?xml version="1.0" encoding="utf-8"?>
<p:tagLst xmlns:a="http://schemas.openxmlformats.org/drawingml/2006/main" xmlns:r="http://schemas.openxmlformats.org/officeDocument/2006/relationships" xmlns:p="http://schemas.openxmlformats.org/presentationml/2006/main">
  <p:tag name="OBJTYPE" val="Cover Page Background"/>
  <p:tag name="VERSION" val="150515"/>
</p:tagLst>
</file>

<file path=ppt/tags/tag41.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42.xml><?xml version="1.0" encoding="utf-8"?>
<p:tagLst xmlns:a="http://schemas.openxmlformats.org/drawingml/2006/main" xmlns:r="http://schemas.openxmlformats.org/officeDocument/2006/relationships" xmlns:p="http://schemas.openxmlformats.org/presentationml/2006/main">
  <p:tag name="OBJTYPE" val="Cover Page Subtitle"/>
  <p:tag name="VERSION" val="150515"/>
</p:tagLst>
</file>

<file path=ppt/tags/tag43.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44.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45.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46.xml><?xml version="1.0" encoding="utf-8"?>
<p:tagLst xmlns:a="http://schemas.openxmlformats.org/drawingml/2006/main" xmlns:r="http://schemas.openxmlformats.org/officeDocument/2006/relationships" xmlns:p="http://schemas.openxmlformats.org/presentationml/2006/main">
  <p:tag name="SELTIME" val="12/1/2014 12:46:11 PM"/>
</p:tagLst>
</file>

<file path=ppt/tags/tag47.xml><?xml version="1.0" encoding="utf-8"?>
<p:tagLst xmlns:a="http://schemas.openxmlformats.org/drawingml/2006/main" xmlns:r="http://schemas.openxmlformats.org/officeDocument/2006/relationships" xmlns:p="http://schemas.openxmlformats.org/presentationml/2006/main">
  <p:tag name="SELTIME" val="12/1/2014 12:45:09 PM"/>
</p:tagLst>
</file>

<file path=ppt/tags/tag48.xml><?xml version="1.0" encoding="utf-8"?>
<p:tagLst xmlns:a="http://schemas.openxmlformats.org/drawingml/2006/main" xmlns:r="http://schemas.openxmlformats.org/officeDocument/2006/relationships" xmlns:p="http://schemas.openxmlformats.org/presentationml/2006/main">
  <p:tag name="SELTIME" val="11/7/2014 4:54:28 PM"/>
</p:tagLst>
</file>

<file path=ppt/tags/tag49.xml><?xml version="1.0" encoding="utf-8"?>
<p:tagLst xmlns:a="http://schemas.openxmlformats.org/drawingml/2006/main" xmlns:r="http://schemas.openxmlformats.org/officeDocument/2006/relationships" xmlns:p="http://schemas.openxmlformats.org/presentationml/2006/main">
  <p:tag name="TAG" val="No"/>
</p:tagLst>
</file>

<file path=ppt/tags/tag5.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50.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51.xml><?xml version="1.0" encoding="utf-8"?>
<p:tagLst xmlns:a="http://schemas.openxmlformats.org/drawingml/2006/main" xmlns:r="http://schemas.openxmlformats.org/officeDocument/2006/relationships" xmlns:p="http://schemas.openxmlformats.org/presentationml/2006/main">
  <p:tag name="FONTSIZE" val="16"/>
</p:tagLst>
</file>

<file path=ppt/tags/tag52.xml><?xml version="1.0" encoding="utf-8"?>
<p:tagLst xmlns:a="http://schemas.openxmlformats.org/drawingml/2006/main" xmlns:r="http://schemas.openxmlformats.org/officeDocument/2006/relationships" xmlns:p="http://schemas.openxmlformats.org/presentationml/2006/main">
  <p:tag name="FONTSIZE" val="16"/>
</p:tagLst>
</file>

<file path=ppt/tags/tag53.xml><?xml version="1.0" encoding="utf-8"?>
<p:tagLst xmlns:a="http://schemas.openxmlformats.org/drawingml/2006/main" xmlns:r="http://schemas.openxmlformats.org/officeDocument/2006/relationships" xmlns:p="http://schemas.openxmlformats.org/presentationml/2006/main">
  <p:tag name="FONTSIZE" val="16"/>
</p:tagLst>
</file>

<file path=ppt/tags/tag54.xml><?xml version="1.0" encoding="utf-8"?>
<p:tagLst xmlns:a="http://schemas.openxmlformats.org/drawingml/2006/main" xmlns:r="http://schemas.openxmlformats.org/officeDocument/2006/relationships" xmlns:p="http://schemas.openxmlformats.org/presentationml/2006/main">
  <p:tag name="FONTSIZE" val="16"/>
</p:tagLst>
</file>

<file path=ppt/tags/tag55.xml><?xml version="1.0" encoding="utf-8"?>
<p:tagLst xmlns:a="http://schemas.openxmlformats.org/drawingml/2006/main" xmlns:r="http://schemas.openxmlformats.org/officeDocument/2006/relationships" xmlns:p="http://schemas.openxmlformats.org/presentationml/2006/main">
  <p:tag name="FONTSIZE" val="16"/>
</p:tagLst>
</file>

<file path=ppt/tags/tag56.xml><?xml version="1.0" encoding="utf-8"?>
<p:tagLst xmlns:a="http://schemas.openxmlformats.org/drawingml/2006/main" xmlns:r="http://schemas.openxmlformats.org/officeDocument/2006/relationships" xmlns:p="http://schemas.openxmlformats.org/presentationml/2006/main">
  <p:tag name="TAG" val="Yes"/>
</p:tagLst>
</file>

<file path=ppt/tags/tag57.xml><?xml version="1.0" encoding="utf-8"?>
<p:tagLst xmlns:a="http://schemas.openxmlformats.org/drawingml/2006/main" xmlns:r="http://schemas.openxmlformats.org/officeDocument/2006/relationships" xmlns:p="http://schemas.openxmlformats.org/presentationml/2006/main">
  <p:tag name="FONTSIZE" val="16"/>
</p:tagLst>
</file>

<file path=ppt/tags/tag58.xml><?xml version="1.0" encoding="utf-8"?>
<p:tagLst xmlns:a="http://schemas.openxmlformats.org/drawingml/2006/main" xmlns:r="http://schemas.openxmlformats.org/officeDocument/2006/relationships" xmlns:p="http://schemas.openxmlformats.org/presentationml/2006/main">
  <p:tag name="TAG" val="Yes"/>
</p:tagLst>
</file>

<file path=ppt/tags/tag59.xml><?xml version="1.0" encoding="utf-8"?>
<p:tagLst xmlns:a="http://schemas.openxmlformats.org/drawingml/2006/main" xmlns:r="http://schemas.openxmlformats.org/officeDocument/2006/relationships" xmlns:p="http://schemas.openxmlformats.org/presentationml/2006/main">
  <p:tag name="FONTSIZE" val="16"/>
</p:tagLst>
</file>

<file path=ppt/tags/tag6.xml><?xml version="1.0" encoding="utf-8"?>
<p:tagLst xmlns:a="http://schemas.openxmlformats.org/drawingml/2006/main" xmlns:r="http://schemas.openxmlformats.org/officeDocument/2006/relationships" xmlns:p="http://schemas.openxmlformats.org/presentationml/2006/main">
  <p:tag name="OBJTYPE" val="Cover Page Subtitle"/>
  <p:tag name="VERSION" val="150515"/>
</p:tagLst>
</file>

<file path=ppt/tags/tag60.xml><?xml version="1.0" encoding="utf-8"?>
<p:tagLst xmlns:a="http://schemas.openxmlformats.org/drawingml/2006/main" xmlns:r="http://schemas.openxmlformats.org/officeDocument/2006/relationships" xmlns:p="http://schemas.openxmlformats.org/presentationml/2006/main">
  <p:tag name="TAG" val="Yes"/>
</p:tagLst>
</file>

<file path=ppt/tags/tag61.xml><?xml version="1.0" encoding="utf-8"?>
<p:tagLst xmlns:a="http://schemas.openxmlformats.org/drawingml/2006/main" xmlns:r="http://schemas.openxmlformats.org/officeDocument/2006/relationships" xmlns:p="http://schemas.openxmlformats.org/presentationml/2006/main">
  <p:tag name="TAG" val="No"/>
</p:tagLst>
</file>

<file path=ppt/tags/tag62.xml><?xml version="1.0" encoding="utf-8"?>
<p:tagLst xmlns:a="http://schemas.openxmlformats.org/drawingml/2006/main" xmlns:r="http://schemas.openxmlformats.org/officeDocument/2006/relationships" xmlns:p="http://schemas.openxmlformats.org/presentationml/2006/main">
  <p:tag name="TAG" val="No"/>
</p:tagLst>
</file>

<file path=ppt/tags/tag63.xml><?xml version="1.0" encoding="utf-8"?>
<p:tagLst xmlns:a="http://schemas.openxmlformats.org/drawingml/2006/main" xmlns:r="http://schemas.openxmlformats.org/officeDocument/2006/relationships" xmlns:p="http://schemas.openxmlformats.org/presentationml/2006/main">
  <p:tag name="LABEL" val="Not it"/>
</p:tagLst>
</file>

<file path=ppt/tags/tag64.xml><?xml version="1.0" encoding="utf-8"?>
<p:tagLst xmlns:a="http://schemas.openxmlformats.org/drawingml/2006/main" xmlns:r="http://schemas.openxmlformats.org/officeDocument/2006/relationships" xmlns:p="http://schemas.openxmlformats.org/presentationml/2006/main">
  <p:tag name="LABEL" val="Not it"/>
</p:tagLst>
</file>

<file path=ppt/tags/tag65.xml><?xml version="1.0" encoding="utf-8"?>
<p:tagLst xmlns:a="http://schemas.openxmlformats.org/drawingml/2006/main" xmlns:r="http://schemas.openxmlformats.org/officeDocument/2006/relationships" xmlns:p="http://schemas.openxmlformats.org/presentationml/2006/main">
  <p:tag name="LABEL" val="Not it"/>
</p:tagLst>
</file>

<file path=ppt/tags/tag66.xml><?xml version="1.0" encoding="utf-8"?>
<p:tagLst xmlns:a="http://schemas.openxmlformats.org/drawingml/2006/main" xmlns:r="http://schemas.openxmlformats.org/officeDocument/2006/relationships" xmlns:p="http://schemas.openxmlformats.org/presentationml/2006/main">
  <p:tag name="LABEL" val="Not it"/>
</p:tagLst>
</file>

<file path=ppt/tags/tag67.xml><?xml version="1.0" encoding="utf-8"?>
<p:tagLst xmlns:a="http://schemas.openxmlformats.org/drawingml/2006/main" xmlns:r="http://schemas.openxmlformats.org/officeDocument/2006/relationships" xmlns:p="http://schemas.openxmlformats.org/presentationml/2006/main">
  <p:tag name="TAG" val="No"/>
</p:tagLst>
</file>

<file path=ppt/tags/tag68.xml><?xml version="1.0" encoding="utf-8"?>
<p:tagLst xmlns:a="http://schemas.openxmlformats.org/drawingml/2006/main" xmlns:r="http://schemas.openxmlformats.org/officeDocument/2006/relationships" xmlns:p="http://schemas.openxmlformats.org/presentationml/2006/main">
  <p:tag name="TAG" val="No"/>
</p:tagLst>
</file>

<file path=ppt/tags/tag69.xml><?xml version="1.0" encoding="utf-8"?>
<p:tagLst xmlns:a="http://schemas.openxmlformats.org/drawingml/2006/main" xmlns:r="http://schemas.openxmlformats.org/officeDocument/2006/relationships" xmlns:p="http://schemas.openxmlformats.org/presentationml/2006/main">
  <p:tag name="LABEL" val="Not it"/>
</p:tagLst>
</file>

<file path=ppt/tags/tag7.xml><?xml version="1.0" encoding="utf-8"?>
<p:tagLst xmlns:a="http://schemas.openxmlformats.org/drawingml/2006/main" xmlns:r="http://schemas.openxmlformats.org/officeDocument/2006/relationships" xmlns:p="http://schemas.openxmlformats.org/presentationml/2006/main">
  <p:tag name="OBJTYPE" val="Cover Page Background"/>
  <p:tag name="VERSION" val="150515"/>
</p:tagLst>
</file>

<file path=ppt/tags/tag70.xml><?xml version="1.0" encoding="utf-8"?>
<p:tagLst xmlns:a="http://schemas.openxmlformats.org/drawingml/2006/main" xmlns:r="http://schemas.openxmlformats.org/officeDocument/2006/relationships" xmlns:p="http://schemas.openxmlformats.org/presentationml/2006/main">
  <p:tag name="LABEL" val="Not it"/>
</p:tagLst>
</file>

<file path=ppt/tags/tag71.xml><?xml version="1.0" encoding="utf-8"?>
<p:tagLst xmlns:a="http://schemas.openxmlformats.org/drawingml/2006/main" xmlns:r="http://schemas.openxmlformats.org/officeDocument/2006/relationships" xmlns:p="http://schemas.openxmlformats.org/presentationml/2006/main">
  <p:tag name="TAG" val="No"/>
</p:tagLst>
</file>

<file path=ppt/tags/tag8.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9.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heme/theme1.xml><?xml version="1.0" encoding="utf-8"?>
<a:theme xmlns:a="http://schemas.openxmlformats.org/drawingml/2006/main" name="AllianceBernstein">
  <a:themeElements>
    <a:clrScheme name="AB-Template-Color">
      <a:dk1>
        <a:sysClr val="windowText" lastClr="000000"/>
      </a:dk1>
      <a:lt1>
        <a:sysClr val="window" lastClr="FFFFFF"/>
      </a:lt1>
      <a:dk2>
        <a:srgbClr val="C4C4C4"/>
      </a:dk2>
      <a:lt2>
        <a:srgbClr val="F0F0F0"/>
      </a:lt2>
      <a:accent1>
        <a:srgbClr val="1E9BD7"/>
      </a:accent1>
      <a:accent2>
        <a:srgbClr val="FFBF27"/>
      </a:accent2>
      <a:accent3>
        <a:srgbClr val="5949A7"/>
      </a:accent3>
      <a:accent4>
        <a:srgbClr val="1CD8C0"/>
      </a:accent4>
      <a:accent5>
        <a:srgbClr val="000000"/>
      </a:accent5>
      <a:accent6>
        <a:srgbClr val="8C8C8C"/>
      </a:accent6>
      <a:hlink>
        <a:srgbClr val="1E9BD7"/>
      </a:hlink>
      <a:folHlink>
        <a:srgbClr val="1E9B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effectLst/>
      </a:spPr>
      <a:bodyPr tIns="73152" bIns="73152" rtlCol="0" anchor="ctr"/>
      <a:lstStyle>
        <a:defPPr algn="ctr">
          <a:defRPr sz="1200" dirty="0" err="1">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200" dirty="0" smtClean="0">
            <a:solidFill>
              <a:schemeClr val="tx1"/>
            </a:solidFill>
          </a:defRPr>
        </a:defPPr>
      </a:lstStyle>
    </a:txDef>
  </a:objectDefaults>
  <a:extraClrSchemeLst/>
  <a:extLst>
    <a:ext uri="{05A4C25C-085E-4340-85A3-A5531E510DB2}">
      <thm15:themeFamily xmlns:thm15="http://schemas.microsoft.com/office/thememl/2012/main" name="Blank" id="{E4998048-81D2-44BB-A6D5-F2FFCDBA0332}" vid="{22113178-EC81-4547-A28A-46C413EE050F}"/>
    </a:ext>
  </a:extLst>
</a:theme>
</file>

<file path=ppt/theme/theme2.xml><?xml version="1.0" encoding="utf-8"?>
<a:theme xmlns:a="http://schemas.openxmlformats.org/drawingml/2006/main" name="Office Theme">
  <a:themeElements>
    <a:clrScheme name="AB-Template-Color">
      <a:dk1>
        <a:sysClr val="windowText" lastClr="000000"/>
      </a:dk1>
      <a:lt1>
        <a:sysClr val="window" lastClr="FFFFFF"/>
      </a:lt1>
      <a:dk2>
        <a:srgbClr val="8C8C8C"/>
      </a:dk2>
      <a:lt2>
        <a:srgbClr val="F0F0F0"/>
      </a:lt2>
      <a:accent1>
        <a:srgbClr val="1E9BD7"/>
      </a:accent1>
      <a:accent2>
        <a:srgbClr val="FFBF27"/>
      </a:accent2>
      <a:accent3>
        <a:srgbClr val="5949A7"/>
      </a:accent3>
      <a:accent4>
        <a:srgbClr val="1CD8C0"/>
      </a:accent4>
      <a:accent5>
        <a:srgbClr val="000000"/>
      </a:accent5>
      <a:accent6>
        <a:srgbClr val="8C8C8C"/>
      </a:accent6>
      <a:hlink>
        <a:srgbClr val="1E9BD7"/>
      </a:hlink>
      <a:folHlink>
        <a:srgbClr val="094D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727f039f-eab4-460b-9e43-c50b448cc80e" isdomainofvalue="False" dataSourceId="57d9b15a-8185-4a2b-b8c2-cf4911e786e8"/>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DataSourceMapping>
  <Id>e0c4fcac-e287-46c1-8af7-5c55d399b8cf</Id>
  <Name>EXPRESSION_VARIABLE_MAPPING</Name>
  <TargetDataSource>57d9b15a-8185-4a2b-b8c2-cf4911e786e8</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2.xml><?xml version="1.0" encoding="utf-8"?>
<SourceDataModel Name="AD_HOC" TargetDataSourceId="e49c6217-3efe-4b9d-9fbb-89125c8b7798"/>
</file>

<file path=customXml/item13.xml><?xml version="1.0" encoding="utf-8"?>
<p:properties xmlns:p="http://schemas.microsoft.com/office/2006/metadata/properties" xmlns:xsi="http://www.w3.org/2001/XMLSchema-instance" xmlns:pc="http://schemas.microsoft.com/office/infopath/2007/PartnerControls">
  <documentManagement/>
</p:properties>
</file>

<file path=customXml/item14.xml><?xml version="1.0" encoding="utf-8"?>
<DataSourceMapping>
  <Id>51ed1f5e-68ad-4835-98ee-f860b30fde98</Id>
  <Name>EXPRESSION_VARIABLE_MAPPING</Name>
  <TargetDataSource>69ecc004-f656-4b13-813b-4df53c04816a</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5.xml><?xml version="1.0" encoding="utf-8"?>
<VariableList UniqueId="727f039f-eab4-460b-9e43-c50b448cc80e" Name="System" ContentType="XML" MajorVersion="0" MinorVersion="1" isLocalCopy="False" IsBaseObject="False" DataSourceId="57d9b15a-8185-4a2b-b8c2-cf4911e786e8" DataSourceMajorVersion="0" DataSourceMinorVersion="1"/>
</file>

<file path=customXml/item16.xml><?xml version="1.0" encoding="utf-8"?>
<Slide UniqueId="015dcb0c-dd24-4b5e-b68a-c286a8478538" Name="Disclosures and Important Information" ContentType="application/vnd.openxmlformats-officedocument.presentationml.slide+xml" MajorVersion="5" MinorVersion="4" IsDirty="False" LayoutName="Title only" LayoutUniqueId="400f34de-2f80-42ac-8134-6e0b39e2d46c" GraphicCount="0" ImageCount="0" ExternalObjectCount="0" KeepUnUsedVariable="False" KeepSourceFormatting="False" FromObjectId="015dcb0c-dd24-4b5e-b68a-c286a8478538" FromMajorVersion="5" FromMinorVersion="4">
  <ReferenceSlideList>
    <ReferenceSlide FromMajorVersion="5" FromMinorVersion="4" IsMultiple="False" FromObjectId="015dcb0c-dd24-4b5e-b68a-c286a8478538"/>
  </ReferenceSlideList>
</Slide>
</file>

<file path=customXml/item17.xml><?xml version="1.0" encoding="utf-8"?>
<DataSourceInfo>
  <Id>57d9b15a-8185-4a2b-b8c2-cf4911e786e8</Id>
  <MajorVersion>0</MajorVersion>
  <MinorVersion>1</MinorVersion>
  <DataSourceType>System</DataSourceType>
  <Name>System</Name>
  <Description/>
  <Filter/>
  <DataFields/>
</DataSourceInfo>
</file>

<file path=customXml/item18.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9.xml><?xml version="1.0" encoding="utf-8"?>
<VariableListDefinition name="AD_HOC" displayName="AD_HOC" id="8293b941-c8d3-42f7-a98c-6582fc39454a" isdomainofvalue="False" dataSourceId="e49c6217-3efe-4b9d-9fbb-89125c8b7798"/>
</file>

<file path=customXml/item2.xml><?xml version="1.0" encoding="utf-8"?>
<VariableListDefinition name="Computed" displayName="Computed" id="1719506e-9ef4-43f7-a0f8-1fcc4074b67b" isdomainofvalue="False" dataSourceId="69ecc004-f656-4b13-813b-4df53c04816a"/>
</file>

<file path=customXml/item20.xml><?xml version="1.0" encoding="utf-8"?>
<DataSourceInfo>
  <Id>e49c6217-3efe-4b9d-9fbb-89125c8b7798</Id>
  <MajorVersion>0</MajorVersion>
  <MinorVersion>1</MinorVersion>
  <DataSourceType>Ad_Hoc</DataSourceType>
  <Name>AD_HOC</Name>
  <Description/>
  <Filter/>
  <DataFields/>
</DataSourceInfo>
</file>

<file path=customXml/item21.xml><?xml version="1.0" encoding="utf-8"?>
<DataSourceMapping>
  <Id>9301ea24-2b0f-46c4-8231-1ee69dd67f6d</Id>
  <Name>AD_HOC_MAPPING</Name>
  <TargetDataSource>e49c6217-3efe-4b9d-9fbb-89125c8b7798</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22.xml><?xml version="1.0" encoding="utf-8"?>
<AllExternalAdhocVariableMappings/>
</file>

<file path=customXml/item23.xml><?xml version="1.0" encoding="utf-8"?>
<VariableList UniqueId="1719506e-9ef4-43f7-a0f8-1fcc4074b67b" Name="Computed" ContentType="XML" MajorVersion="0" MinorVersion="1" isLocalCopy="False" IsBaseObject="False" DataSourceId="69ecc004-f656-4b13-813b-4df53c04816a" DataSourceMajorVersion="0" DataSourceMinorVersion="1"/>
</file>

<file path=customXml/item24.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resentation UniqueId="167eb541-3d41-4807-a9eb-6c07597f9e87" MajorVersion="0" MinorVersion="7" CID=""/>
</file>

<file path=customXml/item4.xml><?xml version="1.0" encoding="utf-8"?>
<VariableListCustXmlRels>
  <VariableListCustXmlRel variableListName="AD_HOC">
    <VariableListDefCustXmlId>{8293E015-20E2-4646-8854-A3C37090EFE9}</VariableListDefCustXmlId>
    <LibraryMetadataCustXmlId>{5629A5BC-52BC-4D4D-ACEE-6F91B7D940C1}</LibraryMetadataCustXmlId>
    <DataSourceInfoCustXmlId>{A4BDC550-E31B-426E-B0AC-96BFDEF16F70}</DataSourceInfoCustXmlId>
    <DataSourceMappingCustXmlId>{015D6984-4673-437F-AA6F-1760A15CC5D6}</DataSourceMappingCustXmlId>
    <SdmcCustXmlId>{552ABE39-F448-485E-98EC-7982F39F55F8}</SdmcCustXmlId>
  </VariableListCustXmlRel>
  <VariableListCustXmlRel variableListName="Computed">
    <VariableListDefCustXmlId>{F151B40F-642D-47E7-A975-0A74869A7B9F}</VariableListDefCustXmlId>
    <LibraryMetadataCustXmlId>{28F6E19B-8F43-4F9D-82A0-B54120DC0936}</LibraryMetadataCustXmlId>
    <DataSourceInfoCustXmlId>{EAAC7CF1-D23A-4A03-8E0C-3C5AE53BB53B}</DataSourceInfoCustXmlId>
    <DataSourceMappingCustXmlId>{BB90E002-216B-4FA6-8BE8-567DBECA0460}</DataSourceMappingCustXmlId>
  </VariableListCustXmlRel>
  <VariableListCustXmlRel variableListName="System">
    <VariableListDefCustXmlId>{063C98DD-ABB1-486F-A347-52283DE3BF17}</VariableListDefCustXmlId>
    <LibraryMetadataCustXmlId>{2F2222C0-FAF0-4BCD-B6E0-2DC7B1A60103}</LibraryMetadataCustXmlId>
    <DataSourceInfoCustXmlId>{ACA96C6F-D1C2-4957-A362-5168E9066403}</DataSourceInfoCustXmlId>
    <DataSourceMappingCustXmlId>{F2D5E2BF-1564-49BD-8583-74C2C68DE202}</DataSourceMappingCustXmlId>
  </VariableListCustXmlRel>
  <VariableListCustXmlRel variableListName="SectionSelectionDs">
    <VariableListDefCustXmlId>{2F04F828-CE48-481C-9702-8BF92A8CEB6D}</VariableListDefCustXmlId>
    <LibraryMetadataCustXmlId>{505C33BA-BCB7-4584-BB86-016BD81C9025}</LibraryMetadataCustXmlId>
    <DataSourceInfoCustXmlId>{8AE42CD7-92C8-4DDB-86C2-96FC63CA35B3}</DataSourceInfoCustXmlId>
  </VariableListCustXmlRel>
</VariableListCustXmlRels>
</file>

<file path=customXml/item5.xml><?xml version="1.0" encoding="utf-8"?>
<VariableList UniqueId="8293b941-c8d3-42f7-a98c-6582fc39454a" Name="AD_HOC" ContentType="XML" MajorVersion="0" MinorVersion="1" isLocalCopy="False" IsBaseObject="False" DataSourceId="e49c6217-3efe-4b9d-9fbb-89125c8b7798" DataSourceMajorVersion="0" DataSourceMinorVersion="1"/>
</file>

<file path=customXml/item6.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7.xml><?xml version="1.0" encoding="utf-8"?>
<DataSourceInfo>
  <Id>69ecc004-f656-4b13-813b-4df53c04816a</Id>
  <MajorVersion>0</MajorVersion>
  <MinorVersion>1</MinorVersion>
  <DataSourceType>Expression</DataSourceType>
  <Name>Computed</Name>
  <Description/>
  <Filter/>
  <DataFields/>
</DataSourceInfo>
</file>

<file path=customXml/item8.xml><?xml version="1.0" encoding="utf-8"?>
<VariableList UniqueId="8381be1a-72af-4572-9402-14cf9798f07e" Name="SectionSelectionDs" ContentType="XML" MajorVersion="0" MinorVersion="1" isLocalCopy="False" IsBaseObject="False" DataSourceId="103" DataSourceMajorVersion="1" DataSourceMinorVersion="0"/>
</file>

<file path=customXml/item9.xml><?xml version="1.0" encoding="utf-8"?>
<TemplateEditing>
  <RootElementId>167eb541-3d41-4807-a9eb-6c07597f9e87</RootElementId>
  <TenantOrigin>alliancebernstein</TenantOrigin>
</TemplateEditing>
</file>

<file path=customXml/itemProps1.xml><?xml version="1.0" encoding="utf-8"?>
<ds:datastoreItem xmlns:ds="http://schemas.openxmlformats.org/officeDocument/2006/customXml" ds:itemID="{063C98DD-ABB1-486F-A347-52283DE3BF17}">
  <ds:schemaRefs/>
</ds:datastoreItem>
</file>

<file path=customXml/itemProps10.xml><?xml version="1.0" encoding="utf-8"?>
<ds:datastoreItem xmlns:ds="http://schemas.openxmlformats.org/officeDocument/2006/customXml" ds:itemID="{3ED34853-34A7-4E61-A519-E0486068738E}">
  <ds:schemaRefs>
    <ds:schemaRef ds:uri="http://schemas.microsoft.com/sharepoint/v3/contenttype/forms"/>
  </ds:schemaRefs>
</ds:datastoreItem>
</file>

<file path=customXml/itemProps11.xml><?xml version="1.0" encoding="utf-8"?>
<ds:datastoreItem xmlns:ds="http://schemas.openxmlformats.org/officeDocument/2006/customXml" ds:itemID="{F2D5E2BF-1564-49BD-8583-74C2C68DE202}">
  <ds:schemaRefs/>
</ds:datastoreItem>
</file>

<file path=customXml/itemProps12.xml><?xml version="1.0" encoding="utf-8"?>
<ds:datastoreItem xmlns:ds="http://schemas.openxmlformats.org/officeDocument/2006/customXml" ds:itemID="{552ABE39-F448-485E-98EC-7982F39F55F8}">
  <ds:schemaRefs/>
</ds:datastoreItem>
</file>

<file path=customXml/itemProps13.xml><?xml version="1.0" encoding="utf-8"?>
<ds:datastoreItem xmlns:ds="http://schemas.openxmlformats.org/officeDocument/2006/customXml" ds:itemID="{8D38FCE0-92ED-4293-BDAF-F800FEDA599B}">
  <ds:schemaRefs>
    <ds:schemaRef ds:uri="bc07c542-31d9-43e6-8381-41bf2cd25ef3"/>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b24728e0-73a7-4bf8-b246-3d3a4eb367b6"/>
    <ds:schemaRef ds:uri="http://schemas.microsoft.com/office/infopath/2007/PartnerControls"/>
    <ds:schemaRef ds:uri="http://schemas.openxmlformats.org/package/2006/metadata/core-properties"/>
    <ds:schemaRef ds:uri="http://purl.org/dc/elements/1.1/"/>
  </ds:schemaRefs>
</ds:datastoreItem>
</file>

<file path=customXml/itemProps14.xml><?xml version="1.0" encoding="utf-8"?>
<ds:datastoreItem xmlns:ds="http://schemas.openxmlformats.org/officeDocument/2006/customXml" ds:itemID="{BB90E002-216B-4FA6-8BE8-567DBECA0460}">
  <ds:schemaRefs/>
</ds:datastoreItem>
</file>

<file path=customXml/itemProps15.xml><?xml version="1.0" encoding="utf-8"?>
<ds:datastoreItem xmlns:ds="http://schemas.openxmlformats.org/officeDocument/2006/customXml" ds:itemID="{2F2222C0-FAF0-4BCD-B6E0-2DC7B1A60103}">
  <ds:schemaRefs/>
</ds:datastoreItem>
</file>

<file path=customXml/itemProps16.xml><?xml version="1.0" encoding="utf-8"?>
<ds:datastoreItem xmlns:ds="http://schemas.openxmlformats.org/officeDocument/2006/customXml" ds:itemID="{1FBE7429-3A44-42A0-8B32-836812C85C18}">
  <ds:schemaRefs/>
</ds:datastoreItem>
</file>

<file path=customXml/itemProps17.xml><?xml version="1.0" encoding="utf-8"?>
<ds:datastoreItem xmlns:ds="http://schemas.openxmlformats.org/officeDocument/2006/customXml" ds:itemID="{ACA96C6F-D1C2-4957-A362-5168E9066403}">
  <ds:schemaRefs/>
</ds:datastoreItem>
</file>

<file path=customXml/itemProps18.xml><?xml version="1.0" encoding="utf-8"?>
<ds:datastoreItem xmlns:ds="http://schemas.openxmlformats.org/officeDocument/2006/customXml" ds:itemID="{2F04F828-CE48-481C-9702-8BF92A8CEB6D}">
  <ds:schemaRefs/>
</ds:datastoreItem>
</file>

<file path=customXml/itemProps19.xml><?xml version="1.0" encoding="utf-8"?>
<ds:datastoreItem xmlns:ds="http://schemas.openxmlformats.org/officeDocument/2006/customXml" ds:itemID="{8293E015-20E2-4646-8854-A3C37090EFE9}">
  <ds:schemaRefs/>
</ds:datastoreItem>
</file>

<file path=customXml/itemProps2.xml><?xml version="1.0" encoding="utf-8"?>
<ds:datastoreItem xmlns:ds="http://schemas.openxmlformats.org/officeDocument/2006/customXml" ds:itemID="{F151B40F-642D-47E7-A975-0A74869A7B9F}">
  <ds:schemaRefs/>
</ds:datastoreItem>
</file>

<file path=customXml/itemProps20.xml><?xml version="1.0" encoding="utf-8"?>
<ds:datastoreItem xmlns:ds="http://schemas.openxmlformats.org/officeDocument/2006/customXml" ds:itemID="{A4BDC550-E31B-426E-B0AC-96BFDEF16F70}">
  <ds:schemaRefs/>
</ds:datastoreItem>
</file>

<file path=customXml/itemProps21.xml><?xml version="1.0" encoding="utf-8"?>
<ds:datastoreItem xmlns:ds="http://schemas.openxmlformats.org/officeDocument/2006/customXml" ds:itemID="{015D6984-4673-437F-AA6F-1760A15CC5D6}">
  <ds:schemaRefs/>
</ds:datastoreItem>
</file>

<file path=customXml/itemProps22.xml><?xml version="1.0" encoding="utf-8"?>
<ds:datastoreItem xmlns:ds="http://schemas.openxmlformats.org/officeDocument/2006/customXml" ds:itemID="{764CEE50-6BD0-482F-8CE6-F1453F9504C1}">
  <ds:schemaRefs/>
</ds:datastoreItem>
</file>

<file path=customXml/itemProps23.xml><?xml version="1.0" encoding="utf-8"?>
<ds:datastoreItem xmlns:ds="http://schemas.openxmlformats.org/officeDocument/2006/customXml" ds:itemID="{28F6E19B-8F43-4F9D-82A0-B54120DC0936}">
  <ds:schemaRefs/>
</ds:datastoreItem>
</file>

<file path=customXml/itemProps24.xml><?xml version="1.0" encoding="utf-8"?>
<ds:datastoreItem xmlns:ds="http://schemas.openxmlformats.org/officeDocument/2006/customXml" ds:itemID="{B9F28762-E8B5-4AAB-AAA9-CC45EA28F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74265A-B8AB-40A9-ABF0-A02BF123EA89}">
  <ds:schemaRefs/>
</ds:datastoreItem>
</file>

<file path=customXml/itemProps4.xml><?xml version="1.0" encoding="utf-8"?>
<ds:datastoreItem xmlns:ds="http://schemas.openxmlformats.org/officeDocument/2006/customXml" ds:itemID="{E2287651-8527-4A17-A716-CEAE580559EA}">
  <ds:schemaRefs/>
</ds:datastoreItem>
</file>

<file path=customXml/itemProps5.xml><?xml version="1.0" encoding="utf-8"?>
<ds:datastoreItem xmlns:ds="http://schemas.openxmlformats.org/officeDocument/2006/customXml" ds:itemID="{5629A5BC-52BC-4D4D-ACEE-6F91B7D940C1}">
  <ds:schemaRefs/>
</ds:datastoreItem>
</file>

<file path=customXml/itemProps6.xml><?xml version="1.0" encoding="utf-8"?>
<ds:datastoreItem xmlns:ds="http://schemas.openxmlformats.org/officeDocument/2006/customXml" ds:itemID="{8AE42CD7-92C8-4DDB-86C2-96FC63CA35B3}">
  <ds:schemaRefs/>
</ds:datastoreItem>
</file>

<file path=customXml/itemProps7.xml><?xml version="1.0" encoding="utf-8"?>
<ds:datastoreItem xmlns:ds="http://schemas.openxmlformats.org/officeDocument/2006/customXml" ds:itemID="{EAAC7CF1-D23A-4A03-8E0C-3C5AE53BB53B}">
  <ds:schemaRefs/>
</ds:datastoreItem>
</file>

<file path=customXml/itemProps8.xml><?xml version="1.0" encoding="utf-8"?>
<ds:datastoreItem xmlns:ds="http://schemas.openxmlformats.org/officeDocument/2006/customXml" ds:itemID="{505C33BA-BCB7-4584-BB86-016BD81C9025}">
  <ds:schemaRefs/>
</ds:datastoreItem>
</file>

<file path=customXml/itemProps9.xml><?xml version="1.0" encoding="utf-8"?>
<ds:datastoreItem xmlns:ds="http://schemas.openxmlformats.org/officeDocument/2006/customXml" ds:itemID="{CCCD4774-AA8D-4DA1-91FF-8442100468A3}">
  <ds:schemaRefs/>
</ds:datastoreItem>
</file>

<file path=docProps/app.xml><?xml version="1.0" encoding="utf-8"?>
<Properties xmlns="http://schemas.openxmlformats.org/officeDocument/2006/extended-properties" xmlns:vt="http://schemas.openxmlformats.org/officeDocument/2006/docPropsVTypes">
  <Template>blank</Template>
  <TotalTime>7560</TotalTime>
  <Words>7494</Words>
  <Application>Microsoft Office PowerPoint</Application>
  <PresentationFormat>A4 Paper (210x297 mm)</PresentationFormat>
  <Paragraphs>594</Paragraphs>
  <Slides>42</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Webdings</vt:lpstr>
      <vt:lpstr>Wingdings</vt:lpstr>
      <vt:lpstr>Wingdings 2</vt:lpstr>
      <vt:lpstr>AllianceBernstein</vt:lpstr>
      <vt:lpstr>How to Get Clients to Take Action Now</vt:lpstr>
      <vt:lpstr>Language and Emotions: Behavioral-Finance Vulnerabilities</vt:lpstr>
      <vt:lpstr>What Investors Hear May Not Be What Is Meant</vt:lpstr>
      <vt:lpstr>The Problem: Built-In Vulnerabilities</vt:lpstr>
      <vt:lpstr>Heuristics Started Out as Survival Tools</vt:lpstr>
      <vt:lpstr>Heuristics Started Out as Survival Tools</vt:lpstr>
      <vt:lpstr>Heuristics Started Out as Survival Tools</vt:lpstr>
      <vt:lpstr>Heuristics Started Out as Survival Tools</vt:lpstr>
      <vt:lpstr>Understanding Modern Human Behavior</vt:lpstr>
      <vt:lpstr>Insights from Brain Science</vt:lpstr>
      <vt:lpstr>The Oldest Part of the Brain Controls Fight-or-Flight</vt:lpstr>
      <vt:lpstr> A Younger Part of the Brain Controls Language and Cognition</vt:lpstr>
      <vt:lpstr>Creating a More Powerful Message</vt:lpstr>
      <vt:lpstr>Strategy: First Activate Motivation, Then Offer a Solution</vt:lpstr>
      <vt:lpstr>Putting It All Together</vt:lpstr>
      <vt:lpstr>Putting It All Together</vt:lpstr>
      <vt:lpstr>Putting It All Together</vt:lpstr>
      <vt:lpstr>Putting It All Together</vt:lpstr>
      <vt:lpstr>Putting It All Together</vt:lpstr>
      <vt:lpstr>Putting It All Together</vt:lpstr>
      <vt:lpstr>The Solution</vt:lpstr>
      <vt:lpstr>Step One: Introduce a Problem</vt:lpstr>
      <vt:lpstr>Step Two: Reveal the Mechanism</vt:lpstr>
      <vt:lpstr>Step Two: Reveal the Mechanism</vt:lpstr>
      <vt:lpstr>Step Three: Explain the Implication</vt:lpstr>
      <vt:lpstr>Step Four: Propose a Solution</vt:lpstr>
      <vt:lpstr>Leverage a fixed index annuity (FIA) to replace a portion of the fixed income allocation </vt:lpstr>
      <vt:lpstr>Like all investments, fixed index annuities have pros and cons</vt:lpstr>
      <vt:lpstr>The FIA enhanced portfolio drives more accumulation than the traditional 60/40 portfolio </vt:lpstr>
      <vt:lpstr>The FIA enhanced portfolio allows for more retirement spending than the traditional 60/40 portfolio </vt:lpstr>
      <vt:lpstr>Step Six: “Was this Helpful?”</vt:lpstr>
      <vt:lpstr>The Solution</vt:lpstr>
      <vt:lpstr>Step One: Introduce a Problem</vt:lpstr>
      <vt:lpstr>Step Two: Reveal the Mechanism</vt:lpstr>
      <vt:lpstr>Step Two: Reveal the Mechanism</vt:lpstr>
      <vt:lpstr>Step Three: Explain the Implication</vt:lpstr>
      <vt:lpstr>Step Four: Propose a Solution</vt:lpstr>
      <vt:lpstr>A variable annuity is an option that can be tailored to deliver guaranteed Income and accumulation </vt:lpstr>
      <vt:lpstr>Like all investments, variable annuities have pros and cons</vt:lpstr>
      <vt:lpstr>Step Five: Reveal the Mechanism</vt:lpstr>
      <vt:lpstr>Step Six: “Was this Helpful?”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PowerPoint Template</dc:title>
  <dc:creator>Dawes, Geri</dc:creator>
  <cp:lastModifiedBy>Charlotte Bing - Financial Markets Inc</cp:lastModifiedBy>
  <cp:revision>263</cp:revision>
  <cp:lastPrinted>2022-03-12T22:49:02Z</cp:lastPrinted>
  <dcterms:created xsi:type="dcterms:W3CDTF">2022-01-15T15:41:35Z</dcterms:created>
  <dcterms:modified xsi:type="dcterms:W3CDTF">2022-10-28T19:46:25Z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