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336" r:id="rId5"/>
    <p:sldId id="6516" r:id="rId6"/>
    <p:sldId id="374" r:id="rId7"/>
    <p:sldId id="859" r:id="rId8"/>
    <p:sldId id="860" r:id="rId9"/>
    <p:sldId id="2007579267" r:id="rId10"/>
    <p:sldId id="4254" r:id="rId11"/>
    <p:sldId id="4263" r:id="rId12"/>
    <p:sldId id="4285" r:id="rId13"/>
    <p:sldId id="6583" r:id="rId14"/>
    <p:sldId id="2007579265" r:id="rId15"/>
    <p:sldId id="2007579266" r:id="rId16"/>
    <p:sldId id="6524" r:id="rId17"/>
    <p:sldId id="2007579268" r:id="rId18"/>
    <p:sldId id="2007579263" r:id="rId19"/>
    <p:sldId id="2007579260" r:id="rId20"/>
    <p:sldId id="2007579264" r:id="rId21"/>
    <p:sldId id="2007579261" r:id="rId22"/>
    <p:sldId id="2007579269" r:id="rId23"/>
    <p:sldId id="4283" r:id="rId24"/>
    <p:sldId id="2007579285" r:id="rId25"/>
    <p:sldId id="4232" r:id="rId26"/>
    <p:sldId id="6517" r:id="rId27"/>
    <p:sldId id="6574" r:id="rId28"/>
    <p:sldId id="6581" r:id="rId29"/>
    <p:sldId id="6530" r:id="rId30"/>
    <p:sldId id="2007579286" r:id="rId31"/>
    <p:sldId id="6521" r:id="rId32"/>
    <p:sldId id="6513" r:id="rId33"/>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B20bzcOANl7W3o0eyD8Cw==" hashData="U46SP34l0OGHY2Jf/RPV5IFZ7HKuoGe3cqUDgPal7/loDB5mywtgMguwy36y7CTSNjdPkChzoyEn4diizYtPSg=="/>
  <p:extLst>
    <p:ext uri="{EFAFB233-063F-42B5-8137-9DF3F51BA10A}">
      <p15:sldGuideLst xmlns:p15="http://schemas.microsoft.com/office/powerpoint/2012/main">
        <p15:guide id="4" pos="7391" userDrawn="1">
          <p15:clr>
            <a:srgbClr val="A4A3A4"/>
          </p15:clr>
        </p15:guide>
        <p15:guide id="5" orient="horz" pos="504" userDrawn="1">
          <p15:clr>
            <a:srgbClr val="A4A3A4"/>
          </p15:clr>
        </p15:guide>
        <p15:guide id="6" orient="horz" pos="936" userDrawn="1">
          <p15:clr>
            <a:srgbClr val="A4A3A4"/>
          </p15:clr>
        </p15:guide>
        <p15:guide id="7" orient="horz" pos="1870" userDrawn="1">
          <p15:clr>
            <a:srgbClr val="A4A3A4"/>
          </p15:clr>
        </p15:guide>
      </p15:sldGuideLst>
    </p:ext>
    <p:ext uri="{2D200454-40CA-4A62-9FC3-DE9A4176ACB9}">
      <p15:notesGuideLst xmlns:p15="http://schemas.microsoft.com/office/powerpoint/2012/main">
        <p15:guide id="1" orient="horz" pos="2330">
          <p15:clr>
            <a:srgbClr val="A4A3A4"/>
          </p15:clr>
        </p15:guide>
        <p15:guide id="2" pos="345">
          <p15:clr>
            <a:srgbClr val="A4A3A4"/>
          </p15:clr>
        </p15:guide>
        <p15:guide id="3" pos="397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da V Banerjee" initials="LVB" lastIdx="9" clrIdx="0">
    <p:extLst>
      <p:ext uri="{19B8F6BF-5375-455C-9EA6-DF929625EA0E}">
        <p15:presenceInfo xmlns:p15="http://schemas.microsoft.com/office/powerpoint/2012/main" userId="S::banerjl@MFCGD.COM::8011d931-7206-4e12-90b0-a24e9a60e4ca" providerId="AD"/>
      </p:ext>
    </p:extLst>
  </p:cmAuthor>
  <p:cmAuthor id="2" name="Matthew Gibson" initials="MG" lastIdx="5" clrIdx="1">
    <p:extLst>
      <p:ext uri="{19B8F6BF-5375-455C-9EA6-DF929625EA0E}">
        <p15:presenceInfo xmlns:p15="http://schemas.microsoft.com/office/powerpoint/2012/main" userId="S::gibsonma@MFCGD.COM::3cb6d781-d665-4d9b-83bc-beb501e7bb41" providerId="AD"/>
      </p:ext>
    </p:extLst>
  </p:cmAuthor>
  <p:cmAuthor id="3" name="David M. Corey" initials="DMC" lastIdx="11" clrIdx="2">
    <p:extLst>
      <p:ext uri="{19B8F6BF-5375-455C-9EA6-DF929625EA0E}">
        <p15:presenceInfo xmlns:p15="http://schemas.microsoft.com/office/powerpoint/2012/main" userId="S::ADRCORD@MFCGD.COM::9d7325c9-e4cc-4624-92a0-52f39d2ad0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5F"/>
    <a:srgbClr val="A6A6A6"/>
    <a:srgbClr val="67697D"/>
    <a:srgbClr val="8E90A2"/>
    <a:srgbClr val="B77100"/>
    <a:srgbClr val="FFFFFD"/>
    <a:srgbClr val="FFFCFE"/>
    <a:srgbClr val="FDFEFE"/>
    <a:srgbClr val="FFFEFE"/>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08" autoAdjust="0"/>
    <p:restoredTop sz="53178" autoAdjust="0"/>
  </p:normalViewPr>
  <p:slideViewPr>
    <p:cSldViewPr snapToGrid="0" snapToObjects="1">
      <p:cViewPr varScale="1">
        <p:scale>
          <a:sx n="33" d="100"/>
          <a:sy n="33" d="100"/>
        </p:scale>
        <p:origin x="1404" y="32"/>
      </p:cViewPr>
      <p:guideLst>
        <p:guide pos="7391"/>
        <p:guide orient="horz" pos="504"/>
        <p:guide orient="horz" pos="936"/>
        <p:guide orient="horz" pos="187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83" d="100"/>
          <a:sy n="83" d="100"/>
        </p:scale>
        <p:origin x="3852" y="96"/>
      </p:cViewPr>
      <p:guideLst>
        <p:guide orient="horz" pos="2330"/>
        <p:guide pos="345"/>
        <p:guide pos="39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53330920299617124"/>
                  <c:y val="-8.1336454425745059E-17"/>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41184807572244025"/>
                      <c:h val="0.278520517210534"/>
                    </c:manualLayout>
                  </c15:layout>
                </c:ext>
                <c:ext xmlns:c16="http://schemas.microsoft.com/office/drawing/2014/chart" uri="{C3380CC4-5D6E-409C-BE32-E72D297353CC}">
                  <c16:uniqueId val="{00000005-8A05-4B96-ABF0-F874DAAFB406}"/>
                </c:ext>
              </c:extLst>
            </c:dLbl>
            <c:dLbl>
              <c:idx val="1"/>
              <c:layout>
                <c:manualLayout>
                  <c:x val="-0.36309154672449162"/>
                  <c:y val="1.0976160988303906E-2"/>
                </c:manualLayout>
              </c:layout>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58381261427488396"/>
                      <c:h val="0.29910038693128144"/>
                    </c:manualLayout>
                  </c15:layout>
                </c:ext>
                <c:ext xmlns:c16="http://schemas.microsoft.com/office/drawing/2014/chart" uri="{C3380CC4-5D6E-409C-BE32-E72D297353CC}">
                  <c16:uniqueId val="{00000006-8A05-4B96-ABF0-F874DAAFB406}"/>
                </c:ext>
              </c:extLst>
            </c:dLbl>
            <c:dLbl>
              <c:idx val="2"/>
              <c:layout>
                <c:manualLayout>
                  <c:x val="-0.31068100862914733"/>
                  <c:y val="0"/>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64064764593738854"/>
                      <c:h val="0.2894966781988379"/>
                    </c:manualLayout>
                  </c15:layout>
                </c:ext>
                <c:ext xmlns:c16="http://schemas.microsoft.com/office/drawing/2014/chart" uri="{C3380CC4-5D6E-409C-BE32-E72D297353CC}">
                  <c16:uniqueId val="{00000007-8A05-4B96-ABF0-F874DAAFB406}"/>
                </c:ext>
              </c:extLst>
            </c:dLbl>
            <c:dLbl>
              <c:idx val="3"/>
              <c:layout>
                <c:manualLayout>
                  <c:x val="-0.18409126382447377"/>
                  <c:y val="4.3213232236788118E-7"/>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7672373907420621"/>
                      <c:h val="0.34437748314035738"/>
                    </c:manualLayout>
                  </c15:layout>
                </c:ext>
                <c:ext xmlns:c16="http://schemas.microsoft.com/office/drawing/2014/chart" uri="{C3380CC4-5D6E-409C-BE32-E72D297353CC}">
                  <c16:uniqueId val="{00000004-8A05-4B96-ABF0-F874DAAFB4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Getting married</c:v>
                </c:pt>
                <c:pt idx="1">
                  <c:v>COVID-19</c:v>
                </c:pt>
              </c:strCache>
            </c:strRef>
          </c:cat>
          <c:val>
            <c:numRef>
              <c:f>Sheet1!$B$2:$B$3</c:f>
              <c:numCache>
                <c:formatCode>General</c:formatCode>
                <c:ptCount val="2"/>
                <c:pt idx="0">
                  <c:v>9</c:v>
                </c:pt>
                <c:pt idx="1">
                  <c:v>14</c:v>
                </c:pt>
              </c:numCache>
            </c:numRef>
          </c:val>
          <c:extLst>
            <c:ext xmlns:c16="http://schemas.microsoft.com/office/drawing/2014/chart" uri="{C3380CC4-5D6E-409C-BE32-E72D297353CC}">
              <c16:uniqueId val="{00000000-8A05-4B96-ABF0-F874DAAFB406}"/>
            </c:ext>
          </c:extLst>
        </c:ser>
        <c:dLbls>
          <c:showLegendKey val="0"/>
          <c:showVal val="0"/>
          <c:showCatName val="0"/>
          <c:showSerName val="0"/>
          <c:showPercent val="0"/>
          <c:showBubbleSize val="0"/>
        </c:dLbls>
        <c:gapWidth val="25"/>
        <c:axId val="1615163360"/>
        <c:axId val="1615162048"/>
      </c:barChart>
      <c:catAx>
        <c:axId val="1615163360"/>
        <c:scaling>
          <c:orientation val="minMax"/>
        </c:scaling>
        <c:delete val="1"/>
        <c:axPos val="l"/>
        <c:numFmt formatCode="General" sourceLinked="1"/>
        <c:majorTickMark val="none"/>
        <c:minorTickMark val="none"/>
        <c:tickLblPos val="nextTo"/>
        <c:crossAx val="1615162048"/>
        <c:crosses val="autoZero"/>
        <c:auto val="1"/>
        <c:lblAlgn val="ctr"/>
        <c:lblOffset val="100"/>
        <c:noMultiLvlLbl val="0"/>
      </c:catAx>
      <c:valAx>
        <c:axId val="1615162048"/>
        <c:scaling>
          <c:orientation val="minMax"/>
        </c:scaling>
        <c:delete val="1"/>
        <c:axPos val="b"/>
        <c:majorGridlines>
          <c:spPr>
            <a:ln w="9525" cap="flat" cmpd="sng" algn="ctr">
              <a:solidFill>
                <a:schemeClr val="bg1"/>
              </a:solidFill>
              <a:round/>
            </a:ln>
            <a:effectLst/>
          </c:spPr>
        </c:majorGridlines>
        <c:numFmt formatCode="General" sourceLinked="1"/>
        <c:majorTickMark val="none"/>
        <c:minorTickMark val="none"/>
        <c:tickLblPos val="nextTo"/>
        <c:crossAx val="161516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C1EB-4951-96A2-DDD257836D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EB-4951-96A2-DDD257836D2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EB-4951-96A2-DDD257836D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EB-4951-96A2-DDD257836D2B}"/>
              </c:ext>
            </c:extLst>
          </c:dPt>
          <c:cat>
            <c:numRef>
              <c:f>Sheet1!$A$2:$A$5</c:f>
              <c:numCache>
                <c:formatCode>General</c:formatCode>
                <c:ptCount val="4"/>
              </c:numCache>
            </c:num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C1EB-4951-96A2-DDD257836D2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C1EB-4951-96A2-DDD257836D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EB-4951-96A2-DDD257836D2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EB-4951-96A2-DDD257836D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EB-4951-96A2-DDD257836D2B}"/>
              </c:ext>
            </c:extLst>
          </c:dPt>
          <c:cat>
            <c:numRef>
              <c:f>Sheet1!$A$2:$A$5</c:f>
              <c:numCache>
                <c:formatCode>General</c:formatCode>
                <c:ptCount val="4"/>
              </c:numCache>
            </c:num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C1EB-4951-96A2-DDD257836D2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C1EB-4951-96A2-DDD257836D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EB-4951-96A2-DDD257836D2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EB-4951-96A2-DDD257836D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EB-4951-96A2-DDD257836D2B}"/>
              </c:ext>
            </c:extLst>
          </c:dPt>
          <c:cat>
            <c:numRef>
              <c:f>Sheet1!$A$2:$A$5</c:f>
              <c:numCache>
                <c:formatCode>General</c:formatCode>
                <c:ptCount val="4"/>
              </c:numCache>
            </c:numRef>
          </c:cat>
          <c:val>
            <c:numRef>
              <c:f>Sheet1!$B$2:$B$5</c:f>
              <c:numCache>
                <c:formatCode>General</c:formatCode>
                <c:ptCount val="4"/>
                <c:pt idx="0">
                  <c:v>66</c:v>
                </c:pt>
                <c:pt idx="1">
                  <c:v>33</c:v>
                </c:pt>
              </c:numCache>
            </c:numRef>
          </c:val>
          <c:extLst>
            <c:ext xmlns:c16="http://schemas.microsoft.com/office/drawing/2014/chart" uri="{C3380CC4-5D6E-409C-BE32-E72D297353CC}">
              <c16:uniqueId val="{00000008-C1EB-4951-96A2-DDD257836D2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C1EB-4951-96A2-DDD257836D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EB-4951-96A2-DDD257836D2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EB-4951-96A2-DDD257836D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EB-4951-96A2-DDD257836D2B}"/>
              </c:ext>
            </c:extLst>
          </c:dPt>
          <c:cat>
            <c:numRef>
              <c:f>Sheet1!$A$2:$A$5</c:f>
              <c:numCache>
                <c:formatCode>General</c:formatCode>
                <c:ptCount val="4"/>
              </c:numCache>
            </c:numRef>
          </c:cat>
          <c:val>
            <c:numRef>
              <c:f>Sheet1!$B$2:$B$5</c:f>
              <c:numCache>
                <c:formatCode>General</c:formatCode>
                <c:ptCount val="4"/>
                <c:pt idx="0">
                  <c:v>53</c:v>
                </c:pt>
                <c:pt idx="1">
                  <c:v>47</c:v>
                </c:pt>
              </c:numCache>
            </c:numRef>
          </c:val>
          <c:extLst>
            <c:ext xmlns:c16="http://schemas.microsoft.com/office/drawing/2014/chart" uri="{C3380CC4-5D6E-409C-BE32-E72D297353CC}">
              <c16:uniqueId val="{00000008-C1EB-4951-96A2-DDD257836D2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319088"/>
            <a:ext cx="5761037" cy="32416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544513" y="3718559"/>
            <a:ext cx="5764213" cy="4958081"/>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3017280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2021 was no exception, we have added the latest Amazon Halo View which launched in December, as the featured complimentary device, and have also included the brand-new Apple Watch Series 7 as an option for customers to earn their watch for as little as $25+tax. </a:t>
            </a: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10</a:t>
            </a:fld>
            <a:endParaRPr lang="en-CA" dirty="0"/>
          </a:p>
        </p:txBody>
      </p:sp>
    </p:spTree>
    <p:extLst>
      <p:ext uri="{BB962C8B-B14F-4D97-AF65-F5344CB8AC3E}">
        <p14:creationId xmlns:p14="http://schemas.microsoft.com/office/powerpoint/2010/main" val="3108650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We added new points earning activities including points for COVID, Pneumonia, and shingles vaccinations adding an additional 800 points available to the program.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We also recognize the clear connection in save driving and living a long life, as such we have added credit for members when they successfully participate in a supported Safe Driving Program. (note: currently </a:t>
            </a:r>
            <a:r>
              <a:rPr lang="en-US" dirty="0" err="1"/>
              <a:t>Drivewise</a:t>
            </a:r>
            <a:r>
              <a:rPr lang="en-US" dirty="0"/>
              <a:t> is the only approved program, and we are adding more throughout the year)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We also understand that members want to be mobile first – as such we refreshed the mobile app that now brings EVERY point earning activity and reward to the mobile app. </a:t>
            </a: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11</a:t>
            </a:fld>
            <a:endParaRPr lang="en-CA" dirty="0"/>
          </a:p>
        </p:txBody>
      </p:sp>
    </p:spTree>
    <p:extLst>
      <p:ext uri="{BB962C8B-B14F-4D97-AF65-F5344CB8AC3E}">
        <p14:creationId xmlns:p14="http://schemas.microsoft.com/office/powerpoint/2010/main" val="3342110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Because the program was meeting customers to where they wanted to engage, via the mobile app, we saw increases in submissions of a number of key areas in the program. From providing members easy access to quick point earning activities like Vitality Reviews, to submitting for credit for preventative care they were completing, to even getting access to high-value rewards.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12</a:t>
            </a:fld>
            <a:endParaRPr lang="en-CA" dirty="0"/>
          </a:p>
        </p:txBody>
      </p:sp>
    </p:spTree>
    <p:extLst>
      <p:ext uri="{BB962C8B-B14F-4D97-AF65-F5344CB8AC3E}">
        <p14:creationId xmlns:p14="http://schemas.microsoft.com/office/powerpoint/2010/main" val="3217670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Not only is this about changing the program to keep up with technology, but also to keep up with change. </a:t>
            </a:r>
          </a:p>
          <a:p>
            <a:pPr marL="0" indent="0">
              <a:buNone/>
            </a:pPr>
            <a:endParaRPr lang="en-US" dirty="0"/>
          </a:p>
          <a:p>
            <a:pPr marL="0" indent="0">
              <a:buNone/>
            </a:pPr>
            <a:r>
              <a:rPr lang="en-US" dirty="0"/>
              <a:t>Over the last 2 years the world has changed, as have the needs of our customers… and we met our customers where they were in the program to provide them with added support, tools, and program enhancements and modifications to drive engagement. </a:t>
            </a:r>
            <a:br>
              <a:rPr lang="en-US" dirty="0"/>
            </a:br>
            <a:br>
              <a:rPr lang="en-US" dirty="0"/>
            </a:br>
            <a:r>
              <a:rPr lang="en-US" dirty="0" err="1"/>
              <a:t>Youll</a:t>
            </a:r>
            <a:r>
              <a:rPr lang="en-US" dirty="0"/>
              <a:t> see here when gyms closed in March of 2020, we added a way for members – even without a wearable device – to get credit for at-home workouts – we mailed customers face coverings to members – and most recently we added points for members who chose to get their covid vaccination. </a:t>
            </a:r>
          </a:p>
          <a:p>
            <a:pPr marL="0" indent="0">
              <a:buNone/>
            </a:pPr>
            <a:endParaRPr lang="en-US" dirty="0"/>
          </a:p>
          <a:p>
            <a:pPr marL="0" indent="0">
              <a:buNone/>
            </a:pPr>
            <a:r>
              <a:rPr lang="en-US" dirty="0"/>
              <a:t>ANIMATE – I’d consider asking yourself– what did other carriers do to support their customers during covid? Did any do this much? </a:t>
            </a:r>
          </a:p>
        </p:txBody>
      </p:sp>
      <p:sp>
        <p:nvSpPr>
          <p:cNvPr id="4" name="Slide Number Placeholder 3"/>
          <p:cNvSpPr>
            <a:spLocks noGrp="1"/>
          </p:cNvSpPr>
          <p:nvPr>
            <p:ph type="sldNum" sz="quarter" idx="5"/>
          </p:nvPr>
        </p:nvSpPr>
        <p:spPr/>
        <p:txBody>
          <a:bodyPr/>
          <a:lstStyle/>
          <a:p>
            <a:fld id="{4FF0573C-F130-4D1E-A886-85FBB65D3A1B}" type="slidenum">
              <a:rPr lang="en-CA" smtClean="0"/>
              <a:pPr/>
              <a:t>13</a:t>
            </a:fld>
            <a:endParaRPr lang="en-CA" dirty="0"/>
          </a:p>
        </p:txBody>
      </p:sp>
    </p:spTree>
    <p:extLst>
      <p:ext uri="{BB962C8B-B14F-4D97-AF65-F5344CB8AC3E}">
        <p14:creationId xmlns:p14="http://schemas.microsoft.com/office/powerpoint/2010/main" val="167053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Now lets dive into what we are seeing consumers talk and think about as it comes to their health, insurance, and connected health throughout and post pandemic. </a:t>
            </a:r>
          </a:p>
        </p:txBody>
      </p:sp>
      <p:sp>
        <p:nvSpPr>
          <p:cNvPr id="4" name="Slide Number Placeholder 3"/>
          <p:cNvSpPr>
            <a:spLocks noGrp="1"/>
          </p:cNvSpPr>
          <p:nvPr>
            <p:ph type="sldNum" sz="quarter" idx="5"/>
          </p:nvPr>
        </p:nvSpPr>
        <p:spPr/>
        <p:txBody>
          <a:bodyPr/>
          <a:lstStyle/>
          <a:p>
            <a:fld id="{4FF0573C-F130-4D1E-A886-85FBB65D3A1B}" type="slidenum">
              <a:rPr lang="en-CA" smtClean="0"/>
              <a:pPr/>
              <a:t>14</a:t>
            </a:fld>
            <a:endParaRPr lang="en-CA" dirty="0"/>
          </a:p>
        </p:txBody>
      </p:sp>
    </p:spTree>
    <p:extLst>
      <p:ext uri="{BB962C8B-B14F-4D97-AF65-F5344CB8AC3E}">
        <p14:creationId xmlns:p14="http://schemas.microsoft.com/office/powerpoint/2010/main" val="411953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ReMark</a:t>
            </a:r>
            <a:r>
              <a:rPr lang="en-US" dirty="0"/>
              <a:t> (a SCOR reinsurance company) does an annual research study globally, but with cuts and insights by country, market, and age demographic. </a:t>
            </a:r>
          </a:p>
          <a:p>
            <a:r>
              <a:rPr lang="en-US" dirty="0"/>
              <a:t>With insights indicating that insurance is in increasingly high demand with incredible amounts of data and research into the consumer zeitgeist revolving around the pandemic, health, perceptions of insurance, tech integrated health and more. </a:t>
            </a:r>
          </a:p>
          <a:p>
            <a:r>
              <a:rPr lang="en-US" dirty="0"/>
              <a:t>The key take away is , and pulled from a direct quote from the summary of the report is that, consumers are educated, knowledgeable and keen to consider insurance not only to protect from risks, but also for their health &amp; well-being. And they rightly expect more.</a:t>
            </a:r>
          </a:p>
          <a:p>
            <a:r>
              <a:rPr lang="en-US" dirty="0"/>
              <a:t>And at John Hancock we can provide them with exactly that… and including the “MORE” they are looking for. </a:t>
            </a:r>
          </a:p>
        </p:txBody>
      </p:sp>
      <p:sp>
        <p:nvSpPr>
          <p:cNvPr id="4" name="Slide Number Placeholder 3"/>
          <p:cNvSpPr>
            <a:spLocks noGrp="1"/>
          </p:cNvSpPr>
          <p:nvPr>
            <p:ph type="sldNum" sz="quarter" idx="5"/>
          </p:nvPr>
        </p:nvSpPr>
        <p:spPr/>
        <p:txBody>
          <a:bodyPr/>
          <a:lstStyle/>
          <a:p>
            <a:fld id="{4FF0573C-F130-4D1E-A886-85FBB65D3A1B}" type="slidenum">
              <a:rPr lang="en-CA" smtClean="0"/>
              <a:pPr/>
              <a:t>15</a:t>
            </a:fld>
            <a:endParaRPr lang="en-CA"/>
          </a:p>
        </p:txBody>
      </p:sp>
    </p:spTree>
    <p:extLst>
      <p:ext uri="{BB962C8B-B14F-4D97-AF65-F5344CB8AC3E}">
        <p14:creationId xmlns:p14="http://schemas.microsoft.com/office/powerpoint/2010/main" val="3329764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that there is a clear focus on health improvement.</a:t>
            </a:r>
          </a:p>
          <a:p>
            <a:pPr lvl="1"/>
            <a:r>
              <a:rPr lang="en-US" dirty="0"/>
              <a:t>Walk through each of the 3 left hand stats</a:t>
            </a:r>
          </a:p>
          <a:p>
            <a:pPr lvl="1"/>
            <a:r>
              <a:rPr lang="en-US" dirty="0"/>
              <a:t>[ANIMATE]</a:t>
            </a:r>
          </a:p>
          <a:p>
            <a:pPr lvl="0"/>
            <a:r>
              <a:rPr lang="en-US" dirty="0"/>
              <a:t>And we also see this echoed on the </a:t>
            </a:r>
            <a:r>
              <a:rPr lang="en-US" dirty="0" err="1"/>
              <a:t>Johnhanccok</a:t>
            </a:r>
            <a:r>
              <a:rPr lang="en-US" dirty="0"/>
              <a:t> Vitality side with how members are engaging in the program. </a:t>
            </a:r>
          </a:p>
          <a:p>
            <a:pPr lvl="1"/>
            <a:r>
              <a:rPr lang="en-US" dirty="0"/>
              <a:t>Walk through each of the 3 stats on the right that reinforce the left</a:t>
            </a:r>
          </a:p>
        </p:txBody>
      </p:sp>
      <p:sp>
        <p:nvSpPr>
          <p:cNvPr id="4" name="Slide Number Placeholder 3"/>
          <p:cNvSpPr>
            <a:spLocks noGrp="1"/>
          </p:cNvSpPr>
          <p:nvPr>
            <p:ph type="sldNum" sz="quarter" idx="5"/>
          </p:nvPr>
        </p:nvSpPr>
        <p:spPr/>
        <p:txBody>
          <a:bodyPr/>
          <a:lstStyle/>
          <a:p>
            <a:fld id="{4FF0573C-F130-4D1E-A886-85FBB65D3A1B}" type="slidenum">
              <a:rPr lang="en-CA" smtClean="0"/>
              <a:pPr/>
              <a:t>16</a:t>
            </a:fld>
            <a:endParaRPr lang="en-CA"/>
          </a:p>
        </p:txBody>
      </p:sp>
    </p:spTree>
    <p:extLst>
      <p:ext uri="{BB962C8B-B14F-4D97-AF65-F5344CB8AC3E}">
        <p14:creationId xmlns:p14="http://schemas.microsoft.com/office/powerpoint/2010/main" val="134244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Ownership and interest in wearables is up</a:t>
            </a:r>
          </a:p>
        </p:txBody>
      </p:sp>
      <p:sp>
        <p:nvSpPr>
          <p:cNvPr id="4" name="Slide Number Placeholder 3"/>
          <p:cNvSpPr>
            <a:spLocks noGrp="1"/>
          </p:cNvSpPr>
          <p:nvPr>
            <p:ph type="sldNum" sz="quarter" idx="5"/>
          </p:nvPr>
        </p:nvSpPr>
        <p:spPr/>
        <p:txBody>
          <a:bodyPr/>
          <a:lstStyle/>
          <a:p>
            <a:fld id="{4FF0573C-F130-4D1E-A886-85FBB65D3A1B}" type="slidenum">
              <a:rPr lang="en-CA" smtClean="0"/>
              <a:pPr/>
              <a:t>17</a:t>
            </a:fld>
            <a:endParaRPr lang="en-CA"/>
          </a:p>
        </p:txBody>
      </p:sp>
    </p:spTree>
    <p:extLst>
      <p:ext uri="{BB962C8B-B14F-4D97-AF65-F5344CB8AC3E}">
        <p14:creationId xmlns:p14="http://schemas.microsoft.com/office/powerpoint/2010/main" val="364624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so excited to see these stats, but we also saw the study dive into customer perception about insurance, the buying process, and more… </a:t>
            </a:r>
          </a:p>
          <a:p>
            <a:endParaRPr lang="en-US" dirty="0"/>
          </a:p>
          <a:p>
            <a:r>
              <a:rPr lang="en-US" dirty="0"/>
              <a:t>We’ve found… </a:t>
            </a:r>
          </a:p>
          <a:p>
            <a:r>
              <a:rPr lang="en-US" dirty="0"/>
              <a:t>There is a heightened appreciation for insurance – and its even higher if they tested positive and even higher if they know someone who died from COVID</a:t>
            </a:r>
          </a:p>
          <a:p>
            <a:r>
              <a:rPr lang="en-US" dirty="0"/>
              <a:t>#1 was Nothing specific, #2 was recommendation from a friend/family member</a:t>
            </a:r>
          </a:p>
          <a:p>
            <a:r>
              <a:rPr lang="en-US" dirty="0"/>
              <a:t>The vast majority of consumers want to work with professionals for insurance advice– and being able to present a solution that provides them with what they are looking for is important. [ANIMATE]</a:t>
            </a:r>
          </a:p>
          <a:p>
            <a:r>
              <a:rPr lang="en-US" dirty="0"/>
              <a:t>We have the right solution at the right time… Vitality is at the intersection! </a:t>
            </a:r>
          </a:p>
        </p:txBody>
      </p:sp>
      <p:sp>
        <p:nvSpPr>
          <p:cNvPr id="4" name="Slide Number Placeholder 3"/>
          <p:cNvSpPr>
            <a:spLocks noGrp="1"/>
          </p:cNvSpPr>
          <p:nvPr>
            <p:ph type="sldNum" sz="quarter" idx="5"/>
          </p:nvPr>
        </p:nvSpPr>
        <p:spPr/>
        <p:txBody>
          <a:bodyPr/>
          <a:lstStyle/>
          <a:p>
            <a:fld id="{4FF0573C-F130-4D1E-A886-85FBB65D3A1B}" type="slidenum">
              <a:rPr lang="en-CA" smtClean="0"/>
              <a:pPr/>
              <a:t>18</a:t>
            </a:fld>
            <a:endParaRPr lang="en-CA"/>
          </a:p>
        </p:txBody>
      </p:sp>
    </p:spTree>
    <p:extLst>
      <p:ext uri="{BB962C8B-B14F-4D97-AF65-F5344CB8AC3E}">
        <p14:creationId xmlns:p14="http://schemas.microsoft.com/office/powerpoint/2010/main" val="1753379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Not only are we seeing strong engagement results, we are seeing positive outcomes from our mutual customers… </a:t>
            </a:r>
          </a:p>
        </p:txBody>
      </p:sp>
      <p:sp>
        <p:nvSpPr>
          <p:cNvPr id="4" name="Slide Number Placeholder 3"/>
          <p:cNvSpPr>
            <a:spLocks noGrp="1"/>
          </p:cNvSpPr>
          <p:nvPr>
            <p:ph type="sldNum" sz="quarter" idx="5"/>
          </p:nvPr>
        </p:nvSpPr>
        <p:spPr/>
        <p:txBody>
          <a:bodyPr/>
          <a:lstStyle/>
          <a:p>
            <a:fld id="{4FF0573C-F130-4D1E-A886-85FBB65D3A1B}" type="slidenum">
              <a:rPr lang="en-CA" smtClean="0"/>
              <a:pPr/>
              <a:t>19</a:t>
            </a:fld>
            <a:endParaRPr lang="en-CA" dirty="0"/>
          </a:p>
        </p:txBody>
      </p:sp>
    </p:spTree>
    <p:extLst>
      <p:ext uri="{BB962C8B-B14F-4D97-AF65-F5344CB8AC3E}">
        <p14:creationId xmlns:p14="http://schemas.microsoft.com/office/powerpoint/2010/main" val="43969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a:t>
            </a:fld>
            <a:endParaRPr lang="en-CA" dirty="0"/>
          </a:p>
        </p:txBody>
      </p:sp>
    </p:spTree>
    <p:extLst>
      <p:ext uri="{BB962C8B-B14F-4D97-AF65-F5344CB8AC3E}">
        <p14:creationId xmlns:p14="http://schemas.microsoft.com/office/powerpoint/2010/main" val="3393299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Sales have been strong and we know that consumers want Vitality. </a:t>
            </a:r>
          </a:p>
          <a:p>
            <a:pPr marL="0" indent="0">
              <a:buNone/>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#Animate#... We are attracting more and more customers with Vitality. </a:t>
            </a:r>
          </a:p>
          <a:p>
            <a:pPr marL="0" indent="0">
              <a:buNone/>
            </a:pPr>
            <a:r>
              <a:rPr lang="en-US" dirty="0"/>
              <a:t>#Animate# … if we compare Vitality PLUS business to business without Vitality PLUS, Vitality PLUS cases are 51% more likely to be placed in force….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#Animate# … if Vitality can help you close more cases, you may be asking WHY? --- well, 70% of customers said their purchase decision was influenced by the Vitality PLUS offering</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#Animate#... And at John Hancock in 2021, 67% of the cases that went in force including Vitality PLUS</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Simply put, we know that consumers are attracted to a solution like Vitality… </a:t>
            </a: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20</a:t>
            </a:fld>
            <a:endParaRPr lang="en-CA" dirty="0"/>
          </a:p>
        </p:txBody>
      </p:sp>
    </p:spTree>
    <p:extLst>
      <p:ext uri="{BB962C8B-B14F-4D97-AF65-F5344CB8AC3E}">
        <p14:creationId xmlns:p14="http://schemas.microsoft.com/office/powerpoint/2010/main" val="3554115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dirty="0"/>
              <a:t>Vitality isn’t only about what it can do for our customers, but also what it can do for YOU as a distributor…</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dirty="0"/>
              <a:t>As mentioned, Vitality PLUS cases are more likely to be placed in force… this allows you to make the insurance conversation more relevant to the customer, and as we learned from the consumer sentiment – you can provide them with a solution that is at the intersection of their financial planning, health, and priorities. </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dirty="0"/>
              <a:t>When we compare permanent products that are designed for protection – Vitality cases are 36% larger; they have higher face amounts, and this could be due to the relevance of the sale, increased perceived value that Vitality provides them, and the power of the shared value between them and John Hancock… and of course larger face likely means higher premiums. </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dirty="0"/>
              <a:t>Vitality PLUS customers have a 94% satisfaction rate with their producer – which is nearly 3x higher than the average. Vitality puts both you and your recommendations front of mind when they are saving money on their premiums or getting rewarded for the every day things they are doing to stay or become healthy </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dirty="0"/>
              <a:t>Simply… Vitality provides YOU with value. </a:t>
            </a: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21</a:t>
            </a:fld>
            <a:endParaRPr lang="en-CA"/>
          </a:p>
        </p:txBody>
      </p:sp>
    </p:spTree>
    <p:extLst>
      <p:ext uri="{BB962C8B-B14F-4D97-AF65-F5344CB8AC3E}">
        <p14:creationId xmlns:p14="http://schemas.microsoft.com/office/powerpoint/2010/main" val="89024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This all boils down to “Why? Because it works…” after nearly seven years we have proof that Vitality is helping members maintain their health</a:t>
            </a:r>
          </a:p>
          <a:p>
            <a:pPr marL="0" indent="0">
              <a:buNone/>
            </a:pPr>
            <a:endParaRPr lang="en-US" dirty="0"/>
          </a:p>
          <a:p>
            <a:pPr rtl="0" fontAlgn="base"/>
            <a:r>
              <a:rPr lang="en-US" sz="1200" b="0" i="0" kern="1200" dirty="0">
                <a:solidFill>
                  <a:schemeClr val="tx1"/>
                </a:solidFill>
                <a:effectLst/>
                <a:latin typeface="Manulife JH Sans Regular" panose="020B0503040401060103" pitchFamily="34" charset="0"/>
                <a:ea typeface="+mn-ea"/>
                <a:cs typeface="+mn-cs"/>
              </a:rPr>
              <a:t>80% of registered members are reporting similar or better health year over year. </a:t>
            </a:r>
          </a:p>
          <a:p>
            <a:pPr rtl="0" fontAlgn="base"/>
            <a:r>
              <a:rPr lang="en-US" sz="1200" b="0" i="0" kern="1200" dirty="0">
                <a:solidFill>
                  <a:schemeClr val="tx1"/>
                </a:solidFill>
                <a:effectLst/>
                <a:latin typeface="Manulife JH Sans Regular" panose="020B0503040401060103" pitchFamily="34" charset="0"/>
                <a:ea typeface="+mn-ea"/>
                <a:cs typeface="+mn-cs"/>
              </a:rPr>
              <a:t>Close to half of members have reported an improvement in blood pressure.</a:t>
            </a:r>
          </a:p>
          <a:p>
            <a:pPr rtl="0" fontAlgn="base"/>
            <a:r>
              <a:rPr lang="en-US" sz="1200" b="0" i="0" kern="1200" dirty="0">
                <a:solidFill>
                  <a:schemeClr val="tx1"/>
                </a:solidFill>
                <a:effectLst/>
                <a:latin typeface="Manulife JH Sans Regular" panose="020B0503040401060103" pitchFamily="34" charset="0"/>
                <a:ea typeface="+mn-ea"/>
                <a:cs typeface="+mn-cs"/>
              </a:rPr>
              <a:t>Nearly 50% have reported BMI reductions </a:t>
            </a:r>
          </a:p>
          <a:p>
            <a:pPr rtl="0" fontAlgn="base"/>
            <a:r>
              <a:rPr lang="en-US" sz="1200" b="0" i="0" kern="1200" dirty="0">
                <a:solidFill>
                  <a:schemeClr val="tx1"/>
                </a:solidFill>
                <a:effectLst/>
                <a:latin typeface="Manulife JH Sans Regular" panose="020B0503040401060103" pitchFamily="34" charset="0"/>
                <a:ea typeface="+mn-ea"/>
                <a:cs typeface="+mn-cs"/>
              </a:rPr>
              <a:t>33% with high cholesterol brought their measures in range in a year </a:t>
            </a:r>
          </a:p>
          <a:p>
            <a:pPr marL="0" indent="0">
              <a:buNone/>
            </a:pPr>
            <a:endParaRPr lang="en-US" dirty="0"/>
          </a:p>
          <a:p>
            <a:pPr marL="0" indent="0">
              <a:buNone/>
            </a:pPr>
            <a:r>
              <a:rPr lang="en-US" dirty="0"/>
              <a:t>Simply put, Vitality is working!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Manulife JH Sans Regular" panose="020B05030404010601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400" b="0" i="0" u="none" strike="noStrike" kern="1200" cap="none" spc="0" normalizeH="0" baseline="0" noProof="0" dirty="0">
              <a:ln>
                <a:noFill/>
              </a:ln>
              <a:solidFill>
                <a:prstClr val="black"/>
              </a:solidFill>
              <a:effectLst/>
              <a:uLnTx/>
              <a:uFillTx/>
              <a:latin typeface="Manulife JH Sans Regular" panose="020B0503040401060103" pitchFamily="34" charset="0"/>
              <a:ea typeface="+mn-ea"/>
              <a:cs typeface="+mn-cs"/>
            </a:endParaRPr>
          </a:p>
        </p:txBody>
      </p:sp>
    </p:spTree>
    <p:extLst>
      <p:ext uri="{BB962C8B-B14F-4D97-AF65-F5344CB8AC3E}">
        <p14:creationId xmlns:p14="http://schemas.microsoft.com/office/powerpoint/2010/main" val="834626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next logical question is…. How can you help ensure your customers succeed and that both you and they get the benefits from a Vitality PLUS policy? </a:t>
            </a:r>
          </a:p>
        </p:txBody>
      </p:sp>
      <p:sp>
        <p:nvSpPr>
          <p:cNvPr id="4" name="Slide Number Placeholder 3"/>
          <p:cNvSpPr>
            <a:spLocks noGrp="1"/>
          </p:cNvSpPr>
          <p:nvPr>
            <p:ph type="sldNum" sz="quarter" idx="5"/>
          </p:nvPr>
        </p:nvSpPr>
        <p:spPr/>
        <p:txBody>
          <a:bodyPr/>
          <a:lstStyle/>
          <a:p>
            <a:fld id="{4FF0573C-F130-4D1E-A886-85FBB65D3A1B}" type="slidenum">
              <a:rPr lang="en-CA" smtClean="0"/>
              <a:pPr/>
              <a:t>23</a:t>
            </a:fld>
            <a:endParaRPr lang="en-CA" dirty="0"/>
          </a:p>
        </p:txBody>
      </p:sp>
    </p:spTree>
    <p:extLst>
      <p:ext uri="{BB962C8B-B14F-4D97-AF65-F5344CB8AC3E}">
        <p14:creationId xmlns:p14="http://schemas.microsoft.com/office/powerpoint/2010/main" val="439691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points; highlight the new getting started guide as a resource to help customers get started. </a:t>
            </a:r>
          </a:p>
        </p:txBody>
      </p:sp>
      <p:sp>
        <p:nvSpPr>
          <p:cNvPr id="4" name="Slide Number Placeholder 3"/>
          <p:cNvSpPr>
            <a:spLocks noGrp="1"/>
          </p:cNvSpPr>
          <p:nvPr>
            <p:ph type="sldNum" sz="quarter" idx="5"/>
          </p:nvPr>
        </p:nvSpPr>
        <p:spPr/>
        <p:txBody>
          <a:bodyPr/>
          <a:lstStyle/>
          <a:p>
            <a:fld id="{4FF0573C-F130-4D1E-A886-85FBB65D3A1B}" type="slidenum">
              <a:rPr lang="en-CA" smtClean="0"/>
              <a:pPr/>
              <a:t>24</a:t>
            </a:fld>
            <a:endParaRPr lang="en-CA" dirty="0"/>
          </a:p>
        </p:txBody>
      </p:sp>
    </p:spTree>
    <p:extLst>
      <p:ext uri="{BB962C8B-B14F-4D97-AF65-F5344CB8AC3E}">
        <p14:creationId xmlns:p14="http://schemas.microsoft.com/office/powerpoint/2010/main" val="1986898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addition to our customer service teams who will help your customers use the program, we also have for customers who may need or want additional support getting started, a team of experts who can help them get registered. Simply email the VPC inbox with your customers contact information to help them get started. You can be a part of the call too if you want. </a:t>
            </a:r>
          </a:p>
        </p:txBody>
      </p:sp>
      <p:sp>
        <p:nvSpPr>
          <p:cNvPr id="4" name="Slide Number Placeholder 3"/>
          <p:cNvSpPr>
            <a:spLocks noGrp="1"/>
          </p:cNvSpPr>
          <p:nvPr>
            <p:ph type="sldNum" sz="quarter" idx="5"/>
          </p:nvPr>
        </p:nvSpPr>
        <p:spPr/>
        <p:txBody>
          <a:bodyPr/>
          <a:lstStyle/>
          <a:p>
            <a:fld id="{4FF0573C-F130-4D1E-A886-85FBB65D3A1B}" type="slidenum">
              <a:rPr lang="en-CA" smtClean="0"/>
              <a:pPr/>
              <a:t>25</a:t>
            </a:fld>
            <a:endParaRPr lang="en-CA" dirty="0"/>
          </a:p>
        </p:txBody>
      </p:sp>
    </p:spTree>
    <p:extLst>
      <p:ext uri="{BB962C8B-B14F-4D97-AF65-F5344CB8AC3E}">
        <p14:creationId xmlns:p14="http://schemas.microsoft.com/office/powerpoint/2010/main" val="701104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 agent, on the John Hancock website, you will have access to a report of your book of Vitality PLUS business, letting you see which of your customers have registered, how many points they have, and if they have achieved a higher Vitality Status. This is be a great tool to help you encourage registration, prepare for annual policy reviews, or to congratulate customers who have reached a higher Vitality Status. </a:t>
            </a:r>
          </a:p>
          <a:p>
            <a:pPr marL="0" indent="0">
              <a:buNone/>
            </a:pPr>
            <a:endParaRPr lang="en-US" dirty="0">
              <a:highlight>
                <a:srgbClr val="FFFF00"/>
              </a:highlight>
            </a:endParaRPr>
          </a:p>
          <a:p>
            <a:pPr marL="0" indent="0">
              <a:buNone/>
            </a:pPr>
            <a:r>
              <a:rPr lang="en-US" dirty="0">
                <a:highlight>
                  <a:srgbClr val="FFFF00"/>
                </a:highlight>
              </a:rPr>
              <a:t>Both you, and your designated support staff have access to this monthly report. If you are registered for </a:t>
            </a:r>
            <a:r>
              <a:rPr lang="en-US" dirty="0" err="1">
                <a:highlight>
                  <a:srgbClr val="FFFF00"/>
                </a:highlight>
              </a:rPr>
              <a:t>JHSaleshub</a:t>
            </a:r>
            <a:r>
              <a:rPr lang="en-US" dirty="0">
                <a:highlight>
                  <a:srgbClr val="FFFF00"/>
                </a:highlight>
              </a:rPr>
              <a:t> you’ll get an email monthly when this report is updated. </a:t>
            </a:r>
          </a:p>
        </p:txBody>
      </p:sp>
      <p:sp>
        <p:nvSpPr>
          <p:cNvPr id="4" name="Slide Number Placeholder 3"/>
          <p:cNvSpPr>
            <a:spLocks noGrp="1"/>
          </p:cNvSpPr>
          <p:nvPr>
            <p:ph type="sldNum" sz="quarter" idx="5"/>
          </p:nvPr>
        </p:nvSpPr>
        <p:spPr/>
        <p:txBody>
          <a:bodyPr/>
          <a:lstStyle/>
          <a:p>
            <a:fld id="{4FF0573C-F130-4D1E-A886-85FBB65D3A1B}" type="slidenum">
              <a:rPr lang="en-CA" smtClean="0"/>
              <a:pPr/>
              <a:t>26</a:t>
            </a:fld>
            <a:endParaRPr lang="en-CA" dirty="0"/>
          </a:p>
        </p:txBody>
      </p:sp>
    </p:spTree>
    <p:extLst>
      <p:ext uri="{BB962C8B-B14F-4D97-AF65-F5344CB8AC3E}">
        <p14:creationId xmlns:p14="http://schemas.microsoft.com/office/powerpoint/2010/main" val="621859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27</a:t>
            </a:fld>
            <a:endParaRPr lang="en-CA" dirty="0"/>
          </a:p>
        </p:txBody>
      </p:sp>
    </p:spTree>
    <p:extLst>
      <p:ext uri="{BB962C8B-B14F-4D97-AF65-F5344CB8AC3E}">
        <p14:creationId xmlns:p14="http://schemas.microsoft.com/office/powerpoint/2010/main" val="2824063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28</a:t>
            </a:fld>
            <a:endParaRPr lang="en-CA" dirty="0"/>
          </a:p>
        </p:txBody>
      </p:sp>
    </p:spTree>
    <p:extLst>
      <p:ext uri="{BB962C8B-B14F-4D97-AF65-F5344CB8AC3E}">
        <p14:creationId xmlns:p14="http://schemas.microsoft.com/office/powerpoint/2010/main" val="33449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 a reminder how Vitality works…. Flow through text</a:t>
            </a:r>
          </a:p>
        </p:txBody>
      </p:sp>
      <p:sp>
        <p:nvSpPr>
          <p:cNvPr id="4" name="Slide Number Placeholder 3"/>
          <p:cNvSpPr>
            <a:spLocks noGrp="1"/>
          </p:cNvSpPr>
          <p:nvPr>
            <p:ph type="sldNum" sz="quarter" idx="5"/>
          </p:nvPr>
        </p:nvSpPr>
        <p:spPr/>
        <p:txBody>
          <a:bodyPr/>
          <a:lstStyle/>
          <a:p>
            <a:fld id="{5FAD4257-B91E-2145-BD11-EFED224B9EC4}" type="slidenum">
              <a:rPr lang="en-US" smtClean="0"/>
              <a:pPr/>
              <a:t>3</a:t>
            </a:fld>
            <a:endParaRPr lang="en-US" dirty="0"/>
          </a:p>
        </p:txBody>
      </p:sp>
    </p:spTree>
    <p:extLst>
      <p:ext uri="{BB962C8B-B14F-4D97-AF65-F5344CB8AC3E}">
        <p14:creationId xmlns:p14="http://schemas.microsoft.com/office/powerpoint/2010/main" val="254215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Vitality GO is included on all John Hancock insurance products at no additional cost – members will gain access to the Vitality website and mobile app, have access to discounts with retailers Garmin, Fitbit, Polar, can save on fresh fruit and vegetable purchases through </a:t>
            </a:r>
            <a:r>
              <a:rPr lang="en-US" dirty="0" err="1"/>
              <a:t>HealthySavings</a:t>
            </a:r>
            <a:r>
              <a:rPr lang="en-US" dirty="0"/>
              <a:t> --- and will have access to expert nutrition and fitness resources. </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A148-1F04-47B7-B1B2-34E9FEE5C339}" type="slidenum">
              <a:rPr kumimoji="0" lang="en-US" sz="1200" b="0" i="0" u="none" strike="noStrike" kern="1200" cap="none" spc="0" normalizeH="0" baseline="0" noProof="0" smtClean="0">
                <a:ln>
                  <a:noFill/>
                </a:ln>
                <a:solidFill>
                  <a:prstClr val="black"/>
                </a:solidFill>
                <a:effectLst/>
                <a:uLnTx/>
                <a:uFillTx/>
                <a:latin typeface="Manulife JH Sans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Manulife JH Sans Regular" charset="0"/>
              <a:ea typeface="+mn-ea"/>
              <a:cs typeface="+mn-cs"/>
            </a:endParaRPr>
          </a:p>
        </p:txBody>
      </p:sp>
    </p:spTree>
    <p:extLst>
      <p:ext uri="{BB962C8B-B14F-4D97-AF65-F5344CB8AC3E}">
        <p14:creationId xmlns:p14="http://schemas.microsoft.com/office/powerpoint/2010/main" val="66703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But, for as little as $2/month Vitality PLUS, in addition to all the benefits of Vitality GO, they are able to earn additional exclusive rewards. These rewards act as both an incentive to participate, but also as a way to engage and earn points… for example, you can earn points using your complimentary Halo Band, or by buying fresh fruit and vegetables throughout the year at participating grocers.  (Walk through rewards grid) </a:t>
            </a:r>
          </a:p>
          <a:p>
            <a:pPr marL="0" indent="0">
              <a:buNone/>
            </a:pPr>
            <a:endParaRPr lang="en-US" dirty="0"/>
          </a:p>
          <a:p>
            <a:pPr marL="0" indent="0">
              <a:buNone/>
            </a:pPr>
            <a:r>
              <a:rPr lang="en-US" dirty="0"/>
              <a:t>And yes… if your customer is not issued with Vitality PLUS, they can upgrade from Vitality GO to the full rewards version of the program in the first 25 months of their policy. </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A148-1F04-47B7-B1B2-34E9FEE5C339}" type="slidenum">
              <a:rPr kumimoji="0" lang="en-US" sz="1200" b="0" i="0" u="none" strike="noStrike" kern="1200" cap="none" spc="0" normalizeH="0" baseline="0" noProof="0" smtClean="0">
                <a:ln>
                  <a:noFill/>
                </a:ln>
                <a:solidFill>
                  <a:prstClr val="black"/>
                </a:solidFill>
                <a:effectLst/>
                <a:uLnTx/>
                <a:uFillTx/>
                <a:latin typeface="Manulife JH Sans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Manulife JH Sans Regular" charset="0"/>
              <a:ea typeface="+mn-ea"/>
              <a:cs typeface="+mn-cs"/>
            </a:endParaRPr>
          </a:p>
        </p:txBody>
      </p:sp>
    </p:spTree>
    <p:extLst>
      <p:ext uri="{BB962C8B-B14F-4D97-AF65-F5344CB8AC3E}">
        <p14:creationId xmlns:p14="http://schemas.microsoft.com/office/powerpoint/2010/main" val="178007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Reaching a Vitality status for your customers to earn rewards is easy – and we make it simple and transparent. There are lots of ways to participate in the program and there are nearly 20,000 Vitality Points available. Shown here is how many members are accumulating Vitality points and boosting their status– which translates into real rewards and savings. While this is not all ways customers can earn a higher status, it is many of the most popular. </a:t>
            </a:r>
          </a:p>
          <a:p>
            <a:pPr marL="0" indent="0">
              <a:buNone/>
            </a:pPr>
            <a:endParaRPr lang="en-US" dirty="0"/>
          </a:p>
          <a:p>
            <a:pPr marL="0" indent="0">
              <a:buNone/>
            </a:pPr>
            <a:r>
              <a:rPr lang="en-US" dirty="0"/>
              <a:t>Vitality members can earn points for their annual physical and vaccinations, points for simply getting it done, and thousands of points if lab results are in a healthy range. We also have a customized version of the program, John Hancock Aspire, that provides additional points for customers who are living with and are managing their diabetes. </a:t>
            </a:r>
          </a:p>
          <a:p>
            <a:pPr marL="0" indent="0">
              <a:buNone/>
            </a:pPr>
            <a:endParaRPr lang="en-US" dirty="0"/>
          </a:p>
          <a:p>
            <a:pPr marL="0" indent="0">
              <a:buNone/>
            </a:pPr>
            <a:r>
              <a:rPr lang="en-US" dirty="0"/>
              <a:t>Further, members can earn points by completing health surveys and learning about nutrition and other topics. </a:t>
            </a:r>
          </a:p>
          <a:p>
            <a:pPr marL="0" indent="0">
              <a:buNone/>
            </a:pPr>
            <a:endParaRPr lang="en-US" dirty="0"/>
          </a:p>
          <a:p>
            <a:pPr marL="0" indent="0">
              <a:buNone/>
            </a:pPr>
            <a:r>
              <a:rPr lang="en-US" dirty="0"/>
              <a:t>Through the mental wellness area of the program. members can earn points for meditating, and even simply getting a good nights sleep. </a:t>
            </a:r>
          </a:p>
          <a:p>
            <a:pPr marL="0" indent="0">
              <a:buNone/>
            </a:pPr>
            <a:r>
              <a:rPr lang="en-US" dirty="0"/>
              <a:t>Perhaps the easiest way to earn points, is by getting credit for the simple workouts they may be doing by walking or workouts at home. And there are earn even more points for intense or advanced workouts –for members who choose link a wearable fitness device, earning points can be even easier since the credit can be almost automatic.  </a:t>
            </a:r>
          </a:p>
        </p:txBody>
      </p:sp>
      <p:sp>
        <p:nvSpPr>
          <p:cNvPr id="4" name="Slide Number Placeholder 3"/>
          <p:cNvSpPr>
            <a:spLocks noGrp="1"/>
          </p:cNvSpPr>
          <p:nvPr>
            <p:ph type="sldNum" sz="quarter" idx="5"/>
          </p:nvPr>
        </p:nvSpPr>
        <p:spPr/>
        <p:txBody>
          <a:bodyPr/>
          <a:lstStyle/>
          <a:p>
            <a:fld id="{5FAD4257-B91E-2145-BD11-EFED224B9EC4}" type="slidenum">
              <a:rPr lang="en-US" smtClean="0"/>
              <a:pPr/>
              <a:t>6</a:t>
            </a:fld>
            <a:endParaRPr lang="en-US" dirty="0"/>
          </a:p>
        </p:txBody>
      </p:sp>
    </p:spTree>
    <p:extLst>
      <p:ext uri="{BB962C8B-B14F-4D97-AF65-F5344CB8AC3E}">
        <p14:creationId xmlns:p14="http://schemas.microsoft.com/office/powerpoint/2010/main" val="11913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 did previously mention Aspire in the prior slide, for those who are unfamiliar Aspire is a version of Vitality that has been modified specifically for those who may be living with Type 1 or Type 2 diabetes. </a:t>
            </a:r>
          </a:p>
        </p:txBody>
      </p:sp>
      <p:sp>
        <p:nvSpPr>
          <p:cNvPr id="4" name="Slide Number Placeholder 3"/>
          <p:cNvSpPr>
            <a:spLocks noGrp="1"/>
          </p:cNvSpPr>
          <p:nvPr>
            <p:ph type="sldNum" sz="quarter" idx="5"/>
          </p:nvPr>
        </p:nvSpPr>
        <p:spPr/>
        <p:txBody>
          <a:bodyPr/>
          <a:lstStyle/>
          <a:p>
            <a:fld id="{4FF0573C-F130-4D1E-A886-85FBB65D3A1B}" type="slidenum">
              <a:rPr lang="en-CA" smtClean="0"/>
              <a:pPr/>
              <a:t>7</a:t>
            </a:fld>
            <a:endParaRPr lang="en-CA" dirty="0"/>
          </a:p>
        </p:txBody>
      </p:sp>
    </p:spTree>
    <p:extLst>
      <p:ext uri="{BB962C8B-B14F-4D97-AF65-F5344CB8AC3E}">
        <p14:creationId xmlns:p14="http://schemas.microsoft.com/office/powerpoint/2010/main" val="1146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Aspire is available to customers with Diabetes and provides them with all the benefits of Vitality PLUS – up to 25% savings on the cost of coverage with Vitality PLUS, a custom pathway to achieving Vitality points for managing their diabetes as well as taking steps to improve their management, custom content and education about diabetes and diabetes management.</a:t>
            </a:r>
          </a:p>
          <a:p>
            <a:pPr marL="0" indent="0">
              <a:buNone/>
            </a:pPr>
            <a:endParaRPr lang="en-US" dirty="0"/>
          </a:p>
          <a:p>
            <a:pPr marL="0" indent="0">
              <a:buNone/>
            </a:pPr>
            <a:r>
              <a:rPr lang="en-US" dirty="0"/>
              <a:t>Additionally for </a:t>
            </a:r>
            <a:r>
              <a:rPr lang="en-US" b="0" i="0" dirty="0">
                <a:solidFill>
                  <a:srgbClr val="000000"/>
                </a:solidFill>
                <a:effectLst/>
                <a:latin typeface="Manulife JH Sans" panose="020B0503040401060103" pitchFamily="34" charset="0"/>
              </a:rPr>
              <a:t>qualified members, with Type 2 diabetes, the program includes access to </a:t>
            </a:r>
            <a:r>
              <a:rPr lang="en-US" b="0" i="0" dirty="0" err="1">
                <a:solidFill>
                  <a:srgbClr val="000000"/>
                </a:solidFill>
                <a:effectLst/>
                <a:latin typeface="Manulife JH Sans" panose="020B0503040401060103" pitchFamily="34" charset="0"/>
              </a:rPr>
              <a:t>Onduo</a:t>
            </a:r>
            <a:r>
              <a:rPr lang="en-US" b="0" i="0" dirty="0">
                <a:solidFill>
                  <a:srgbClr val="000000"/>
                </a:solidFill>
                <a:effectLst/>
                <a:latin typeface="Manulife JH Sans" panose="020B0503040401060103" pitchFamily="34" charset="0"/>
              </a:rPr>
              <a:t> , their tools, coaching and clinical support to help your customers take control of their type 2 diabetes. </a:t>
            </a: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8</a:t>
            </a:fld>
            <a:endParaRPr lang="en-CA" dirty="0"/>
          </a:p>
        </p:txBody>
      </p:sp>
    </p:spTree>
    <p:extLst>
      <p:ext uri="{BB962C8B-B14F-4D97-AF65-F5344CB8AC3E}">
        <p14:creationId xmlns:p14="http://schemas.microsoft.com/office/powerpoint/2010/main" val="67231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have continuously made significant enhancements to the program since launch in April 2015…</a:t>
            </a:r>
          </a:p>
          <a:p>
            <a:pPr marL="0" indent="0">
              <a:buNone/>
            </a:pPr>
            <a:br>
              <a:rPr lang="en-US" dirty="0"/>
            </a:br>
            <a:r>
              <a:rPr lang="en-US" dirty="0"/>
              <a:t>When we talk about enhancing and evolving the program -  isn’t just adding rewards to the program, its also about providing new points earning pillars in response to the feedback we’ve received from members in addition providing them with the latest technologies to support them and best-in-class reward partners. This includes when we added the Healthy Food benefit to provide customers with a discount on their fresh fruits and vegetables, but also ways to earn points for those purchases and to when we added the Amazon Halo to the program in 2020. </a:t>
            </a:r>
          </a:p>
          <a:p>
            <a:pPr marL="0" indent="0">
              <a:buNone/>
            </a:pPr>
            <a:endParaRPr lang="en-US" dirty="0"/>
          </a:p>
          <a:p>
            <a:pPr marL="0" indent="0">
              <a:buNone/>
            </a:pPr>
            <a:r>
              <a:rPr lang="en-US" dirty="0"/>
              <a:t>Best of all, these enhancements and additions are available to every John Hancock Vitality PLUS member, regardless if they are a new member or a member who joined when we launched in 2015</a:t>
            </a:r>
          </a:p>
        </p:txBody>
      </p:sp>
      <p:sp>
        <p:nvSpPr>
          <p:cNvPr id="4" name="Slide Number Placeholder 3"/>
          <p:cNvSpPr>
            <a:spLocks noGrp="1"/>
          </p:cNvSpPr>
          <p:nvPr>
            <p:ph type="sldNum" sz="quarter" idx="5"/>
          </p:nvPr>
        </p:nvSpPr>
        <p:spPr/>
        <p:txBody>
          <a:bodyPr/>
          <a:lstStyle/>
          <a:p>
            <a:fld id="{4FF0573C-F130-4D1E-A886-85FBB65D3A1B}" type="slidenum">
              <a:rPr lang="en-CA" smtClean="0"/>
              <a:pPr/>
              <a:t>9</a:t>
            </a:fld>
            <a:endParaRPr lang="en-CA" dirty="0"/>
          </a:p>
        </p:txBody>
      </p:sp>
    </p:spTree>
    <p:extLst>
      <p:ext uri="{BB962C8B-B14F-4D97-AF65-F5344CB8AC3E}">
        <p14:creationId xmlns:p14="http://schemas.microsoft.com/office/powerpoint/2010/main" val="182747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6000">
                <a:solidFill>
                  <a:schemeClr val="bg1"/>
                </a:solidFill>
              </a:defRPr>
            </a:lvl1pPr>
          </a:lstStyle>
          <a:p>
            <a:r>
              <a:rPr lang="en-US"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endParaRPr lang="en-US"/>
          </a:p>
        </p:txBody>
      </p:sp>
      <p:sp>
        <p:nvSpPr>
          <p:cNvPr id="3" name="Footer Placeholder 2"/>
          <p:cNvSpPr>
            <a:spLocks noGrp="1"/>
          </p:cNvSpPr>
          <p:nvPr>
            <p:ph type="ftr" sz="quarter" idx="11"/>
          </p:nvPr>
        </p:nvSpPr>
        <p:spPr/>
        <p:txBody>
          <a:bodyPr/>
          <a:lstStyle/>
          <a:p>
            <a:endParaRPr/>
          </a:p>
        </p:txBody>
      </p:sp>
      <p:pic>
        <p:nvPicPr>
          <p:cNvPr id="9" name="Graphic 8">
            <a:extLst>
              <a:ext uri="{FF2B5EF4-FFF2-40B4-BE49-F238E27FC236}">
                <a16:creationId xmlns:a16="http://schemas.microsoft.com/office/drawing/2014/main" id="{15420A8A-C6D7-4730-A682-12CFA1CA004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387" y="6211341"/>
            <a:ext cx="1754718" cy="561677"/>
          </a:xfrm>
          <a:prstGeom prst="rect">
            <a:avLst/>
          </a:prstGeom>
        </p:spPr>
      </p:pic>
      <p:sp>
        <p:nvSpPr>
          <p:cNvPr id="7" name="Footer Placeholder 3">
            <a:extLst>
              <a:ext uri="{FF2B5EF4-FFF2-40B4-BE49-F238E27FC236}">
                <a16:creationId xmlns:a16="http://schemas.microsoft.com/office/drawing/2014/main" id="{2806B891-D03F-A145-BBF6-26539B0BE512}"/>
              </a:ext>
            </a:extLst>
          </p:cNvPr>
          <p:cNvSpPr txBox="1">
            <a:spLocks/>
          </p:cNvSpPr>
          <p:nvPr userDrawn="1"/>
        </p:nvSpPr>
        <p:spPr bwMode="auto">
          <a:xfrm>
            <a:off x="3330774" y="6531043"/>
            <a:ext cx="5638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rgbClr val="35587F"/>
              </a:buClr>
              <a:buChar char="•"/>
              <a:defRPr sz="2100">
                <a:solidFill>
                  <a:schemeClr val="tx2"/>
                </a:solidFill>
                <a:latin typeface="Arial Regular"/>
                <a:ea typeface="Arial Regular"/>
                <a:cs typeface="Arial Regular"/>
              </a:defRPr>
            </a:lvl1pPr>
            <a:lvl2pPr marL="461963" indent="-227013">
              <a:spcBef>
                <a:spcPts val="500"/>
              </a:spcBef>
              <a:buClr>
                <a:srgbClr val="35587F"/>
              </a:buClr>
              <a:buChar char="–"/>
              <a:defRPr>
                <a:solidFill>
                  <a:schemeClr val="tx2"/>
                </a:solidFill>
                <a:latin typeface="Arial Regular"/>
                <a:ea typeface="Arial Regular"/>
                <a:cs typeface="Arial Regular"/>
              </a:defRPr>
            </a:lvl2pPr>
            <a:lvl3pPr marL="1143000" indent="-228600">
              <a:spcBef>
                <a:spcPts val="500"/>
              </a:spcBef>
              <a:buClr>
                <a:srgbClr val="35587F"/>
              </a:buClr>
              <a:buChar char="•"/>
              <a:defRPr sz="1600">
                <a:solidFill>
                  <a:schemeClr val="tx2"/>
                </a:solidFill>
                <a:latin typeface="Arial Regular"/>
                <a:ea typeface="Arial Regular"/>
                <a:cs typeface="Arial Regular"/>
              </a:defRPr>
            </a:lvl3pPr>
            <a:lvl4pPr marL="1600200" indent="-228600">
              <a:spcBef>
                <a:spcPts val="500"/>
              </a:spcBef>
              <a:buClr>
                <a:srgbClr val="35587F"/>
              </a:buClr>
              <a:buChar char="–"/>
              <a:defRPr sz="1400">
                <a:solidFill>
                  <a:schemeClr val="tx2"/>
                </a:solidFill>
                <a:latin typeface="Arial Regular"/>
                <a:ea typeface="Arial Regular"/>
                <a:cs typeface="Arial Regular"/>
              </a:defRPr>
            </a:lvl4pPr>
            <a:lvl5pPr marL="2057400" indent="-228600">
              <a:spcBef>
                <a:spcPts val="500"/>
              </a:spcBef>
              <a:buClr>
                <a:srgbClr val="35587F"/>
              </a:buClr>
              <a:buChar char="»"/>
              <a:defRPr sz="1200">
                <a:solidFill>
                  <a:schemeClr val="tx2"/>
                </a:solidFill>
                <a:latin typeface="Arial Regular"/>
                <a:ea typeface="Arial Regular"/>
                <a:cs typeface="Arial Regular"/>
              </a:defRPr>
            </a:lvl5pPr>
            <a:lvl6pPr marL="2514600" indent="-228600" eaLnBrk="0" fontAlgn="base" hangingPunct="0">
              <a:spcBef>
                <a:spcPts val="500"/>
              </a:spcBef>
              <a:spcAft>
                <a:spcPct val="0"/>
              </a:spcAft>
              <a:buClr>
                <a:srgbClr val="35587F"/>
              </a:buClr>
              <a:buChar char="»"/>
              <a:defRPr sz="1200">
                <a:solidFill>
                  <a:schemeClr val="tx2"/>
                </a:solidFill>
                <a:latin typeface="Arial Regular"/>
                <a:ea typeface="Arial Regular"/>
                <a:cs typeface="Arial Regular"/>
              </a:defRPr>
            </a:lvl6pPr>
            <a:lvl7pPr marL="2971800" indent="-228600" eaLnBrk="0" fontAlgn="base" hangingPunct="0">
              <a:spcBef>
                <a:spcPts val="500"/>
              </a:spcBef>
              <a:spcAft>
                <a:spcPct val="0"/>
              </a:spcAft>
              <a:buClr>
                <a:srgbClr val="35587F"/>
              </a:buClr>
              <a:buChar char="»"/>
              <a:defRPr sz="1200">
                <a:solidFill>
                  <a:schemeClr val="tx2"/>
                </a:solidFill>
                <a:latin typeface="Arial Regular"/>
                <a:ea typeface="Arial Regular"/>
                <a:cs typeface="Arial Regular"/>
              </a:defRPr>
            </a:lvl7pPr>
            <a:lvl8pPr marL="3429000" indent="-228600" eaLnBrk="0" fontAlgn="base" hangingPunct="0">
              <a:spcBef>
                <a:spcPts val="500"/>
              </a:spcBef>
              <a:spcAft>
                <a:spcPct val="0"/>
              </a:spcAft>
              <a:buClr>
                <a:srgbClr val="35587F"/>
              </a:buClr>
              <a:buChar char="»"/>
              <a:defRPr sz="1200">
                <a:solidFill>
                  <a:schemeClr val="tx2"/>
                </a:solidFill>
                <a:latin typeface="Arial Regular"/>
                <a:ea typeface="Arial Regular"/>
                <a:cs typeface="Arial Regular"/>
              </a:defRPr>
            </a:lvl8pPr>
            <a:lvl9pPr marL="3886200" indent="-228600" eaLnBrk="0" fontAlgn="base" hangingPunct="0">
              <a:spcBef>
                <a:spcPts val="500"/>
              </a:spcBef>
              <a:spcAft>
                <a:spcPct val="0"/>
              </a:spcAft>
              <a:buClr>
                <a:srgbClr val="35587F"/>
              </a:buClr>
              <a:buChar char="»"/>
              <a:defRPr sz="1200">
                <a:solidFill>
                  <a:schemeClr val="tx2"/>
                </a:solidFill>
                <a:latin typeface="Arial Regular"/>
                <a:ea typeface="Arial Regular"/>
                <a:cs typeface="Arial Regular"/>
              </a:defRPr>
            </a:lvl9pPr>
          </a:lstStyle>
          <a:p>
            <a:pPr algn="ctr" eaLnBrk="1" hangingPunct="1">
              <a:spcBef>
                <a:spcPct val="0"/>
              </a:spcBef>
              <a:buClrTx/>
              <a:buFontTx/>
              <a:buNone/>
            </a:pPr>
            <a:r>
              <a:rPr lang="en-US" altLang="en-US" sz="800" dirty="0">
                <a:solidFill>
                  <a:schemeClr val="bg1"/>
                </a:solidFill>
              </a:rPr>
              <a:t>For agent use only. Not for use with the public.</a:t>
            </a:r>
          </a:p>
        </p:txBody>
      </p:sp>
      <p:sp>
        <p:nvSpPr>
          <p:cNvPr id="11" name="Slide Number Placeholder 3">
            <a:extLst>
              <a:ext uri="{FF2B5EF4-FFF2-40B4-BE49-F238E27FC236}">
                <a16:creationId xmlns:a16="http://schemas.microsoft.com/office/drawing/2014/main" id="{AB285041-9BD1-4183-99AD-DF1FBA3313DD}"/>
              </a:ext>
            </a:extLst>
          </p:cNvPr>
          <p:cNvSpPr>
            <a:spLocks noGrp="1"/>
          </p:cNvSpPr>
          <p:nvPr>
            <p:ph type="sldNum" sz="quarter" idx="12"/>
          </p:nvPr>
        </p:nvSpPr>
        <p:spPr>
          <a:xfrm>
            <a:off x="11308081" y="6399283"/>
            <a:ext cx="425132" cy="175694"/>
          </a:xfrm>
        </p:spPr>
        <p:txBody>
          <a:bodyPr/>
          <a:lstStyle>
            <a:lvl1pPr>
              <a:defRPr>
                <a:solidFill>
                  <a:schemeClr val="bg1"/>
                </a:solidFill>
              </a:defRPr>
            </a:lvl1pPr>
          </a:lstStyle>
          <a:p>
            <a:fld id="{BB333B34-C87C-402E-ABB0-13B7C9DEBBC4}" type="slidenum">
              <a:rPr lang="en-US" smtClean="0"/>
              <a:pPr/>
              <a:t>‹#›</a:t>
            </a:fld>
            <a:r>
              <a:rPr lang="en-US" dirty="0"/>
              <a:t> of 29</a:t>
            </a:r>
          </a:p>
        </p:txBody>
      </p:sp>
    </p:spTree>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3120272"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66342" y="463843"/>
            <a:ext cx="2425329" cy="3401475"/>
          </a:xfrm>
        </p:spPr>
        <p:txBody>
          <a:bodyPr anchor="t">
            <a:noAutofit/>
          </a:bodyPr>
          <a:lstStyle>
            <a:lvl1pPr>
              <a:lnSpc>
                <a:spcPct val="95000"/>
              </a:lnSpc>
              <a:spcBef>
                <a:spcPts val="0"/>
              </a:spcBef>
              <a:defRPr sz="2800" baseline="0">
                <a:solidFill>
                  <a:schemeClr val="bg1"/>
                </a:solidFill>
              </a:defRPr>
            </a:lvl1pPr>
          </a:lstStyle>
          <a:p>
            <a:r>
              <a:rPr lang="en-US" noProof="0" dirty="0"/>
              <a:t>Title of slide</a:t>
            </a:r>
          </a:p>
        </p:txBody>
      </p:sp>
      <p:sp>
        <p:nvSpPr>
          <p:cNvPr id="4" name="Date Placeholder 3"/>
          <p:cNvSpPr>
            <a:spLocks noGrp="1"/>
          </p:cNvSpPr>
          <p:nvPr>
            <p:ph type="dt" sz="half" idx="10"/>
          </p:nvPr>
        </p:nvSpPr>
        <p:spPr>
          <a:xfrm>
            <a:off x="11740895" y="7010398"/>
            <a:ext cx="447930" cy="45720"/>
          </a:xfrm>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0832841" y="6548577"/>
            <a:ext cx="900371" cy="150742"/>
          </a:xfrm>
        </p:spPr>
        <p:txBody>
          <a:bodyPr/>
          <a:lstStyle/>
          <a:p>
            <a:fld id="{BB333B34-C87C-402E-ABB0-13B7C9DEBBC4}" type="slidenum">
              <a:rPr lang="en-US" smtClean="0"/>
              <a:pPr/>
              <a:t>‹#›</a:t>
            </a:fld>
            <a:r>
              <a:rPr lang="en-US" dirty="0"/>
              <a:t> of 29</a:t>
            </a:r>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541712" y="6017011"/>
            <a:ext cx="828950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pic>
        <p:nvPicPr>
          <p:cNvPr id="9" name="Graphic 8">
            <a:extLst>
              <a:ext uri="{FF2B5EF4-FFF2-40B4-BE49-F238E27FC236}">
                <a16:creationId xmlns:a16="http://schemas.microsoft.com/office/drawing/2014/main" id="{B6909AC0-79F7-4FBB-9CFE-C96C89D4069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387" y="6211341"/>
            <a:ext cx="1754718" cy="561677"/>
          </a:xfrm>
          <a:prstGeom prst="rect">
            <a:avLst/>
          </a:prstGeom>
        </p:spPr>
      </p:pic>
      <p:sp>
        <p:nvSpPr>
          <p:cNvPr id="11" name="Footer Placeholder 3">
            <a:extLst>
              <a:ext uri="{FF2B5EF4-FFF2-40B4-BE49-F238E27FC236}">
                <a16:creationId xmlns:a16="http://schemas.microsoft.com/office/drawing/2014/main" id="{FD59DB42-22F4-604D-BE48-7657BF135012}"/>
              </a:ext>
            </a:extLst>
          </p:cNvPr>
          <p:cNvSpPr txBox="1">
            <a:spLocks/>
          </p:cNvSpPr>
          <p:nvPr userDrawn="1"/>
        </p:nvSpPr>
        <p:spPr bwMode="auto">
          <a:xfrm>
            <a:off x="3452073" y="6531043"/>
            <a:ext cx="5638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rgbClr val="35587F"/>
              </a:buClr>
              <a:buChar char="•"/>
              <a:defRPr sz="2100">
                <a:solidFill>
                  <a:schemeClr val="tx2"/>
                </a:solidFill>
                <a:latin typeface="Arial Regular"/>
                <a:ea typeface="Arial Regular"/>
                <a:cs typeface="Arial Regular"/>
              </a:defRPr>
            </a:lvl1pPr>
            <a:lvl2pPr marL="461963" indent="-227013">
              <a:spcBef>
                <a:spcPts val="500"/>
              </a:spcBef>
              <a:buClr>
                <a:srgbClr val="35587F"/>
              </a:buClr>
              <a:buChar char="–"/>
              <a:defRPr>
                <a:solidFill>
                  <a:schemeClr val="tx2"/>
                </a:solidFill>
                <a:latin typeface="Arial Regular"/>
                <a:ea typeface="Arial Regular"/>
                <a:cs typeface="Arial Regular"/>
              </a:defRPr>
            </a:lvl2pPr>
            <a:lvl3pPr marL="1143000" indent="-228600">
              <a:spcBef>
                <a:spcPts val="500"/>
              </a:spcBef>
              <a:buClr>
                <a:srgbClr val="35587F"/>
              </a:buClr>
              <a:buChar char="•"/>
              <a:defRPr sz="1600">
                <a:solidFill>
                  <a:schemeClr val="tx2"/>
                </a:solidFill>
                <a:latin typeface="Arial Regular"/>
                <a:ea typeface="Arial Regular"/>
                <a:cs typeface="Arial Regular"/>
              </a:defRPr>
            </a:lvl3pPr>
            <a:lvl4pPr marL="1600200" indent="-228600">
              <a:spcBef>
                <a:spcPts val="500"/>
              </a:spcBef>
              <a:buClr>
                <a:srgbClr val="35587F"/>
              </a:buClr>
              <a:buChar char="–"/>
              <a:defRPr sz="1400">
                <a:solidFill>
                  <a:schemeClr val="tx2"/>
                </a:solidFill>
                <a:latin typeface="Arial Regular"/>
                <a:ea typeface="Arial Regular"/>
                <a:cs typeface="Arial Regular"/>
              </a:defRPr>
            </a:lvl4pPr>
            <a:lvl5pPr marL="2057400" indent="-228600">
              <a:spcBef>
                <a:spcPts val="500"/>
              </a:spcBef>
              <a:buClr>
                <a:srgbClr val="35587F"/>
              </a:buClr>
              <a:buChar char="»"/>
              <a:defRPr sz="1200">
                <a:solidFill>
                  <a:schemeClr val="tx2"/>
                </a:solidFill>
                <a:latin typeface="Arial Regular"/>
                <a:ea typeface="Arial Regular"/>
                <a:cs typeface="Arial Regular"/>
              </a:defRPr>
            </a:lvl5pPr>
            <a:lvl6pPr marL="2514600" indent="-228600" eaLnBrk="0" fontAlgn="base" hangingPunct="0">
              <a:spcBef>
                <a:spcPts val="500"/>
              </a:spcBef>
              <a:spcAft>
                <a:spcPct val="0"/>
              </a:spcAft>
              <a:buClr>
                <a:srgbClr val="35587F"/>
              </a:buClr>
              <a:buChar char="»"/>
              <a:defRPr sz="1200">
                <a:solidFill>
                  <a:schemeClr val="tx2"/>
                </a:solidFill>
                <a:latin typeface="Arial Regular"/>
                <a:ea typeface="Arial Regular"/>
                <a:cs typeface="Arial Regular"/>
              </a:defRPr>
            </a:lvl6pPr>
            <a:lvl7pPr marL="2971800" indent="-228600" eaLnBrk="0" fontAlgn="base" hangingPunct="0">
              <a:spcBef>
                <a:spcPts val="500"/>
              </a:spcBef>
              <a:spcAft>
                <a:spcPct val="0"/>
              </a:spcAft>
              <a:buClr>
                <a:srgbClr val="35587F"/>
              </a:buClr>
              <a:buChar char="»"/>
              <a:defRPr sz="1200">
                <a:solidFill>
                  <a:schemeClr val="tx2"/>
                </a:solidFill>
                <a:latin typeface="Arial Regular"/>
                <a:ea typeface="Arial Regular"/>
                <a:cs typeface="Arial Regular"/>
              </a:defRPr>
            </a:lvl7pPr>
            <a:lvl8pPr marL="3429000" indent="-228600" eaLnBrk="0" fontAlgn="base" hangingPunct="0">
              <a:spcBef>
                <a:spcPts val="500"/>
              </a:spcBef>
              <a:spcAft>
                <a:spcPct val="0"/>
              </a:spcAft>
              <a:buClr>
                <a:srgbClr val="35587F"/>
              </a:buClr>
              <a:buChar char="»"/>
              <a:defRPr sz="1200">
                <a:solidFill>
                  <a:schemeClr val="tx2"/>
                </a:solidFill>
                <a:latin typeface="Arial Regular"/>
                <a:ea typeface="Arial Regular"/>
                <a:cs typeface="Arial Regular"/>
              </a:defRPr>
            </a:lvl8pPr>
            <a:lvl9pPr marL="3886200" indent="-228600" eaLnBrk="0" fontAlgn="base" hangingPunct="0">
              <a:spcBef>
                <a:spcPts val="500"/>
              </a:spcBef>
              <a:spcAft>
                <a:spcPct val="0"/>
              </a:spcAft>
              <a:buClr>
                <a:srgbClr val="35587F"/>
              </a:buClr>
              <a:buChar char="»"/>
              <a:defRPr sz="1200">
                <a:solidFill>
                  <a:schemeClr val="tx2"/>
                </a:solidFill>
                <a:latin typeface="Arial Regular"/>
                <a:ea typeface="Arial Regular"/>
                <a:cs typeface="Arial Regular"/>
              </a:defRPr>
            </a:lvl9pPr>
          </a:lstStyle>
          <a:p>
            <a:pPr algn="l" eaLnBrk="1" hangingPunct="1">
              <a:spcBef>
                <a:spcPct val="0"/>
              </a:spcBef>
              <a:buClrTx/>
              <a:buFontTx/>
              <a:buNone/>
            </a:pPr>
            <a:r>
              <a:rPr lang="en-US" altLang="en-US" sz="800" dirty="0">
                <a:solidFill>
                  <a:schemeClr val="tx1"/>
                </a:solidFill>
              </a:rPr>
              <a:t>For agent use only. Not for use with the public.</a:t>
            </a:r>
          </a:p>
        </p:txBody>
      </p:sp>
    </p:spTree>
    <p:extLst>
      <p:ext uri="{BB962C8B-B14F-4D97-AF65-F5344CB8AC3E}">
        <p14:creationId xmlns:p14="http://schemas.microsoft.com/office/powerpoint/2010/main" val="19672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31" userDrawn="1">
          <p15:clr>
            <a:srgbClr val="FBAE40"/>
          </p15:clr>
        </p15:guide>
        <p15:guide id="2" orient="horz" pos="500" userDrawn="1">
          <p15:clr>
            <a:srgbClr val="FBAE40"/>
          </p15:clr>
        </p15:guide>
        <p15:guide id="3" orient="horz" pos="4032" userDrawn="1">
          <p15:clr>
            <a:srgbClr val="FBAE40"/>
          </p15:clr>
        </p15:guide>
        <p15:guide id="4" orient="horz" pos="42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a:xfrm>
            <a:off x="11308081" y="6399283"/>
            <a:ext cx="425132" cy="175694"/>
          </a:xfrm>
        </p:spPr>
        <p:txBody>
          <a:bodyPr/>
          <a:lstStyle/>
          <a:p>
            <a:fld id="{BB333B34-C87C-402E-ABB0-13B7C9DEBBC4}" type="slidenum">
              <a:rPr lang="en-US" smtClean="0"/>
              <a:pPr/>
              <a:t>‹#›</a:t>
            </a:fld>
            <a:r>
              <a:rPr lang="en-US" dirty="0"/>
              <a:t> of 29</a:t>
            </a:r>
            <a:endParaRPr dirty="0"/>
          </a:p>
        </p:txBody>
      </p:sp>
    </p:spTree>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hapter - Blue">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2541862"/>
            <a:ext cx="11292840" cy="1774281"/>
          </a:xfrm>
        </p:spPr>
        <p:txBody>
          <a:bodyPr anchor="ctr">
            <a:normAutofit/>
          </a:bodyPr>
          <a:lstStyle>
            <a:lvl1pPr>
              <a:defRPr sz="9997">
                <a:solidFill>
                  <a:schemeClr val="bg1"/>
                </a:solidFill>
                <a:latin typeface="Arial" panose="020B0604020202020204" pitchFamily="34" charset="0"/>
                <a:cs typeface="Arial" panose="020B0604020202020204" pitchFamily="34" charset="0"/>
              </a:defRPr>
            </a:lvl1pPr>
          </a:lstStyle>
          <a:p>
            <a:r>
              <a:t>Chapter slide</a:t>
            </a:r>
          </a:p>
        </p:txBody>
      </p:sp>
      <p:sp>
        <p:nvSpPr>
          <p:cNvPr id="2" name="Date Placeholder 1"/>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a:xfrm>
            <a:off x="11292841" y="6399283"/>
            <a:ext cx="440372" cy="175694"/>
          </a:xfrm>
        </p:spPr>
        <p:txBody>
          <a:bodyPr/>
          <a:lstStyle>
            <a:lvl1pPr>
              <a:defRPr>
                <a:solidFill>
                  <a:schemeClr val="bg1"/>
                </a:solidFill>
                <a:latin typeface="Arial" panose="020B0604020202020204" pitchFamily="34" charset="0"/>
                <a:cs typeface="Arial" panose="020B0604020202020204" pitchFamily="34" charset="0"/>
              </a:defRPr>
            </a:lvl1pPr>
          </a:lstStyle>
          <a:p>
            <a:fld id="{BB333B34-C87C-402E-ABB0-13B7C9DEBBC4}" type="slidenum">
              <a:rPr lang="en-CA" smtClean="0"/>
              <a:pPr/>
              <a:t>‹#›</a:t>
            </a:fld>
            <a:r>
              <a:rPr lang="en-CA" dirty="0"/>
              <a:t> of 42</a:t>
            </a:r>
          </a:p>
        </p:txBody>
      </p:sp>
      <p:pic>
        <p:nvPicPr>
          <p:cNvPr id="9" name="Picture 8" descr="A close up of a logo&#10;&#10;Description generated with very high confidence">
            <a:extLst>
              <a:ext uri="{FF2B5EF4-FFF2-40B4-BE49-F238E27FC236}">
                <a16:creationId xmlns:a16="http://schemas.microsoft.com/office/drawing/2014/main" id="{58D4BA0A-E681-4DAD-B8E2-F88432F1A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127" y="6281106"/>
            <a:ext cx="1281536" cy="418144"/>
          </a:xfrm>
          <a:prstGeom prst="rect">
            <a:avLst/>
          </a:prstGeom>
        </p:spPr>
      </p:pic>
    </p:spTree>
    <p:extLst>
      <p:ext uri="{BB962C8B-B14F-4D97-AF65-F5344CB8AC3E}">
        <p14:creationId xmlns:p14="http://schemas.microsoft.com/office/powerpoint/2010/main" val="1677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0"/>
            <a:ext cx="3120272"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0" i="0" dirty="0">
              <a:latin typeface="Arial" panose="020B0604020202020204" pitchFamily="34" charset="0"/>
            </a:endParaRPr>
          </a:p>
        </p:txBody>
      </p:sp>
      <p:sp>
        <p:nvSpPr>
          <p:cNvPr id="2" name="Title 1"/>
          <p:cNvSpPr>
            <a:spLocks noGrp="1"/>
          </p:cNvSpPr>
          <p:nvPr>
            <p:ph type="title" hasCustomPrompt="1"/>
          </p:nvPr>
        </p:nvSpPr>
        <p:spPr>
          <a:xfrm>
            <a:off x="466342" y="446751"/>
            <a:ext cx="2425329" cy="3401475"/>
          </a:xfrm>
        </p:spPr>
        <p:txBody>
          <a:bodyPr anchor="t">
            <a:noAutofit/>
          </a:bodyPr>
          <a:lstStyle>
            <a:lvl1pPr>
              <a:lnSpc>
                <a:spcPct val="100000"/>
              </a:lnSpc>
              <a:spcBef>
                <a:spcPts val="0"/>
              </a:spcBef>
              <a:defRPr sz="2800" b="1" i="0" baseline="0">
                <a:solidFill>
                  <a:schemeClr val="bg1"/>
                </a:solidFill>
                <a:latin typeface="Arial" panose="020B0604020202020204" pitchFamily="34" charset="0"/>
              </a:defRPr>
            </a:lvl1pPr>
          </a:lstStyle>
          <a:p>
            <a:r>
              <a:rPr lang="en-US" dirty="0"/>
              <a:t>Title </a:t>
            </a:r>
            <a:br>
              <a:rPr lang="en-US" dirty="0"/>
            </a:br>
            <a:r>
              <a:rPr lang="en-US" dirty="0"/>
              <a:t>of slide</a:t>
            </a:r>
            <a:endParaRPr dirty="0"/>
          </a:p>
        </p:txBody>
      </p:sp>
      <p:sp>
        <p:nvSpPr>
          <p:cNvPr id="6" name="Slide Number Placeholder 5"/>
          <p:cNvSpPr>
            <a:spLocks noGrp="1"/>
          </p:cNvSpPr>
          <p:nvPr>
            <p:ph type="sldNum" sz="quarter" idx="12"/>
          </p:nvPr>
        </p:nvSpPr>
        <p:spPr>
          <a:xfrm>
            <a:off x="10535358" y="6560750"/>
            <a:ext cx="1308299" cy="276999"/>
          </a:xfrm>
          <a:prstGeom prst="rect">
            <a:avLst/>
          </a:prstGeom>
        </p:spPr>
        <p:txBody>
          <a:bodyPr/>
          <a:lstStyle>
            <a:lvl1pPr>
              <a:defRPr/>
            </a:lvl1pPr>
          </a:lstStyle>
          <a:p>
            <a:fld id="{BB333B34-C87C-402E-ABB0-13B7C9DEBBC4}" type="slidenum">
              <a:rPr lang="en-CA" smtClean="0"/>
              <a:pPr/>
              <a:t>‹#›</a:t>
            </a:fld>
            <a:r>
              <a:rPr lang="en-CA" dirty="0"/>
              <a:t> of 29</a:t>
            </a:r>
          </a:p>
        </p:txBody>
      </p:sp>
      <p:pic>
        <p:nvPicPr>
          <p:cNvPr id="9" name="Graphic 8">
            <a:extLst>
              <a:ext uri="{FF2B5EF4-FFF2-40B4-BE49-F238E27FC236}">
                <a16:creationId xmlns:a16="http://schemas.microsoft.com/office/drawing/2014/main" id="{8B90F5EE-CFF0-4006-84A6-38A031C928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387" y="6208149"/>
            <a:ext cx="1776548" cy="568665"/>
          </a:xfrm>
          <a:prstGeom prst="rect">
            <a:avLst/>
          </a:prstGeom>
        </p:spPr>
      </p:pic>
      <p:sp>
        <p:nvSpPr>
          <p:cNvPr id="8" name="Rectangle 7">
            <a:extLst>
              <a:ext uri="{FF2B5EF4-FFF2-40B4-BE49-F238E27FC236}">
                <a16:creationId xmlns:a16="http://schemas.microsoft.com/office/drawing/2014/main" id="{3CCDCAE3-56DA-49CB-8409-A9C1B25F91FB}"/>
              </a:ext>
            </a:extLst>
          </p:cNvPr>
          <p:cNvSpPr/>
          <p:nvPr userDrawn="1"/>
        </p:nvSpPr>
        <p:spPr>
          <a:xfrm>
            <a:off x="3463626" y="6551540"/>
            <a:ext cx="2448106" cy="215444"/>
          </a:xfrm>
          <a:prstGeom prst="rect">
            <a:avLst/>
          </a:prstGeom>
        </p:spPr>
        <p:txBody>
          <a:bodyPr wrap="none">
            <a:spAutoFit/>
          </a:bodyPr>
          <a:lstStyle/>
          <a:p>
            <a:pPr lvl="0"/>
            <a:r>
              <a:rPr lang="en-CA" sz="800" b="1" i="0" dirty="0">
                <a:latin typeface="Arial" panose="020B0604020202020204" pitchFamily="34" charset="0"/>
                <a:cs typeface="Arial" panose="020B0604020202020204" pitchFamily="34" charset="0"/>
              </a:rPr>
              <a:t>For agent use only. Not for use with the public</a:t>
            </a:r>
            <a:endParaRPr lang="en-US" sz="800" b="1" i="0" dirty="0">
              <a:latin typeface="Arial" panose="020B0604020202020204" pitchFamily="34" charset="0"/>
            </a:endParaRPr>
          </a:p>
        </p:txBody>
      </p:sp>
    </p:spTree>
    <p:extLst>
      <p:ext uri="{BB962C8B-B14F-4D97-AF65-F5344CB8AC3E}">
        <p14:creationId xmlns:p14="http://schemas.microsoft.com/office/powerpoint/2010/main" val="16055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3" y="472438"/>
            <a:ext cx="11274553" cy="792167"/>
          </a:xfrm>
        </p:spPr>
        <p:txBody>
          <a:bodyPr/>
          <a:lstStyle>
            <a:lvl1pPr>
              <a:defRPr baseline="0"/>
            </a:lvl1pPr>
          </a:lstStyle>
          <a:p>
            <a:r>
              <a:t>Slide title</a:t>
            </a:r>
          </a:p>
        </p:txBody>
      </p:sp>
      <p:sp>
        <p:nvSpPr>
          <p:cNvPr id="3" name="Content Placeholder 2"/>
          <p:cNvSpPr>
            <a:spLocks noGrp="1"/>
          </p:cNvSpPr>
          <p:nvPr>
            <p:ph idx="1" hasCustomPrompt="1"/>
          </p:nvPr>
        </p:nvSpPr>
        <p:spPr>
          <a:xfrm>
            <a:off x="466343" y="1463676"/>
            <a:ext cx="11274552" cy="4555357"/>
          </a:xfrm>
        </p:spPr>
        <p:txBody>
          <a:bodyPr/>
          <a:lstStyle>
            <a:lvl1pPr>
              <a:defRPr sz="1400"/>
            </a:lvl1pPr>
          </a:lstStyle>
          <a:p>
            <a:pPr lvl="0"/>
            <a:r>
              <a:rPr lang="en-US"/>
              <a:t>Click icon to add table or chart</a:t>
            </a:r>
          </a:p>
        </p:txBody>
      </p:sp>
      <p:sp>
        <p:nvSpPr>
          <p:cNvPr id="4" name="Date Placeholder 3"/>
          <p:cNvSpPr>
            <a:spLocks noGrp="1"/>
          </p:cNvSpPr>
          <p:nvPr>
            <p:ph type="dt" sz="half" idx="10"/>
          </p:nvPr>
        </p:nvSpPr>
        <p:spPr>
          <a:xfrm>
            <a:off x="11740895" y="7010398"/>
            <a:ext cx="447930" cy="45720"/>
          </a:xfrm>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1318240" y="6399283"/>
            <a:ext cx="414973" cy="175694"/>
          </a:xfrm>
        </p:spPr>
        <p:txBody>
          <a:bodyPr/>
          <a:lstStyle/>
          <a:p>
            <a:fld id="{BB333B34-C87C-402E-ABB0-13B7C9DEBBC4}" type="slidenum">
              <a:rPr lang="en-US" smtClean="0"/>
              <a:pPr/>
              <a:t>‹#›</a:t>
            </a:fld>
            <a:r>
              <a:rPr lang="en-US" dirty="0"/>
              <a:t> of 29</a:t>
            </a:r>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2220337" y="6162422"/>
            <a:ext cx="8914067" cy="402451"/>
          </a:xfrm>
        </p:spPr>
        <p:txBody>
          <a:bodyPr anchor="b"/>
          <a:lstStyle>
            <a:lvl1pPr marL="0" indent="0">
              <a:lnSpc>
                <a:spcPct val="95000"/>
              </a:lnSpc>
              <a:spcBef>
                <a:spcPts val="0"/>
              </a:spcBef>
              <a:buNone/>
              <a:defRPr sz="800">
                <a:latin typeface="Manulife JH Sans Light" panose="00000400000000000000" pitchFamily="2" charset="0"/>
              </a:defRPr>
            </a:lvl1pPr>
            <a:lvl2pPr marL="0" indent="0">
              <a:lnSpc>
                <a:spcPct val="95000"/>
              </a:lnSpc>
              <a:spcBef>
                <a:spcPts val="0"/>
              </a:spcBef>
              <a:buNone/>
              <a:defRPr sz="800">
                <a:latin typeface="Manulife JH Sans Light" panose="00000400000000000000" pitchFamily="2" charset="0"/>
              </a:defRPr>
            </a:lvl2pPr>
            <a:lvl3pPr marL="0" indent="0">
              <a:lnSpc>
                <a:spcPct val="95000"/>
              </a:lnSpc>
              <a:spcBef>
                <a:spcPts val="0"/>
              </a:spcBef>
              <a:buNone/>
              <a:defRPr sz="800">
                <a:latin typeface="Manulife JH Sans Light" panose="00000400000000000000" pitchFamily="2" charset="0"/>
              </a:defRPr>
            </a:lvl3pPr>
            <a:lvl4pPr marL="0" indent="0">
              <a:lnSpc>
                <a:spcPct val="95000"/>
              </a:lnSpc>
              <a:spcBef>
                <a:spcPts val="0"/>
              </a:spcBef>
              <a:buNone/>
              <a:defRPr sz="800">
                <a:latin typeface="Manulife JH Sans Light" panose="00000400000000000000" pitchFamily="2" charset="0"/>
              </a:defRPr>
            </a:lvl4pPr>
            <a:lvl5pPr marL="0" indent="0">
              <a:lnSpc>
                <a:spcPct val="95000"/>
              </a:lnSpc>
              <a:spcBef>
                <a:spcPts val="0"/>
              </a:spcBef>
              <a:buNone/>
              <a:defRPr sz="800">
                <a:latin typeface="Manulife JH Sans Light" panose="00000400000000000000" pitchFamily="2" charset="0"/>
              </a:defRPr>
            </a:lvl5pPr>
            <a:lvl6pPr marL="0" indent="0">
              <a:lnSpc>
                <a:spcPct val="95000"/>
              </a:lnSpc>
              <a:spcBef>
                <a:spcPts val="0"/>
              </a:spcBef>
              <a:buNone/>
              <a:defRPr sz="800">
                <a:latin typeface="Manulife JH Sans Light" panose="00000400000000000000" pitchFamily="2" charset="0"/>
              </a:defRPr>
            </a:lvl6pPr>
            <a:lvl7pPr marL="0" indent="0">
              <a:lnSpc>
                <a:spcPct val="95000"/>
              </a:lnSpc>
              <a:spcBef>
                <a:spcPts val="0"/>
              </a:spcBef>
              <a:buNone/>
              <a:defRPr sz="800">
                <a:latin typeface="Manulife JH Sans Light" panose="00000400000000000000" pitchFamily="2" charset="0"/>
              </a:defRPr>
            </a:lvl7pPr>
            <a:lvl8pPr marL="0" indent="0">
              <a:lnSpc>
                <a:spcPct val="95000"/>
              </a:lnSpc>
              <a:spcBef>
                <a:spcPts val="0"/>
              </a:spcBef>
              <a:buNone/>
              <a:defRPr sz="800">
                <a:latin typeface="Manulife JH Sans Light" panose="00000400000000000000" pitchFamily="2" charset="0"/>
              </a:defRPr>
            </a:lvl8pPr>
            <a:lvl9pPr marL="0" indent="0">
              <a:lnSpc>
                <a:spcPct val="95000"/>
              </a:lnSpc>
              <a:spcBef>
                <a:spcPts val="0"/>
              </a:spcBef>
              <a:buNone/>
              <a:defRPr sz="800">
                <a:latin typeface="Manulife JH Sans Light" panose="00000400000000000000" pitchFamily="2" charset="0"/>
              </a:defRPr>
            </a:lvl9pPr>
          </a:lstStyle>
          <a:p>
            <a:pPr lvl="0"/>
            <a:r>
              <a:rPr lang="en-CA" sz="800">
                <a:latin typeface="Manulife JH Sans Light" panose="020B0303040401060103" pitchFamily="34" charset="0"/>
                <a:cs typeface="Arial" panose="020B0604020202020204" pitchFamily="34" charset="0"/>
              </a:rPr>
              <a:t>Source text should be Manulife JH Sans Light, size 8. </a:t>
            </a:r>
            <a:endParaRPr lang="en-US"/>
          </a:p>
        </p:txBody>
      </p:sp>
    </p:spTree>
    <p:extLst>
      <p:ext uri="{BB962C8B-B14F-4D97-AF65-F5344CB8AC3E}">
        <p14:creationId xmlns:p14="http://schemas.microsoft.com/office/powerpoint/2010/main" val="352291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lumn - Fou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a:xfrm>
            <a:off x="0" y="36"/>
            <a:ext cx="3120272"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559180" y="590021"/>
            <a:ext cx="2464549" cy="792162"/>
          </a:xfrm>
        </p:spPr>
        <p:txBody>
          <a:bodyPr anchor="b"/>
          <a:lstStyle>
            <a:lvl1pPr marL="0" indent="0">
              <a:lnSpc>
                <a:spcPct val="100000"/>
              </a:lnSpc>
              <a:spcBef>
                <a:spcPts val="0"/>
              </a:spcBef>
              <a:buNone/>
              <a:defRPr sz="28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sp>
        <p:nvSpPr>
          <p:cNvPr id="2" name="Title 1"/>
          <p:cNvSpPr>
            <a:spLocks noGrp="1"/>
          </p:cNvSpPr>
          <p:nvPr>
            <p:ph type="title" hasCustomPrompt="1"/>
          </p:nvPr>
        </p:nvSpPr>
        <p:spPr>
          <a:xfrm>
            <a:off x="466343" y="514976"/>
            <a:ext cx="2217036" cy="2109010"/>
          </a:xfrm>
        </p:spPr>
        <p:txBody>
          <a:bodyPr anchor="t" anchorCtr="0">
            <a:noAutofit/>
          </a:bodyPr>
          <a:lstStyle>
            <a:lvl1pPr>
              <a:lnSpc>
                <a:spcPct val="90000"/>
              </a:lnSpc>
              <a:spcBef>
                <a:spcPts val="0"/>
              </a:spcBef>
              <a:defRPr sz="2800" baseline="0">
                <a:solidFill>
                  <a:schemeClr val="bg1"/>
                </a:solidFill>
              </a:defRPr>
            </a:lvl1pPr>
          </a:lstStyle>
          <a:p>
            <a:r>
              <a:rPr lang="en-US" dirty="0"/>
              <a:t>Title </a:t>
            </a:r>
            <a:br>
              <a:rPr lang="en-US" dirty="0"/>
            </a:br>
            <a:r>
              <a:rPr lang="en-US" dirty="0"/>
              <a:t>of slide</a:t>
            </a:r>
            <a:endParaRPr dirty="0"/>
          </a:p>
        </p:txBody>
      </p:sp>
      <p:sp>
        <p:nvSpPr>
          <p:cNvPr id="16" name="Content Placeholder 2">
            <a:extLst>
              <a:ext uri="{FF2B5EF4-FFF2-40B4-BE49-F238E27FC236}">
                <a16:creationId xmlns:a16="http://schemas.microsoft.com/office/drawing/2014/main" id="{5D5924E8-DF82-402B-9EAA-7DAEF25AA4E0}"/>
              </a:ext>
            </a:extLst>
          </p:cNvPr>
          <p:cNvSpPr>
            <a:spLocks noGrp="1"/>
          </p:cNvSpPr>
          <p:nvPr>
            <p:ph idx="13" hasCustomPrompt="1"/>
          </p:nvPr>
        </p:nvSpPr>
        <p:spPr>
          <a:xfrm>
            <a:off x="3629864" y="2087309"/>
            <a:ext cx="2464549" cy="3106149"/>
          </a:xfrm>
        </p:spPr>
        <p:txBody>
          <a:bodyPr/>
          <a:lstStyle>
            <a:lvl1pPr marL="0" indent="0">
              <a:lnSpc>
                <a:spcPct val="150000"/>
              </a:lnSpc>
              <a:spcBef>
                <a:spcPts val="0"/>
              </a:spcBef>
              <a:buFont typeface="Arial" panose="020B0604020202020204" pitchFamily="34" charset="0"/>
              <a:buNone/>
              <a:defRPr sz="1400">
                <a:solidFill>
                  <a:schemeClr val="tx1"/>
                </a:solidFill>
              </a:defRPr>
            </a:lvl1pPr>
          </a:lstStyle>
          <a:p>
            <a:pPr lvl="0"/>
            <a:r>
              <a:rPr lang="en-US" dirty="0"/>
              <a:t>Click to add body copy</a:t>
            </a:r>
          </a:p>
        </p:txBody>
      </p:sp>
      <p:pic>
        <p:nvPicPr>
          <p:cNvPr id="12" name="Picture 11" descr="A close up of a logo&#10;&#10;Description generated with very high confidence">
            <a:extLst>
              <a:ext uri="{FF2B5EF4-FFF2-40B4-BE49-F238E27FC236}">
                <a16:creationId xmlns:a16="http://schemas.microsoft.com/office/drawing/2014/main" id="{00BDA0D3-F13B-45DD-A12D-8EFE585DE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127" y="6281106"/>
            <a:ext cx="1281536" cy="418144"/>
          </a:xfrm>
          <a:prstGeom prst="rect">
            <a:avLst/>
          </a:prstGeom>
        </p:spPr>
      </p:pic>
      <p:sp>
        <p:nvSpPr>
          <p:cNvPr id="7" name="Footer Placeholder 6"/>
          <p:cNvSpPr>
            <a:spLocks noGrp="1"/>
          </p:cNvSpPr>
          <p:nvPr>
            <p:ph type="ftr" sz="quarter" idx="17"/>
          </p:nvPr>
        </p:nvSpPr>
        <p:spPr/>
        <p:txBody>
          <a:bodyPr/>
          <a:lstStyle/>
          <a:p>
            <a:endParaRPr lang="en-US" dirty="0"/>
          </a:p>
        </p:txBody>
      </p:sp>
      <p:sp>
        <p:nvSpPr>
          <p:cNvPr id="8" name="Slide Number Placeholder 7"/>
          <p:cNvSpPr>
            <a:spLocks noGrp="1"/>
          </p:cNvSpPr>
          <p:nvPr>
            <p:ph type="sldNum" sz="quarter" idx="18"/>
          </p:nvPr>
        </p:nvSpPr>
        <p:spPr>
          <a:xfrm>
            <a:off x="10852151" y="6549224"/>
            <a:ext cx="881062" cy="217759"/>
          </a:xfrm>
        </p:spPr>
        <p:txBody>
          <a:bodyPr/>
          <a:lstStyle>
            <a:lvl1pPr>
              <a:defRPr/>
            </a:lvl1pPr>
          </a:lstStyle>
          <a:p>
            <a:r>
              <a:rPr lang="en-CA" dirty="0"/>
              <a:t>Page </a:t>
            </a:r>
            <a:fld id="{BB333B34-C87C-402E-ABB0-13B7C9DEBBC4}" type="slidenum">
              <a:rPr lang="en-CA" smtClean="0"/>
              <a:pPr/>
              <a:t>‹#›</a:t>
            </a:fld>
            <a:r>
              <a:rPr lang="en-CA" dirty="0"/>
              <a:t> of 29</a:t>
            </a:r>
          </a:p>
          <a:p>
            <a:endParaRPr dirty="0"/>
          </a:p>
          <a:p>
            <a:endParaRPr lang="en-CA" dirty="0"/>
          </a:p>
        </p:txBody>
      </p:sp>
      <p:sp>
        <p:nvSpPr>
          <p:cNvPr id="9" name="Rectangle 8"/>
          <p:cNvSpPr/>
          <p:nvPr userDrawn="1"/>
        </p:nvSpPr>
        <p:spPr>
          <a:xfrm>
            <a:off x="3457421" y="6551540"/>
            <a:ext cx="2396810" cy="215444"/>
          </a:xfrm>
          <a:prstGeom prst="rect">
            <a:avLst/>
          </a:prstGeom>
        </p:spPr>
        <p:txBody>
          <a:bodyPr wrap="none">
            <a:spAutoFit/>
          </a:bodyPr>
          <a:lstStyle/>
          <a:p>
            <a:pPr>
              <a:defRPr/>
            </a:pPr>
            <a:r>
              <a:rPr lang="en-US" sz="800" b="1" dirty="0">
                <a:latin typeface="Manulife JH Sans Regular" charset="0"/>
              </a:rPr>
              <a:t>For Agent Use Only. Not for use with the public.</a:t>
            </a:r>
          </a:p>
        </p:txBody>
      </p:sp>
    </p:spTree>
    <p:extLst>
      <p:ext uri="{BB962C8B-B14F-4D97-AF65-F5344CB8AC3E}">
        <p14:creationId xmlns:p14="http://schemas.microsoft.com/office/powerpoint/2010/main" val="310144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0"/>
            <a:ext cx="31202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66342" y="446751"/>
            <a:ext cx="2425329" cy="3401475"/>
          </a:xfrm>
        </p:spPr>
        <p:txBody>
          <a:bodyPr anchor="t">
            <a:noAutofit/>
          </a:bodyPr>
          <a:lstStyle>
            <a:lvl1pPr>
              <a:lnSpc>
                <a:spcPct val="100000"/>
              </a:lnSpc>
              <a:spcBef>
                <a:spcPts val="0"/>
              </a:spcBef>
              <a:defRPr sz="3200" b="0" i="0" baseline="0">
                <a:solidFill>
                  <a:schemeClr val="bg1"/>
                </a:solidFill>
                <a:latin typeface="Manulife JH Sans Demibold" panose="020B0503040401060103" pitchFamily="34" charset="77"/>
              </a:defRPr>
            </a:lvl1pPr>
          </a:lstStyle>
          <a:p>
            <a:r>
              <a:rPr lang="en-US" dirty="0"/>
              <a:t>Title </a:t>
            </a:r>
            <a:br>
              <a:rPr lang="en-US" dirty="0"/>
            </a:br>
            <a:r>
              <a:rPr lang="en-US" dirty="0"/>
              <a:t>of slide</a:t>
            </a:r>
            <a:endParaRPr dirty="0"/>
          </a:p>
        </p:txBody>
      </p:sp>
      <p:sp>
        <p:nvSpPr>
          <p:cNvPr id="4" name="Date Placeholder 3"/>
          <p:cNvSpPr>
            <a:spLocks noGrp="1"/>
          </p:cNvSpPr>
          <p:nvPr>
            <p:ph type="dt" sz="half" idx="10"/>
          </p:nvPr>
        </p:nvSpPr>
        <p:spPr>
          <a:xfrm>
            <a:off x="11740895" y="7010398"/>
            <a:ext cx="447930" cy="45720"/>
          </a:xfrm>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1308081" y="6399283"/>
            <a:ext cx="425132" cy="175694"/>
          </a:xfrm>
        </p:spPr>
        <p:txBody>
          <a:bodyPr/>
          <a:lstStyle/>
          <a:p>
            <a:fld id="{BB333B34-C87C-402E-ABB0-13B7C9DEBBC4}" type="slidenum">
              <a:rPr lang="en-US" smtClean="0"/>
              <a:pPr/>
              <a:t>‹#›</a:t>
            </a:fld>
            <a:r>
              <a:rPr lang="en-US" dirty="0"/>
              <a:t> of 29</a:t>
            </a:r>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503521" y="7089091"/>
            <a:ext cx="7575223" cy="402451"/>
          </a:xfrm>
        </p:spPr>
        <p:txBody>
          <a:bodyPr anchor="b"/>
          <a:lstStyle>
            <a:lvl1pPr marL="0" indent="0">
              <a:lnSpc>
                <a:spcPct val="95000"/>
              </a:lnSpc>
              <a:spcBef>
                <a:spcPts val="0"/>
              </a:spcBef>
              <a:buNone/>
              <a:defRPr sz="800" b="0" i="0">
                <a:latin typeface="Manulife JH Sans Light" panose="00000400000000000000" pitchFamily="2" charset="0"/>
              </a:defRPr>
            </a:lvl1pPr>
            <a:lvl2pPr marL="0" indent="0">
              <a:lnSpc>
                <a:spcPct val="95000"/>
              </a:lnSpc>
              <a:spcBef>
                <a:spcPts val="0"/>
              </a:spcBef>
              <a:buNone/>
              <a:defRPr sz="800">
                <a:latin typeface="Manulife JH Sans Light" panose="00000400000000000000" pitchFamily="2" charset="0"/>
              </a:defRPr>
            </a:lvl2pPr>
            <a:lvl3pPr marL="0" indent="0">
              <a:lnSpc>
                <a:spcPct val="95000"/>
              </a:lnSpc>
              <a:spcBef>
                <a:spcPts val="0"/>
              </a:spcBef>
              <a:buNone/>
              <a:defRPr sz="800">
                <a:latin typeface="Manulife JH Sans Light" panose="00000400000000000000" pitchFamily="2" charset="0"/>
              </a:defRPr>
            </a:lvl3pPr>
            <a:lvl4pPr marL="0" indent="0">
              <a:lnSpc>
                <a:spcPct val="95000"/>
              </a:lnSpc>
              <a:spcBef>
                <a:spcPts val="0"/>
              </a:spcBef>
              <a:buNone/>
              <a:defRPr sz="800">
                <a:latin typeface="Manulife JH Sans Light" panose="00000400000000000000" pitchFamily="2" charset="0"/>
              </a:defRPr>
            </a:lvl4pPr>
            <a:lvl5pPr marL="0" indent="0">
              <a:lnSpc>
                <a:spcPct val="95000"/>
              </a:lnSpc>
              <a:spcBef>
                <a:spcPts val="0"/>
              </a:spcBef>
              <a:buNone/>
              <a:defRPr sz="800">
                <a:latin typeface="Manulife JH Sans Light" panose="00000400000000000000" pitchFamily="2" charset="0"/>
              </a:defRPr>
            </a:lvl5pPr>
            <a:lvl6pPr marL="0" indent="0">
              <a:lnSpc>
                <a:spcPct val="95000"/>
              </a:lnSpc>
              <a:spcBef>
                <a:spcPts val="0"/>
              </a:spcBef>
              <a:buNone/>
              <a:defRPr sz="800">
                <a:latin typeface="Manulife JH Sans Light" panose="00000400000000000000" pitchFamily="2" charset="0"/>
              </a:defRPr>
            </a:lvl6pPr>
            <a:lvl7pPr marL="0" indent="0">
              <a:lnSpc>
                <a:spcPct val="95000"/>
              </a:lnSpc>
              <a:spcBef>
                <a:spcPts val="0"/>
              </a:spcBef>
              <a:buNone/>
              <a:defRPr sz="800">
                <a:latin typeface="Manulife JH Sans Light" panose="00000400000000000000" pitchFamily="2" charset="0"/>
              </a:defRPr>
            </a:lvl7pPr>
            <a:lvl8pPr marL="0" indent="0">
              <a:lnSpc>
                <a:spcPct val="95000"/>
              </a:lnSpc>
              <a:spcBef>
                <a:spcPts val="0"/>
              </a:spcBef>
              <a:buNone/>
              <a:defRPr sz="800">
                <a:latin typeface="Manulife JH Sans Light" panose="00000400000000000000" pitchFamily="2" charset="0"/>
              </a:defRPr>
            </a:lvl8pPr>
            <a:lvl9pPr marL="0" indent="0">
              <a:lnSpc>
                <a:spcPct val="95000"/>
              </a:lnSpc>
              <a:spcBef>
                <a:spcPts val="0"/>
              </a:spcBef>
              <a:buNone/>
              <a:defRPr sz="800">
                <a:latin typeface="Manulife JH Sans Light" panose="00000400000000000000" pitchFamily="2" charset="0"/>
              </a:defRPr>
            </a:lvl9pPr>
          </a:lstStyle>
          <a:p>
            <a:pPr lvl="0"/>
            <a:r>
              <a:rPr lang="en-CA" sz="800" dirty="0">
                <a:latin typeface="Manulife JH Sans Light" panose="020B0303040401060103" pitchFamily="34" charset="0"/>
                <a:cs typeface="Arial" panose="020B0604020202020204" pitchFamily="34" charset="0"/>
              </a:rPr>
              <a:t>Source text should be Manulife JH Sans Light, size 8. </a:t>
            </a:r>
            <a:endParaRPr lang="en-US" dirty="0"/>
          </a:p>
        </p:txBody>
      </p:sp>
      <p:pic>
        <p:nvPicPr>
          <p:cNvPr id="9" name="Graphic 8">
            <a:extLst>
              <a:ext uri="{FF2B5EF4-FFF2-40B4-BE49-F238E27FC236}">
                <a16:creationId xmlns:a16="http://schemas.microsoft.com/office/drawing/2014/main" id="{8B90F5EE-CFF0-4006-84A6-38A031C92816}"/>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6893" b="19384"/>
          <a:stretch/>
        </p:blipFill>
        <p:spPr bwMode="black">
          <a:xfrm>
            <a:off x="224387" y="6208149"/>
            <a:ext cx="1776548" cy="568665"/>
          </a:xfrm>
          <a:prstGeom prst="rect">
            <a:avLst/>
          </a:prstGeom>
        </p:spPr>
      </p:pic>
    </p:spTree>
    <p:extLst>
      <p:ext uri="{BB962C8B-B14F-4D97-AF65-F5344CB8AC3E}">
        <p14:creationId xmlns:p14="http://schemas.microsoft.com/office/powerpoint/2010/main" val="261510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0"/>
            <a:ext cx="3120272"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799"/>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559181" y="475488"/>
            <a:ext cx="2464549" cy="792162"/>
          </a:xfrm>
        </p:spPr>
        <p:txBody>
          <a:bodyPr anchor="t"/>
          <a:lstStyle>
            <a:lvl1pPr marL="0" indent="0">
              <a:lnSpc>
                <a:spcPct val="100000"/>
              </a:lnSpc>
              <a:spcBef>
                <a:spcPts val="0"/>
              </a:spcBef>
              <a:buNone/>
              <a:defRPr sz="2399" b="1">
                <a:solidFill>
                  <a:schemeClr val="tx1"/>
                </a:solidFill>
                <a:latin typeface="+mj-lt"/>
              </a:defRPr>
            </a:lvl1pPr>
            <a:lvl2pPr marL="338227" indent="0">
              <a:buNone/>
              <a:defRPr/>
            </a:lvl2pPr>
            <a:lvl3pPr marL="685594" indent="0">
              <a:buNone/>
              <a:defRPr/>
            </a:lvl3pPr>
            <a:lvl4pPr marL="1014680" indent="0">
              <a:buNone/>
              <a:defRPr/>
            </a:lvl4pPr>
            <a:lvl5pPr marL="1380330" indent="0">
              <a:buNone/>
              <a:defRPr/>
            </a:lvl5pPr>
          </a:lstStyle>
          <a:p>
            <a:pPr lvl="0"/>
            <a:r>
              <a:rPr lang="en-US"/>
              <a:t>Title here</a:t>
            </a:r>
          </a:p>
        </p:txBody>
      </p:sp>
      <p:sp>
        <p:nvSpPr>
          <p:cNvPr id="2" name="Title 1"/>
          <p:cNvSpPr>
            <a:spLocks noGrp="1"/>
          </p:cNvSpPr>
          <p:nvPr>
            <p:ph type="title" hasCustomPrompt="1"/>
          </p:nvPr>
        </p:nvSpPr>
        <p:spPr>
          <a:xfrm>
            <a:off x="466343" y="446753"/>
            <a:ext cx="2425329" cy="3401475"/>
          </a:xfrm>
        </p:spPr>
        <p:txBody>
          <a:bodyPr anchor="t">
            <a:noAutofit/>
          </a:bodyPr>
          <a:lstStyle>
            <a:lvl1pPr>
              <a:lnSpc>
                <a:spcPct val="100000"/>
              </a:lnSpc>
              <a:spcBef>
                <a:spcPts val="0"/>
              </a:spcBef>
              <a:defRPr sz="3199" baseline="0">
                <a:solidFill>
                  <a:schemeClr val="bg1"/>
                </a:solidFill>
              </a:defRPr>
            </a:lvl1pPr>
          </a:lstStyle>
          <a:p>
            <a:r>
              <a:rPr lang="en-US"/>
              <a:t>Title </a:t>
            </a:r>
            <a:br>
              <a:rPr lang="en-US"/>
            </a:br>
            <a:r>
              <a:rPr lang="en-US"/>
              <a:t>of slide</a:t>
            </a:r>
            <a:endParaRPr/>
          </a:p>
        </p:txBody>
      </p:sp>
      <p:sp>
        <p:nvSpPr>
          <p:cNvPr id="4" name="Date Placeholder 3"/>
          <p:cNvSpPr>
            <a:spLocks noGrp="1"/>
          </p:cNvSpPr>
          <p:nvPr>
            <p:ph type="dt" sz="half" idx="10"/>
          </p:nvPr>
        </p:nvSpPr>
        <p:spPr>
          <a:xfrm>
            <a:off x="11740895" y="7010398"/>
            <a:ext cx="447930" cy="45720"/>
          </a:xfrm>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1449994" y="6399283"/>
            <a:ext cx="283219" cy="175694"/>
          </a:xfrm>
        </p:spPr>
        <p:txBody>
          <a:bodyPr/>
          <a:lstStyle/>
          <a:p>
            <a:fld id="{BB333B34-C87C-402E-ABB0-13B7C9DEBBC4}" type="slidenum">
              <a:rPr/>
              <a:t>‹#›</a:t>
            </a:fld>
            <a:endParaRP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6533315" y="475488"/>
            <a:ext cx="5207070" cy="792162"/>
          </a:xfrm>
        </p:spPr>
        <p:txBody>
          <a:bodyPr anchor="t"/>
          <a:lstStyle>
            <a:lvl1pPr marL="0" indent="0">
              <a:lnSpc>
                <a:spcPct val="100000"/>
              </a:lnSpc>
              <a:spcBef>
                <a:spcPts val="0"/>
              </a:spcBef>
              <a:buNone/>
              <a:defRPr sz="2399" b="1">
                <a:latin typeface="+mj-lt"/>
              </a:defRPr>
            </a:lvl1pPr>
            <a:lvl2pPr marL="338227" indent="0">
              <a:buNone/>
              <a:defRPr/>
            </a:lvl2pPr>
            <a:lvl3pPr marL="685594" indent="0">
              <a:buNone/>
              <a:defRPr/>
            </a:lvl3pPr>
            <a:lvl4pPr marL="1014680" indent="0">
              <a:buNone/>
              <a:defRPr/>
            </a:lvl4pPr>
            <a:lvl5pPr marL="1380330" indent="0">
              <a:buNone/>
              <a:defRPr/>
            </a:lvl5pPr>
          </a:lstStyle>
          <a:p>
            <a:pPr lvl="0"/>
            <a:r>
              <a:rPr lang="en-US"/>
              <a:t>Optional title</a:t>
            </a: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559181" y="6162422"/>
            <a:ext cx="7575223" cy="402451"/>
          </a:xfrm>
        </p:spPr>
        <p:txBody>
          <a:bodyPr anchor="b"/>
          <a:lstStyle>
            <a:lvl1pPr marL="0" indent="0">
              <a:lnSpc>
                <a:spcPct val="95000"/>
              </a:lnSpc>
              <a:spcBef>
                <a:spcPts val="0"/>
              </a:spcBef>
              <a:buNone/>
              <a:defRPr sz="800">
                <a:latin typeface="Manulife JH Sans Light" panose="00000400000000000000" pitchFamily="2" charset="0"/>
              </a:defRPr>
            </a:lvl1pPr>
            <a:lvl2pPr marL="0" indent="0">
              <a:lnSpc>
                <a:spcPct val="95000"/>
              </a:lnSpc>
              <a:spcBef>
                <a:spcPts val="0"/>
              </a:spcBef>
              <a:buNone/>
              <a:defRPr sz="800">
                <a:latin typeface="Manulife JH Sans Light" panose="00000400000000000000" pitchFamily="2" charset="0"/>
              </a:defRPr>
            </a:lvl2pPr>
            <a:lvl3pPr marL="0" indent="0">
              <a:lnSpc>
                <a:spcPct val="95000"/>
              </a:lnSpc>
              <a:spcBef>
                <a:spcPts val="0"/>
              </a:spcBef>
              <a:buNone/>
              <a:defRPr sz="800">
                <a:latin typeface="Manulife JH Sans Light" panose="00000400000000000000" pitchFamily="2" charset="0"/>
              </a:defRPr>
            </a:lvl3pPr>
            <a:lvl4pPr marL="0" indent="0">
              <a:lnSpc>
                <a:spcPct val="95000"/>
              </a:lnSpc>
              <a:spcBef>
                <a:spcPts val="0"/>
              </a:spcBef>
              <a:buNone/>
              <a:defRPr sz="800">
                <a:latin typeface="Manulife JH Sans Light" panose="00000400000000000000" pitchFamily="2" charset="0"/>
              </a:defRPr>
            </a:lvl4pPr>
            <a:lvl5pPr marL="0" indent="0">
              <a:lnSpc>
                <a:spcPct val="95000"/>
              </a:lnSpc>
              <a:spcBef>
                <a:spcPts val="0"/>
              </a:spcBef>
              <a:buNone/>
              <a:defRPr sz="800">
                <a:latin typeface="Manulife JH Sans Light" panose="00000400000000000000" pitchFamily="2" charset="0"/>
              </a:defRPr>
            </a:lvl5pPr>
            <a:lvl6pPr marL="0" indent="0">
              <a:lnSpc>
                <a:spcPct val="95000"/>
              </a:lnSpc>
              <a:spcBef>
                <a:spcPts val="0"/>
              </a:spcBef>
              <a:buNone/>
              <a:defRPr sz="800">
                <a:latin typeface="Manulife JH Sans Light" panose="00000400000000000000" pitchFamily="2" charset="0"/>
              </a:defRPr>
            </a:lvl6pPr>
            <a:lvl7pPr marL="0" indent="0">
              <a:lnSpc>
                <a:spcPct val="95000"/>
              </a:lnSpc>
              <a:spcBef>
                <a:spcPts val="0"/>
              </a:spcBef>
              <a:buNone/>
              <a:defRPr sz="800">
                <a:latin typeface="Manulife JH Sans Light" panose="00000400000000000000" pitchFamily="2" charset="0"/>
              </a:defRPr>
            </a:lvl7pPr>
            <a:lvl8pPr marL="0" indent="0">
              <a:lnSpc>
                <a:spcPct val="95000"/>
              </a:lnSpc>
              <a:spcBef>
                <a:spcPts val="0"/>
              </a:spcBef>
              <a:buNone/>
              <a:defRPr sz="800">
                <a:latin typeface="Manulife JH Sans Light" panose="00000400000000000000" pitchFamily="2" charset="0"/>
              </a:defRPr>
            </a:lvl8pPr>
            <a:lvl9pPr marL="0" indent="0">
              <a:lnSpc>
                <a:spcPct val="95000"/>
              </a:lnSpc>
              <a:spcBef>
                <a:spcPts val="0"/>
              </a:spcBef>
              <a:buNone/>
              <a:defRPr sz="800">
                <a:latin typeface="Manulife JH Sans Light" panose="00000400000000000000" pitchFamily="2" charset="0"/>
              </a:defRPr>
            </a:lvl9pPr>
          </a:lstStyle>
          <a:p>
            <a:pPr lvl="0"/>
            <a:r>
              <a:rPr lang="en-CA" sz="800">
                <a:latin typeface="Manulife JH Sans Light" panose="020B0303040401060103" pitchFamily="34" charset="0"/>
                <a:cs typeface="Arial" panose="020B0604020202020204" pitchFamily="34" charset="0"/>
              </a:rPr>
              <a:t>Source text should be Manulife JH Sans Light, size 8. </a:t>
            </a:r>
            <a:endParaRPr lang="en-US"/>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559180" y="1435610"/>
            <a:ext cx="2463800" cy="450323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a:t>Click to add body copy</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CA"/>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6533316" y="1435610"/>
            <a:ext cx="5207580" cy="450323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a:t>Add body copy or click icon for other content options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CA"/>
          </a:p>
        </p:txBody>
      </p:sp>
      <p:pic>
        <p:nvPicPr>
          <p:cNvPr id="13" name="Graphic 12">
            <a:extLst>
              <a:ext uri="{FF2B5EF4-FFF2-40B4-BE49-F238E27FC236}">
                <a16:creationId xmlns:a16="http://schemas.microsoft.com/office/drawing/2014/main" id="{9E1D2C9F-BFDB-4440-B5C6-48D9D1D7796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387" y="6208151"/>
            <a:ext cx="1776548" cy="568665"/>
          </a:xfrm>
          <a:prstGeom prst="rect">
            <a:avLst/>
          </a:prstGeom>
        </p:spPr>
      </p:pic>
    </p:spTree>
    <p:extLst>
      <p:ext uri="{BB962C8B-B14F-4D97-AF65-F5344CB8AC3E}">
        <p14:creationId xmlns:p14="http://schemas.microsoft.com/office/powerpoint/2010/main" val="193260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342" y="472437"/>
            <a:ext cx="11274553" cy="792167"/>
          </a:xfrm>
          <a:prstGeom prst="rect">
            <a:avLst/>
          </a:prstGeom>
        </p:spPr>
        <p:txBody>
          <a:bodyPr vert="horz" lIns="0" tIns="0" rIns="0" bIns="0" rtlCol="0" anchor="t">
            <a:noAutofit/>
          </a:bodyPr>
          <a:lstStyle/>
          <a:p>
            <a:r>
              <a:rPr lang="en-US" noProof="0"/>
              <a:t>Slide title</a:t>
            </a:r>
          </a:p>
        </p:txBody>
      </p:sp>
      <p:sp>
        <p:nvSpPr>
          <p:cNvPr id="3" name="Text Placeholder 2"/>
          <p:cNvSpPr>
            <a:spLocks noGrp="1"/>
          </p:cNvSpPr>
          <p:nvPr>
            <p:ph type="body" idx="1"/>
          </p:nvPr>
        </p:nvSpPr>
        <p:spPr>
          <a:xfrm>
            <a:off x="466343" y="1434190"/>
            <a:ext cx="11274552" cy="4584842"/>
          </a:xfrm>
          <a:prstGeom prst="rect">
            <a:avLst/>
          </a:prstGeom>
        </p:spPr>
        <p:txBody>
          <a:bodyPr vert="horz" lIns="0" tIns="0" rIns="0" bIns="0" rtlCol="0">
            <a:noAutofit/>
          </a:body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4" name="Date Placeholder 3"/>
          <p:cNvSpPr>
            <a:spLocks noGrp="1"/>
          </p:cNvSpPr>
          <p:nvPr>
            <p:ph type="dt" sz="half" idx="2"/>
          </p:nvPr>
        </p:nvSpPr>
        <p:spPr>
          <a:xfrm>
            <a:off x="11740895" y="7010399"/>
            <a:ext cx="447930" cy="45720"/>
          </a:xfrm>
          <a:prstGeom prst="rect">
            <a:avLst/>
          </a:prstGeom>
        </p:spPr>
        <p:txBody>
          <a:bodyPr vert="horz" lIns="0" tIns="0" rIns="0" bIns="0" rtlCol="0" anchor="b">
            <a:noAutofit/>
          </a:bodyPr>
          <a:lstStyle>
            <a:lvl1pPr algn="r">
              <a:defRPr sz="100">
                <a:solidFill>
                  <a:srgbClr val="E6E6E6"/>
                </a:solidFill>
              </a:defRPr>
            </a:lvl1pPr>
          </a:lstStyle>
          <a:p>
            <a:endParaRPr lang="en-US" dirty="0"/>
          </a:p>
        </p:txBody>
      </p:sp>
      <p:sp>
        <p:nvSpPr>
          <p:cNvPr id="5" name="Footer Placeholder 4"/>
          <p:cNvSpPr>
            <a:spLocks noGrp="1"/>
          </p:cNvSpPr>
          <p:nvPr>
            <p:ph type="ftr" sz="quarter" idx="3"/>
          </p:nvPr>
        </p:nvSpPr>
        <p:spPr>
          <a:xfrm>
            <a:off x="455613" y="7010400"/>
            <a:ext cx="11280656" cy="45719"/>
          </a:xfrm>
          <a:prstGeom prst="rect">
            <a:avLst/>
          </a:prstGeom>
        </p:spPr>
        <p:txBody>
          <a:bodyPr vert="horz" lIns="91440" tIns="45720" rIns="91440" bIns="45720" rtlCol="0" anchor="b">
            <a:noAutofit/>
          </a:bodyPr>
          <a:lstStyle>
            <a:lvl1pPr algn="l">
              <a:defRPr sz="100">
                <a:solidFill>
                  <a:srgbClr val="E6E6E6"/>
                </a:solidFill>
              </a:defRPr>
            </a:lvl1pPr>
          </a:lstStyle>
          <a:p>
            <a:endParaRPr lang="en-CA" dirty="0"/>
          </a:p>
        </p:txBody>
      </p:sp>
      <p:sp>
        <p:nvSpPr>
          <p:cNvPr id="6" name="Slide Number Placeholder 5"/>
          <p:cNvSpPr>
            <a:spLocks noGrp="1"/>
          </p:cNvSpPr>
          <p:nvPr>
            <p:ph type="sldNum" sz="quarter" idx="4"/>
          </p:nvPr>
        </p:nvSpPr>
        <p:spPr>
          <a:xfrm>
            <a:off x="11449993" y="6399283"/>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1" name="Graphic 10">
            <a:extLst>
              <a:ext uri="{FF2B5EF4-FFF2-40B4-BE49-F238E27FC236}">
                <a16:creationId xmlns:a16="http://schemas.microsoft.com/office/drawing/2014/main" id="{93BC1289-B85F-4A5D-A4BF-D5F88CD5131D}"/>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t="16893" b="19384"/>
          <a:stretch/>
        </p:blipFill>
        <p:spPr bwMode="black">
          <a:xfrm>
            <a:off x="224387" y="6211341"/>
            <a:ext cx="1754718" cy="561677"/>
          </a:xfrm>
          <a:prstGeom prst="rect">
            <a:avLst/>
          </a:prstGeom>
        </p:spPr>
      </p:pic>
    </p:spTree>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97" r:id="rId1"/>
    <p:sldLayoutId id="2147483704" r:id="rId2"/>
    <p:sldLayoutId id="2147483655" r:id="rId3"/>
    <p:sldLayoutId id="2147483706" r:id="rId4"/>
    <p:sldLayoutId id="2147483707" r:id="rId5"/>
    <p:sldLayoutId id="2147483710" r:id="rId6"/>
    <p:sldLayoutId id="2147483711" r:id="rId7"/>
    <p:sldLayoutId id="2147483712" r:id="rId8"/>
    <p:sldLayoutId id="214748371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userDrawn="1">
          <p15:clr>
            <a:srgbClr val="F26B43"/>
          </p15:clr>
        </p15:guide>
        <p15:guide id="4" pos="7391" userDrawn="1">
          <p15:clr>
            <a:srgbClr val="F26B43"/>
          </p15:clr>
        </p15:guide>
        <p15:guide id="5" orient="horz" pos="41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1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jpeg"/><Relationship Id="rId4" Type="http://schemas.openxmlformats.org/officeDocument/2006/relationships/image" Target="../media/image78.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png"/><Relationship Id="rId7" Type="http://schemas.openxmlformats.org/officeDocument/2006/relationships/image" Target="../media/image9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96.png"/><Relationship Id="rId4" Type="http://schemas.openxmlformats.org/officeDocument/2006/relationships/image" Target="../media/image95.png"/></Relationships>
</file>

<file path=ppt/slides/_rels/slide1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9.png"/><Relationship Id="rId7"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0.png"/><Relationship Id="rId11" Type="http://schemas.openxmlformats.org/officeDocument/2006/relationships/image" Target="../media/image104.png"/><Relationship Id="rId5" Type="http://schemas.openxmlformats.org/officeDocument/2006/relationships/image" Target="../media/image10.png"/><Relationship Id="rId10" Type="http://schemas.openxmlformats.org/officeDocument/2006/relationships/image" Target="../media/image103.png"/><Relationship Id="rId4" Type="http://schemas.openxmlformats.org/officeDocument/2006/relationships/image" Target="../media/image100.png"/><Relationship Id="rId9" Type="http://schemas.openxmlformats.org/officeDocument/2006/relationships/image" Target="../media/image10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8.svg"/><Relationship Id="rId5" Type="http://schemas.openxmlformats.org/officeDocument/2006/relationships/image" Target="../media/image107.png"/><Relationship Id="rId10" Type="http://schemas.openxmlformats.org/officeDocument/2006/relationships/image" Target="../media/image112.svg"/><Relationship Id="rId4" Type="http://schemas.openxmlformats.org/officeDocument/2006/relationships/image" Target="../media/image106.svg"/><Relationship Id="rId9" Type="http://schemas.openxmlformats.org/officeDocument/2006/relationships/image" Target="../media/image111.png"/></Relationships>
</file>

<file path=ppt/slides/_rels/slide21.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15.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92.png"/></Relationships>
</file>

<file path=ppt/slides/_rels/slide2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16.png"/><Relationship Id="rId7" Type="http://schemas.openxmlformats.org/officeDocument/2006/relationships/image" Target="../media/image120.sv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19.png"/><Relationship Id="rId11" Type="http://schemas.openxmlformats.org/officeDocument/2006/relationships/chart" Target="../charts/chart5.xml"/><Relationship Id="rId5" Type="http://schemas.openxmlformats.org/officeDocument/2006/relationships/image" Target="../media/image118.png"/><Relationship Id="rId10" Type="http://schemas.openxmlformats.org/officeDocument/2006/relationships/chart" Target="../charts/chart4.xml"/><Relationship Id="rId4" Type="http://schemas.openxmlformats.org/officeDocument/2006/relationships/image" Target="../media/image117.emf"/><Relationship Id="rId9"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2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26.png"/></Relationships>
</file>

<file path=ppt/slides/_rels/slide2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emf"/><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emf"/><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jpeg"/><Relationship Id="rId10" Type="http://schemas.openxmlformats.org/officeDocument/2006/relationships/image" Target="../media/image60.jpeg"/><Relationship Id="rId4" Type="http://schemas.openxmlformats.org/officeDocument/2006/relationships/image" Target="../media/image28.png"/><Relationship Id="rId9" Type="http://schemas.openxmlformats.org/officeDocument/2006/relationships/image" Target="../media/image59.png"/><Relationship Id="rId1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 y="88153"/>
            <a:ext cx="11280656" cy="4383797"/>
          </a:xfrm>
        </p:spPr>
        <p:txBody>
          <a:bodyPr/>
          <a:lstStyle/>
          <a:p>
            <a:r>
              <a:rPr lang="en-US" dirty="0"/>
              <a:t>Consumer perspectives on insurance, health and wealth</a:t>
            </a:r>
            <a:endParaRPr lang="en-US" sz="1200" b="0" dirty="0"/>
          </a:p>
        </p:txBody>
      </p:sp>
    </p:spTree>
    <p:custDataLst>
      <p:tags r:id="rId1"/>
    </p:custDataLst>
    <p:extLst>
      <p:ext uri="{BB962C8B-B14F-4D97-AF65-F5344CB8AC3E}">
        <p14:creationId xmlns:p14="http://schemas.microsoft.com/office/powerpoint/2010/main" val="5737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1F51-B614-47C8-8326-37F30BB5D693}"/>
              </a:ext>
            </a:extLst>
          </p:cNvPr>
          <p:cNvSpPr>
            <a:spLocks noGrp="1"/>
          </p:cNvSpPr>
          <p:nvPr>
            <p:ph type="title"/>
          </p:nvPr>
        </p:nvSpPr>
        <p:spPr>
          <a:xfrm>
            <a:off x="294290" y="463843"/>
            <a:ext cx="2664832" cy="3401475"/>
          </a:xfrm>
        </p:spPr>
        <p:txBody>
          <a:bodyPr/>
          <a:lstStyle/>
          <a:p>
            <a:r>
              <a:rPr lang="en-US" dirty="0"/>
              <a:t>2021 Enhancements</a:t>
            </a:r>
          </a:p>
        </p:txBody>
      </p:sp>
      <p:sp>
        <p:nvSpPr>
          <p:cNvPr id="5" name="Text Placeholder 4">
            <a:extLst>
              <a:ext uri="{FF2B5EF4-FFF2-40B4-BE49-F238E27FC236}">
                <a16:creationId xmlns:a16="http://schemas.microsoft.com/office/drawing/2014/main" id="{4678F16B-B383-4642-859F-C1C334539F09}"/>
              </a:ext>
            </a:extLst>
          </p:cNvPr>
          <p:cNvSpPr>
            <a:spLocks noGrp="1"/>
          </p:cNvSpPr>
          <p:nvPr>
            <p:ph type="body" sz="quarter" idx="13"/>
          </p:nvPr>
        </p:nvSpPr>
        <p:spPr/>
        <p:txBody>
          <a:bodyPr/>
          <a:lstStyle/>
          <a:p>
            <a:endParaRPr lang="en-US"/>
          </a:p>
        </p:txBody>
      </p:sp>
      <p:sp>
        <p:nvSpPr>
          <p:cNvPr id="9" name="Title 1">
            <a:extLst>
              <a:ext uri="{FF2B5EF4-FFF2-40B4-BE49-F238E27FC236}">
                <a16:creationId xmlns:a16="http://schemas.microsoft.com/office/drawing/2014/main" id="{DB4B0A77-B7CB-498A-8FBB-358F51C473EB}"/>
              </a:ext>
            </a:extLst>
          </p:cNvPr>
          <p:cNvSpPr txBox="1">
            <a:spLocks/>
          </p:cNvSpPr>
          <p:nvPr/>
        </p:nvSpPr>
        <p:spPr>
          <a:xfrm>
            <a:off x="3369411" y="647171"/>
            <a:ext cx="3744414" cy="745771"/>
          </a:xfrm>
          <a:prstGeom prst="rect">
            <a:avLst/>
          </a:prstGeom>
          <a:effectLst/>
        </p:spPr>
        <p:txBody>
          <a:bodyPr vert="horz" lIns="91416" tIns="45708" rIns="91416" bIns="45708" rtlCol="0" anchor="t" anchorCtr="0">
            <a:noAutofit/>
          </a:bodyPr>
          <a:lstStyle>
            <a:lvl1pPr algn="l" defTabSz="685800" rtl="0" eaLnBrk="1" latinLnBrk="0" hangingPunct="1">
              <a:lnSpc>
                <a:spcPct val="90000"/>
              </a:lnSpc>
              <a:spcBef>
                <a:spcPct val="0"/>
              </a:spcBef>
              <a:buNone/>
              <a:defRPr sz="2600" b="1" i="1" kern="1200">
                <a:solidFill>
                  <a:srgbClr val="2F5597"/>
                </a:solidFill>
                <a:effectLst/>
                <a:latin typeface="Arial" charset="0"/>
                <a:ea typeface="Arial" charset="0"/>
                <a:cs typeface="Arial" charset="0"/>
              </a:defRPr>
            </a:lvl1pPr>
          </a:lstStyle>
          <a:p>
            <a:r>
              <a:rPr lang="en-US" sz="1999" i="0" dirty="0">
                <a:solidFill>
                  <a:schemeClr val="tx1"/>
                </a:solidFill>
                <a:latin typeface="+mj-lt"/>
                <a:ea typeface="Manulife JH Sans Demibold" charset="0"/>
                <a:cs typeface="Manulife JH Sans Demibold" charset="0"/>
              </a:rPr>
              <a:t>Added the latest devices</a:t>
            </a:r>
          </a:p>
        </p:txBody>
      </p:sp>
      <p:pic>
        <p:nvPicPr>
          <p:cNvPr id="1026" name="Picture 2" descr="Amazon Halo View Fitness Tracker (Medium/Large 6.3&amp;quot;-8.9&amp;quot;) Sage Green  B08NCGKHKF - Best Buy">
            <a:extLst>
              <a:ext uri="{FF2B5EF4-FFF2-40B4-BE49-F238E27FC236}">
                <a16:creationId xmlns:a16="http://schemas.microsoft.com/office/drawing/2014/main" id="{469890EA-F98A-4923-B6E5-51B1F4C9A5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481" y="2111198"/>
            <a:ext cx="1995615" cy="26356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a:extLst>
              <a:ext uri="{FF2B5EF4-FFF2-40B4-BE49-F238E27FC236}">
                <a16:creationId xmlns:a16="http://schemas.microsoft.com/office/drawing/2014/main" id="{2E28AC32-CEDE-4269-9961-A559C5CB9407}"/>
              </a:ext>
            </a:extLst>
          </p:cNvPr>
          <p:cNvPicPr>
            <a:picLocks noChangeAspect="1"/>
          </p:cNvPicPr>
          <p:nvPr/>
        </p:nvPicPr>
        <p:blipFill>
          <a:blip r:embed="rId4"/>
          <a:stretch>
            <a:fillRect/>
          </a:stretch>
        </p:blipFill>
        <p:spPr>
          <a:xfrm>
            <a:off x="7729632" y="1775496"/>
            <a:ext cx="3577184" cy="3199671"/>
          </a:xfrm>
          <a:prstGeom prst="rect">
            <a:avLst/>
          </a:prstGeom>
        </p:spPr>
      </p:pic>
      <p:sp>
        <p:nvSpPr>
          <p:cNvPr id="18" name="Slide Number Placeholder 17">
            <a:extLst>
              <a:ext uri="{FF2B5EF4-FFF2-40B4-BE49-F238E27FC236}">
                <a16:creationId xmlns:a16="http://schemas.microsoft.com/office/drawing/2014/main" id="{F20D9EB5-5BBD-4FA7-875F-9C343A682596}"/>
              </a:ext>
            </a:extLst>
          </p:cNvPr>
          <p:cNvSpPr>
            <a:spLocks noGrp="1"/>
          </p:cNvSpPr>
          <p:nvPr>
            <p:ph type="sldNum" sz="quarter" idx="12"/>
          </p:nvPr>
        </p:nvSpPr>
        <p:spPr/>
        <p:txBody>
          <a:bodyPr/>
          <a:lstStyle/>
          <a:p>
            <a:fld id="{BB333B34-C87C-402E-ABB0-13B7C9DEBBC4}" type="slidenum">
              <a:rPr lang="en-US" smtClean="0"/>
              <a:pPr/>
              <a:t>10</a:t>
            </a:fld>
            <a:r>
              <a:rPr lang="en-US"/>
              <a:t> of 29</a:t>
            </a:r>
            <a:endParaRPr lang="en-US" dirty="0"/>
          </a:p>
        </p:txBody>
      </p:sp>
    </p:spTree>
    <p:extLst>
      <p:ext uri="{BB962C8B-B14F-4D97-AF65-F5344CB8AC3E}">
        <p14:creationId xmlns:p14="http://schemas.microsoft.com/office/powerpoint/2010/main" val="197861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1F51-B614-47C8-8326-37F30BB5D693}"/>
              </a:ext>
            </a:extLst>
          </p:cNvPr>
          <p:cNvSpPr>
            <a:spLocks noGrp="1"/>
          </p:cNvSpPr>
          <p:nvPr>
            <p:ph type="title"/>
          </p:nvPr>
        </p:nvSpPr>
        <p:spPr>
          <a:xfrm>
            <a:off x="355600" y="463843"/>
            <a:ext cx="2536071" cy="3401475"/>
          </a:xfrm>
        </p:spPr>
        <p:txBody>
          <a:bodyPr/>
          <a:lstStyle/>
          <a:p>
            <a:r>
              <a:rPr lang="en-US" dirty="0"/>
              <a:t>2021 Enhancements</a:t>
            </a:r>
          </a:p>
        </p:txBody>
      </p:sp>
      <p:sp>
        <p:nvSpPr>
          <p:cNvPr id="11" name="Text Placeholder 10">
            <a:extLst>
              <a:ext uri="{FF2B5EF4-FFF2-40B4-BE49-F238E27FC236}">
                <a16:creationId xmlns:a16="http://schemas.microsoft.com/office/drawing/2014/main" id="{7350827E-0C29-4EDE-931F-A9431246DA13}"/>
              </a:ext>
            </a:extLst>
          </p:cNvPr>
          <p:cNvSpPr>
            <a:spLocks noGrp="1"/>
          </p:cNvSpPr>
          <p:nvPr>
            <p:ph type="body" sz="quarter" idx="13"/>
          </p:nvPr>
        </p:nvSpPr>
        <p:spPr/>
        <p:txBody>
          <a:bodyPr/>
          <a:lstStyle/>
          <a:p>
            <a:endParaRPr lang="en-US"/>
          </a:p>
        </p:txBody>
      </p:sp>
      <p:sp>
        <p:nvSpPr>
          <p:cNvPr id="9" name="Title 1">
            <a:extLst>
              <a:ext uri="{FF2B5EF4-FFF2-40B4-BE49-F238E27FC236}">
                <a16:creationId xmlns:a16="http://schemas.microsoft.com/office/drawing/2014/main" id="{DB4B0A77-B7CB-498A-8FBB-358F51C473EB}"/>
              </a:ext>
            </a:extLst>
          </p:cNvPr>
          <p:cNvSpPr txBox="1">
            <a:spLocks/>
          </p:cNvSpPr>
          <p:nvPr/>
        </p:nvSpPr>
        <p:spPr>
          <a:xfrm>
            <a:off x="3369411" y="647171"/>
            <a:ext cx="3744414" cy="745771"/>
          </a:xfrm>
          <a:prstGeom prst="rect">
            <a:avLst/>
          </a:prstGeom>
          <a:effectLst/>
        </p:spPr>
        <p:txBody>
          <a:bodyPr vert="horz" lIns="91416" tIns="45708" rIns="91416" bIns="45708" rtlCol="0" anchor="t" anchorCtr="0">
            <a:noAutofit/>
          </a:bodyPr>
          <a:lstStyle>
            <a:lvl1pPr algn="l" defTabSz="685800" rtl="0" eaLnBrk="1" latinLnBrk="0" hangingPunct="1">
              <a:lnSpc>
                <a:spcPct val="90000"/>
              </a:lnSpc>
              <a:spcBef>
                <a:spcPct val="0"/>
              </a:spcBef>
              <a:buNone/>
              <a:defRPr sz="2600" b="1" i="1" kern="1200">
                <a:solidFill>
                  <a:srgbClr val="2F5597"/>
                </a:solidFill>
                <a:effectLst/>
                <a:latin typeface="Arial" charset="0"/>
                <a:ea typeface="Arial" charset="0"/>
                <a:cs typeface="Arial" charset="0"/>
              </a:defRPr>
            </a:lvl1pPr>
          </a:lstStyle>
          <a:p>
            <a:r>
              <a:rPr lang="en-US" sz="1999" i="0" dirty="0">
                <a:solidFill>
                  <a:schemeClr val="tx1"/>
                </a:solidFill>
                <a:latin typeface="+mj-lt"/>
                <a:ea typeface="Manulife JH Sans Demibold" charset="0"/>
                <a:cs typeface="Manulife JH Sans Demibold" charset="0"/>
              </a:rPr>
              <a:t>New point earning activities</a:t>
            </a:r>
          </a:p>
        </p:txBody>
      </p:sp>
      <p:sp>
        <p:nvSpPr>
          <p:cNvPr id="10" name="Title 1">
            <a:extLst>
              <a:ext uri="{FF2B5EF4-FFF2-40B4-BE49-F238E27FC236}">
                <a16:creationId xmlns:a16="http://schemas.microsoft.com/office/drawing/2014/main" id="{F506059D-BD06-4D7C-8E71-C2441F4F4168}"/>
              </a:ext>
            </a:extLst>
          </p:cNvPr>
          <p:cNvSpPr txBox="1">
            <a:spLocks/>
          </p:cNvSpPr>
          <p:nvPr/>
        </p:nvSpPr>
        <p:spPr>
          <a:xfrm>
            <a:off x="8444411" y="647171"/>
            <a:ext cx="3744414" cy="745771"/>
          </a:xfrm>
          <a:prstGeom prst="rect">
            <a:avLst/>
          </a:prstGeom>
          <a:effectLst/>
        </p:spPr>
        <p:txBody>
          <a:bodyPr vert="horz" lIns="91416" tIns="45708" rIns="91416" bIns="45708" rtlCol="0" anchor="t" anchorCtr="0">
            <a:noAutofit/>
          </a:bodyPr>
          <a:lstStyle>
            <a:lvl1pPr algn="l" defTabSz="685800" rtl="0" eaLnBrk="1" latinLnBrk="0" hangingPunct="1">
              <a:lnSpc>
                <a:spcPct val="90000"/>
              </a:lnSpc>
              <a:spcBef>
                <a:spcPct val="0"/>
              </a:spcBef>
              <a:buNone/>
              <a:defRPr sz="2600" b="1" i="1" kern="1200">
                <a:solidFill>
                  <a:srgbClr val="2F5597"/>
                </a:solidFill>
                <a:effectLst/>
                <a:latin typeface="Arial" charset="0"/>
                <a:ea typeface="Arial" charset="0"/>
                <a:cs typeface="Arial" charset="0"/>
              </a:defRPr>
            </a:lvl1pPr>
          </a:lstStyle>
          <a:p>
            <a:r>
              <a:rPr lang="en-US" sz="1999" i="0" dirty="0">
                <a:solidFill>
                  <a:schemeClr val="tx1"/>
                </a:solidFill>
                <a:latin typeface="+mj-lt"/>
                <a:ea typeface="Manulife JH Sans Demibold" charset="0"/>
                <a:cs typeface="Manulife JH Sans Demibold" charset="0"/>
              </a:rPr>
              <a:t>Refreshed mobile app</a:t>
            </a:r>
          </a:p>
        </p:txBody>
      </p:sp>
      <p:grpSp>
        <p:nvGrpSpPr>
          <p:cNvPr id="15" name="Group 14">
            <a:extLst>
              <a:ext uri="{FF2B5EF4-FFF2-40B4-BE49-F238E27FC236}">
                <a16:creationId xmlns:a16="http://schemas.microsoft.com/office/drawing/2014/main" id="{49879FEB-E057-4DD9-8075-D676753A0ED5}"/>
              </a:ext>
            </a:extLst>
          </p:cNvPr>
          <p:cNvGrpSpPr>
            <a:grpSpLocks noChangeAspect="1"/>
          </p:cNvGrpSpPr>
          <p:nvPr/>
        </p:nvGrpSpPr>
        <p:grpSpPr>
          <a:xfrm>
            <a:off x="8883292" y="1312756"/>
            <a:ext cx="2190227" cy="4736889"/>
            <a:chOff x="8170568" y="-143069"/>
            <a:chExt cx="3170979" cy="6858000"/>
          </a:xfrm>
          <a:effectLst>
            <a:outerShdw blurRad="63500" sx="102000" sy="102000" algn="ctr" rotWithShape="0">
              <a:prstClr val="black">
                <a:alpha val="40000"/>
              </a:prstClr>
            </a:outerShdw>
          </a:effectLst>
        </p:grpSpPr>
        <p:pic>
          <p:nvPicPr>
            <p:cNvPr id="14" name="Picture 13" descr="Graphical user interface, application&#10;&#10;Description automatically generated">
              <a:extLst>
                <a:ext uri="{FF2B5EF4-FFF2-40B4-BE49-F238E27FC236}">
                  <a16:creationId xmlns:a16="http://schemas.microsoft.com/office/drawing/2014/main" id="{7CFF00C4-1F06-42B9-B3BA-03911EA1C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568" y="-143069"/>
              <a:ext cx="3168981" cy="6858000"/>
            </a:xfrm>
            <a:prstGeom prst="rect">
              <a:avLst/>
            </a:prstGeom>
          </p:spPr>
        </p:pic>
        <p:pic>
          <p:nvPicPr>
            <p:cNvPr id="12" name="Picture 11" descr="Graphical user interface, application, website&#10;&#10;Description automatically generated">
              <a:extLst>
                <a:ext uri="{FF2B5EF4-FFF2-40B4-BE49-F238E27FC236}">
                  <a16:creationId xmlns:a16="http://schemas.microsoft.com/office/drawing/2014/main" id="{8341A3A4-88DF-447E-AD4F-A8C3F59B71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529" b="51908"/>
            <a:stretch/>
          </p:blipFill>
          <p:spPr>
            <a:xfrm>
              <a:off x="8172566" y="3958399"/>
              <a:ext cx="3168981" cy="1753135"/>
            </a:xfrm>
            <a:prstGeom prst="rect">
              <a:avLst/>
            </a:prstGeom>
          </p:spPr>
        </p:pic>
      </p:grpSp>
      <p:pic>
        <p:nvPicPr>
          <p:cNvPr id="16" name="Picture 15" descr="Graphical user interface, application, Word&#10;&#10;Description automatically generated">
            <a:extLst>
              <a:ext uri="{FF2B5EF4-FFF2-40B4-BE49-F238E27FC236}">
                <a16:creationId xmlns:a16="http://schemas.microsoft.com/office/drawing/2014/main" id="{926D6F35-69F0-486C-84D0-F05FB660B3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42" b="30706"/>
          <a:stretch/>
        </p:blipFill>
        <p:spPr>
          <a:xfrm>
            <a:off x="5885697" y="1691511"/>
            <a:ext cx="2150524" cy="3195006"/>
          </a:xfrm>
          <a:prstGeom prst="rect">
            <a:avLst/>
          </a:prstGeom>
          <a:ln w="22225" cap="rnd">
            <a:noFill/>
          </a:ln>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A8CEF0BF-FED2-41EC-987D-5C16B4069481}"/>
              </a:ext>
            </a:extLst>
          </p:cNvPr>
          <p:cNvGrpSpPr/>
          <p:nvPr/>
        </p:nvGrpSpPr>
        <p:grpSpPr>
          <a:xfrm>
            <a:off x="3369411" y="1691511"/>
            <a:ext cx="2264622" cy="3195006"/>
            <a:chOff x="3369411" y="1691511"/>
            <a:chExt cx="2264622" cy="3195006"/>
          </a:xfrm>
        </p:grpSpPr>
        <p:pic>
          <p:nvPicPr>
            <p:cNvPr id="6" name="Picture 3">
              <a:extLst>
                <a:ext uri="{FF2B5EF4-FFF2-40B4-BE49-F238E27FC236}">
                  <a16:creationId xmlns:a16="http://schemas.microsoft.com/office/drawing/2014/main" id="{AAE08F4E-35B3-49A6-A7F8-7BAE48E13B5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4664"/>
            <a:stretch/>
          </p:blipFill>
          <p:spPr bwMode="auto">
            <a:xfrm>
              <a:off x="3369411" y="1691511"/>
              <a:ext cx="2259522" cy="319500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2927BB86-C5CD-4A6A-BCDA-503C3CE86A9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8496" b="39691"/>
            <a:stretch/>
          </p:blipFill>
          <p:spPr bwMode="auto">
            <a:xfrm>
              <a:off x="3391570" y="3654006"/>
              <a:ext cx="2231384" cy="57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a:extLst>
                <a:ext uri="{FF2B5EF4-FFF2-40B4-BE49-F238E27FC236}">
                  <a16:creationId xmlns:a16="http://schemas.microsoft.com/office/drawing/2014/main" id="{5E7E4FF5-6DF7-4620-A5DD-9A80F43053D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3718" b="12907"/>
            <a:stretch/>
          </p:blipFill>
          <p:spPr bwMode="auto">
            <a:xfrm>
              <a:off x="3380490" y="4234190"/>
              <a:ext cx="2253543" cy="65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Slide Number Placeholder 18">
            <a:extLst>
              <a:ext uri="{FF2B5EF4-FFF2-40B4-BE49-F238E27FC236}">
                <a16:creationId xmlns:a16="http://schemas.microsoft.com/office/drawing/2014/main" id="{68E4DE7B-B611-4701-BD15-783381CAF68F}"/>
              </a:ext>
            </a:extLst>
          </p:cNvPr>
          <p:cNvSpPr>
            <a:spLocks noGrp="1"/>
          </p:cNvSpPr>
          <p:nvPr>
            <p:ph type="sldNum" sz="quarter" idx="12"/>
          </p:nvPr>
        </p:nvSpPr>
        <p:spPr/>
        <p:txBody>
          <a:bodyPr/>
          <a:lstStyle/>
          <a:p>
            <a:fld id="{BB333B34-C87C-402E-ABB0-13B7C9DEBBC4}" type="slidenum">
              <a:rPr lang="en-US" smtClean="0"/>
              <a:pPr/>
              <a:t>11</a:t>
            </a:fld>
            <a:r>
              <a:rPr lang="en-US"/>
              <a:t> of 29</a:t>
            </a:r>
            <a:endParaRPr lang="en-US" dirty="0"/>
          </a:p>
        </p:txBody>
      </p:sp>
    </p:spTree>
    <p:extLst>
      <p:ext uri="{BB962C8B-B14F-4D97-AF65-F5344CB8AC3E}">
        <p14:creationId xmlns:p14="http://schemas.microsoft.com/office/powerpoint/2010/main" val="268588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1F51-B614-47C8-8326-37F30BB5D693}"/>
              </a:ext>
            </a:extLst>
          </p:cNvPr>
          <p:cNvSpPr>
            <a:spLocks noGrp="1"/>
          </p:cNvSpPr>
          <p:nvPr>
            <p:ph type="title"/>
          </p:nvPr>
        </p:nvSpPr>
        <p:spPr>
          <a:xfrm>
            <a:off x="355600" y="463843"/>
            <a:ext cx="2536071" cy="3401475"/>
          </a:xfrm>
        </p:spPr>
        <p:txBody>
          <a:bodyPr/>
          <a:lstStyle/>
          <a:p>
            <a:r>
              <a:rPr lang="en-US" dirty="0"/>
              <a:t>2021 Enhancements</a:t>
            </a:r>
          </a:p>
        </p:txBody>
      </p:sp>
      <p:sp>
        <p:nvSpPr>
          <p:cNvPr id="5" name="Text Placeholder 4">
            <a:extLst>
              <a:ext uri="{FF2B5EF4-FFF2-40B4-BE49-F238E27FC236}">
                <a16:creationId xmlns:a16="http://schemas.microsoft.com/office/drawing/2014/main" id="{4678F16B-B383-4642-859F-C1C334539F09}"/>
              </a:ext>
            </a:extLst>
          </p:cNvPr>
          <p:cNvSpPr>
            <a:spLocks noGrp="1"/>
          </p:cNvSpPr>
          <p:nvPr>
            <p:ph type="body" sz="quarter" idx="13"/>
          </p:nvPr>
        </p:nvSpPr>
        <p:spPr/>
        <p:txBody>
          <a:bodyPr/>
          <a:lstStyle/>
          <a:p>
            <a:r>
              <a:rPr lang="en-US" dirty="0"/>
              <a:t>Source: Internal John Hancock Vitality member data comparing July 2021 – Sept 2021 to October 2021-December 2021</a:t>
            </a:r>
          </a:p>
        </p:txBody>
      </p:sp>
      <p:sp>
        <p:nvSpPr>
          <p:cNvPr id="9" name="Title 1">
            <a:extLst>
              <a:ext uri="{FF2B5EF4-FFF2-40B4-BE49-F238E27FC236}">
                <a16:creationId xmlns:a16="http://schemas.microsoft.com/office/drawing/2014/main" id="{DB4B0A77-B7CB-498A-8FBB-358F51C473EB}"/>
              </a:ext>
            </a:extLst>
          </p:cNvPr>
          <p:cNvSpPr txBox="1">
            <a:spLocks/>
          </p:cNvSpPr>
          <p:nvPr/>
        </p:nvSpPr>
        <p:spPr>
          <a:xfrm>
            <a:off x="3369410" y="647171"/>
            <a:ext cx="8139417" cy="745771"/>
          </a:xfrm>
          <a:prstGeom prst="rect">
            <a:avLst/>
          </a:prstGeom>
          <a:effectLst/>
        </p:spPr>
        <p:txBody>
          <a:bodyPr vert="horz" lIns="91416" tIns="45708" rIns="91416" bIns="45708" rtlCol="0" anchor="t" anchorCtr="0">
            <a:noAutofit/>
          </a:bodyPr>
          <a:lstStyle>
            <a:lvl1pPr algn="l" defTabSz="685800" rtl="0" eaLnBrk="1" latinLnBrk="0" hangingPunct="1">
              <a:lnSpc>
                <a:spcPct val="90000"/>
              </a:lnSpc>
              <a:spcBef>
                <a:spcPct val="0"/>
              </a:spcBef>
              <a:buNone/>
              <a:defRPr sz="2600" b="1" i="1" kern="1200">
                <a:solidFill>
                  <a:srgbClr val="2F5597"/>
                </a:solidFill>
                <a:effectLst/>
                <a:latin typeface="Arial" charset="0"/>
                <a:ea typeface="Arial" charset="0"/>
                <a:cs typeface="Arial" charset="0"/>
              </a:defRPr>
            </a:lvl1pPr>
          </a:lstStyle>
          <a:p>
            <a:r>
              <a:rPr lang="en-US" sz="1999" i="0" dirty="0">
                <a:solidFill>
                  <a:schemeClr val="tx1"/>
                </a:solidFill>
                <a:latin typeface="+mj-lt"/>
                <a:ea typeface="Manulife JH Sans Demibold" charset="0"/>
                <a:cs typeface="Manulife JH Sans Demibold" charset="0"/>
              </a:rPr>
              <a:t>The mobile app refresh led to increased member engagement</a:t>
            </a:r>
          </a:p>
        </p:txBody>
      </p:sp>
      <p:pic>
        <p:nvPicPr>
          <p:cNvPr id="18" name="Picture 4">
            <a:extLst>
              <a:ext uri="{FF2B5EF4-FFF2-40B4-BE49-F238E27FC236}">
                <a16:creationId xmlns:a16="http://schemas.microsoft.com/office/drawing/2014/main" id="{183579D9-0B14-436E-AE6A-840F3B61A1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62318"/>
          <a:stretch/>
        </p:blipFill>
        <p:spPr bwMode="auto">
          <a:xfrm>
            <a:off x="3211622" y="2147325"/>
            <a:ext cx="2809875" cy="229714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C8C7C05C-7382-4BCC-A1F0-F75E026D8C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274" b="62447"/>
          <a:stretch/>
        </p:blipFill>
        <p:spPr bwMode="auto">
          <a:xfrm>
            <a:off x="6278601" y="2155313"/>
            <a:ext cx="2717871" cy="228915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a:extLst>
              <a:ext uri="{FF2B5EF4-FFF2-40B4-BE49-F238E27FC236}">
                <a16:creationId xmlns:a16="http://schemas.microsoft.com/office/drawing/2014/main" id="{6E4269A8-4475-403C-9310-C452B990B6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5424"/>
          <a:stretch/>
        </p:blipFill>
        <p:spPr bwMode="auto">
          <a:xfrm>
            <a:off x="9246988" y="2242015"/>
            <a:ext cx="2809875" cy="210776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a:extLst>
              <a:ext uri="{FF2B5EF4-FFF2-40B4-BE49-F238E27FC236}">
                <a16:creationId xmlns:a16="http://schemas.microsoft.com/office/drawing/2014/main" id="{80640408-1196-4045-BB48-D1C222799A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8" t="77650" r="2542" b="10108"/>
          <a:stretch/>
        </p:blipFill>
        <p:spPr bwMode="auto">
          <a:xfrm>
            <a:off x="6324198" y="3615559"/>
            <a:ext cx="2626675" cy="82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68510586-0F88-4AB8-88C9-3546ED45F8B2}"/>
              </a:ext>
            </a:extLst>
          </p:cNvPr>
          <p:cNvSpPr txBox="1"/>
          <p:nvPr/>
        </p:nvSpPr>
        <p:spPr>
          <a:xfrm>
            <a:off x="9246988" y="4615258"/>
            <a:ext cx="2649837" cy="907941"/>
          </a:xfrm>
          <a:prstGeom prst="rect">
            <a:avLst/>
          </a:prstGeom>
          <a:noFill/>
        </p:spPr>
        <p:txBody>
          <a:bodyPr wrap="square" lIns="0" tIns="0" rIns="0" bIns="0" rtlCol="0" anchor="t">
            <a:spAutoFit/>
          </a:bodyPr>
          <a:lstStyle/>
          <a:p>
            <a:pPr algn="ctr"/>
            <a:r>
              <a:rPr lang="en-US" b="1" dirty="0">
                <a:solidFill>
                  <a:srgbClr val="04958B"/>
                </a:solidFill>
                <a:ea typeface="+mn-lt"/>
                <a:cs typeface="+mn-lt"/>
              </a:rPr>
              <a:t>REI redemptions </a:t>
            </a:r>
            <a:r>
              <a:rPr lang="en-US" dirty="0">
                <a:ea typeface="+mn-lt"/>
                <a:cs typeface="+mn-lt"/>
              </a:rPr>
              <a:t>increased by </a:t>
            </a:r>
            <a:r>
              <a:rPr lang="en-US" b="1" dirty="0">
                <a:solidFill>
                  <a:srgbClr val="04958B"/>
                </a:solidFill>
                <a:ea typeface="+mn-lt"/>
                <a:cs typeface="+mn-lt"/>
              </a:rPr>
              <a:t>112%</a:t>
            </a:r>
            <a:endParaRPr lang="en-US" b="1" dirty="0">
              <a:solidFill>
                <a:srgbClr val="04958B"/>
              </a:solidFill>
            </a:endParaRPr>
          </a:p>
          <a:p>
            <a:pPr algn="ctr">
              <a:spcBef>
                <a:spcPts val="600"/>
              </a:spcBef>
            </a:pPr>
            <a:endParaRPr lang="en-US" dirty="0"/>
          </a:p>
        </p:txBody>
      </p:sp>
      <p:sp>
        <p:nvSpPr>
          <p:cNvPr id="22" name="TextBox 21">
            <a:extLst>
              <a:ext uri="{FF2B5EF4-FFF2-40B4-BE49-F238E27FC236}">
                <a16:creationId xmlns:a16="http://schemas.microsoft.com/office/drawing/2014/main" id="{5886BA97-AF1F-4BF1-942B-236581931F29}"/>
              </a:ext>
            </a:extLst>
          </p:cNvPr>
          <p:cNvSpPr txBox="1"/>
          <p:nvPr/>
        </p:nvSpPr>
        <p:spPr>
          <a:xfrm>
            <a:off x="2959122" y="4615258"/>
            <a:ext cx="3227965" cy="907941"/>
          </a:xfrm>
          <a:prstGeom prst="rect">
            <a:avLst/>
          </a:prstGeom>
          <a:noFill/>
        </p:spPr>
        <p:txBody>
          <a:bodyPr wrap="square" lIns="0" tIns="0" rIns="0" bIns="0" rtlCol="0" anchor="t">
            <a:spAutoFit/>
          </a:bodyPr>
          <a:lstStyle/>
          <a:p>
            <a:pPr algn="ctr"/>
            <a:r>
              <a:rPr lang="en-US" b="1" dirty="0">
                <a:solidFill>
                  <a:srgbClr val="00B0F0"/>
                </a:solidFill>
                <a:ea typeface="+mn-lt"/>
                <a:cs typeface="+mn-lt"/>
              </a:rPr>
              <a:t>Physical Activity reviews </a:t>
            </a:r>
            <a:r>
              <a:rPr lang="en-US" dirty="0">
                <a:ea typeface="+mn-lt"/>
                <a:cs typeface="+mn-lt"/>
              </a:rPr>
              <a:t>increased by </a:t>
            </a:r>
            <a:r>
              <a:rPr lang="en-US" b="1" dirty="0">
                <a:solidFill>
                  <a:srgbClr val="00B0F0"/>
                </a:solidFill>
                <a:ea typeface="+mn-lt"/>
                <a:cs typeface="+mn-lt"/>
              </a:rPr>
              <a:t>61%</a:t>
            </a:r>
            <a:endParaRPr lang="en-US" b="1" dirty="0">
              <a:solidFill>
                <a:srgbClr val="00B0F0"/>
              </a:solidFill>
            </a:endParaRPr>
          </a:p>
          <a:p>
            <a:pPr algn="ctr">
              <a:spcBef>
                <a:spcPts val="600"/>
              </a:spcBef>
            </a:pPr>
            <a:endParaRPr lang="en-US" dirty="0"/>
          </a:p>
        </p:txBody>
      </p:sp>
      <p:sp>
        <p:nvSpPr>
          <p:cNvPr id="23" name="TextBox 22">
            <a:extLst>
              <a:ext uri="{FF2B5EF4-FFF2-40B4-BE49-F238E27FC236}">
                <a16:creationId xmlns:a16="http://schemas.microsoft.com/office/drawing/2014/main" id="{BC746547-9876-4E5A-811E-800651374C4C}"/>
              </a:ext>
            </a:extLst>
          </p:cNvPr>
          <p:cNvSpPr txBox="1"/>
          <p:nvPr/>
        </p:nvSpPr>
        <p:spPr>
          <a:xfrm>
            <a:off x="6187087" y="4615258"/>
            <a:ext cx="3059901" cy="907941"/>
          </a:xfrm>
          <a:prstGeom prst="rect">
            <a:avLst/>
          </a:prstGeom>
          <a:noFill/>
        </p:spPr>
        <p:txBody>
          <a:bodyPr wrap="square" lIns="0" tIns="0" rIns="0" bIns="0" rtlCol="0" anchor="t">
            <a:spAutoFit/>
          </a:bodyPr>
          <a:lstStyle/>
          <a:p>
            <a:pPr algn="ctr"/>
            <a:r>
              <a:rPr lang="en-US" b="1" dirty="0">
                <a:solidFill>
                  <a:srgbClr val="60259B"/>
                </a:solidFill>
                <a:ea typeface="+mn-lt"/>
                <a:cs typeface="+mn-lt"/>
              </a:rPr>
              <a:t>Mammogram submissions </a:t>
            </a:r>
            <a:r>
              <a:rPr lang="en-US" dirty="0">
                <a:ea typeface="+mn-lt"/>
                <a:cs typeface="+mn-lt"/>
              </a:rPr>
              <a:t>increased by </a:t>
            </a:r>
            <a:r>
              <a:rPr lang="en-US" b="1" dirty="0">
                <a:solidFill>
                  <a:srgbClr val="60259B"/>
                </a:solidFill>
                <a:ea typeface="+mn-lt"/>
                <a:cs typeface="+mn-lt"/>
              </a:rPr>
              <a:t>30%</a:t>
            </a:r>
            <a:endParaRPr lang="en-US" b="1" dirty="0">
              <a:solidFill>
                <a:srgbClr val="60259B"/>
              </a:solidFill>
            </a:endParaRPr>
          </a:p>
          <a:p>
            <a:pPr algn="ctr">
              <a:spcBef>
                <a:spcPts val="600"/>
              </a:spcBef>
            </a:pPr>
            <a:endParaRPr lang="en-US" dirty="0"/>
          </a:p>
        </p:txBody>
      </p:sp>
      <p:sp>
        <p:nvSpPr>
          <p:cNvPr id="24" name="Slide Number Placeholder 23">
            <a:extLst>
              <a:ext uri="{FF2B5EF4-FFF2-40B4-BE49-F238E27FC236}">
                <a16:creationId xmlns:a16="http://schemas.microsoft.com/office/drawing/2014/main" id="{50257C70-BBE2-4F71-B478-0D65E2C3D398}"/>
              </a:ext>
            </a:extLst>
          </p:cNvPr>
          <p:cNvSpPr>
            <a:spLocks noGrp="1"/>
          </p:cNvSpPr>
          <p:nvPr>
            <p:ph type="sldNum" sz="quarter" idx="12"/>
          </p:nvPr>
        </p:nvSpPr>
        <p:spPr/>
        <p:txBody>
          <a:bodyPr/>
          <a:lstStyle/>
          <a:p>
            <a:fld id="{BB333B34-C87C-402E-ABB0-13B7C9DEBBC4}" type="slidenum">
              <a:rPr lang="en-US" smtClean="0"/>
              <a:pPr/>
              <a:t>12</a:t>
            </a:fld>
            <a:r>
              <a:rPr lang="en-US"/>
              <a:t> of 29</a:t>
            </a:r>
            <a:endParaRPr lang="en-US" dirty="0"/>
          </a:p>
        </p:txBody>
      </p:sp>
    </p:spTree>
    <p:extLst>
      <p:ext uri="{BB962C8B-B14F-4D97-AF65-F5344CB8AC3E}">
        <p14:creationId xmlns:p14="http://schemas.microsoft.com/office/powerpoint/2010/main" val="1301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698E-3D84-48FC-9266-2EECC08FED8B}"/>
              </a:ext>
            </a:extLst>
          </p:cNvPr>
          <p:cNvSpPr>
            <a:spLocks noGrp="1"/>
          </p:cNvSpPr>
          <p:nvPr>
            <p:ph type="title" idx="4294967295"/>
          </p:nvPr>
        </p:nvSpPr>
        <p:spPr>
          <a:xfrm>
            <a:off x="540203" y="473075"/>
            <a:ext cx="11274425" cy="792163"/>
          </a:xfrm>
        </p:spPr>
        <p:txBody>
          <a:bodyPr anchor="t">
            <a:normAutofit/>
          </a:bodyPr>
          <a:lstStyle/>
          <a:p>
            <a:r>
              <a:rPr lang="en-US" dirty="0"/>
              <a:t>Meeting members needs through the COVID-19 Pandemic</a:t>
            </a:r>
          </a:p>
        </p:txBody>
      </p:sp>
      <p:grpSp>
        <p:nvGrpSpPr>
          <p:cNvPr id="11" name="Group 10">
            <a:extLst>
              <a:ext uri="{FF2B5EF4-FFF2-40B4-BE49-F238E27FC236}">
                <a16:creationId xmlns:a16="http://schemas.microsoft.com/office/drawing/2014/main" id="{8AAC0415-544B-504C-85F8-20B4C717FB40}"/>
              </a:ext>
            </a:extLst>
          </p:cNvPr>
          <p:cNvGrpSpPr/>
          <p:nvPr/>
        </p:nvGrpSpPr>
        <p:grpSpPr>
          <a:xfrm>
            <a:off x="473253" y="2500720"/>
            <a:ext cx="10961464" cy="1951229"/>
            <a:chOff x="-64676" y="2534704"/>
            <a:chExt cx="10961464" cy="1951229"/>
          </a:xfrm>
        </p:grpSpPr>
        <p:cxnSp>
          <p:nvCxnSpPr>
            <p:cNvPr id="61" name="Straight Connector 60">
              <a:extLst>
                <a:ext uri="{FF2B5EF4-FFF2-40B4-BE49-F238E27FC236}">
                  <a16:creationId xmlns:a16="http://schemas.microsoft.com/office/drawing/2014/main" id="{9D7F4F17-12C5-49E8-B1D4-B18EE7CF45A5}"/>
                </a:ext>
              </a:extLst>
            </p:cNvPr>
            <p:cNvCxnSpPr>
              <a:cxnSpLocks/>
            </p:cNvCxnSpPr>
            <p:nvPr/>
          </p:nvCxnSpPr>
          <p:spPr>
            <a:xfrm flipH="1" flipV="1">
              <a:off x="9592702" y="3016987"/>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229325-31DE-44FD-9328-549C4FD1E579}"/>
                </a:ext>
              </a:extLst>
            </p:cNvPr>
            <p:cNvCxnSpPr>
              <a:cxnSpLocks/>
            </p:cNvCxnSpPr>
            <p:nvPr/>
          </p:nvCxnSpPr>
          <p:spPr>
            <a:xfrm flipH="1" flipV="1">
              <a:off x="8604419" y="3530171"/>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A29F89-BC22-BD46-93B0-4A67A49E2B6E}"/>
                </a:ext>
              </a:extLst>
            </p:cNvPr>
            <p:cNvCxnSpPr>
              <a:cxnSpLocks/>
            </p:cNvCxnSpPr>
            <p:nvPr/>
          </p:nvCxnSpPr>
          <p:spPr>
            <a:xfrm flipH="1" flipV="1">
              <a:off x="6285543" y="3483186"/>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334B8B0-79DF-764B-94CE-A665DF1B4B03}"/>
                </a:ext>
              </a:extLst>
            </p:cNvPr>
            <p:cNvCxnSpPr>
              <a:cxnSpLocks/>
            </p:cNvCxnSpPr>
            <p:nvPr/>
          </p:nvCxnSpPr>
          <p:spPr>
            <a:xfrm flipH="1" flipV="1">
              <a:off x="5291854" y="3046040"/>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7463B98-FB77-EF4C-9B8A-182198EA0FB2}"/>
                </a:ext>
              </a:extLst>
            </p:cNvPr>
            <p:cNvCxnSpPr>
              <a:cxnSpLocks/>
            </p:cNvCxnSpPr>
            <p:nvPr/>
          </p:nvCxnSpPr>
          <p:spPr>
            <a:xfrm flipH="1" flipV="1">
              <a:off x="7781662" y="3032537"/>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2D6687-9E9E-5F49-ACBB-38A16431B927}"/>
                </a:ext>
              </a:extLst>
            </p:cNvPr>
            <p:cNvCxnSpPr>
              <a:cxnSpLocks/>
            </p:cNvCxnSpPr>
            <p:nvPr/>
          </p:nvCxnSpPr>
          <p:spPr>
            <a:xfrm flipH="1" flipV="1">
              <a:off x="3874648" y="3483186"/>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B5ADCCE-1F82-CD43-AE5E-4DAF876572DB}"/>
                </a:ext>
              </a:extLst>
            </p:cNvPr>
            <p:cNvCxnSpPr>
              <a:cxnSpLocks/>
            </p:cNvCxnSpPr>
            <p:nvPr/>
          </p:nvCxnSpPr>
          <p:spPr>
            <a:xfrm flipH="1" flipV="1">
              <a:off x="2029267" y="3483186"/>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BA683C-453D-9A46-AD4C-123E6BDC1E93}"/>
                </a:ext>
              </a:extLst>
            </p:cNvPr>
            <p:cNvCxnSpPr>
              <a:cxnSpLocks/>
            </p:cNvCxnSpPr>
            <p:nvPr/>
          </p:nvCxnSpPr>
          <p:spPr>
            <a:xfrm flipH="1" flipV="1">
              <a:off x="925239" y="3046040"/>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54F2033-101A-DF43-BF69-F27E710C5563}"/>
                </a:ext>
              </a:extLst>
            </p:cNvPr>
            <p:cNvCxnSpPr>
              <a:cxnSpLocks/>
            </p:cNvCxnSpPr>
            <p:nvPr/>
          </p:nvCxnSpPr>
          <p:spPr>
            <a:xfrm flipH="1" flipV="1">
              <a:off x="3069801" y="3046040"/>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9F8997-3336-4153-AE80-05C93D1B655B}"/>
                </a:ext>
              </a:extLst>
            </p:cNvPr>
            <p:cNvSpPr txBox="1"/>
            <p:nvPr/>
          </p:nvSpPr>
          <p:spPr>
            <a:xfrm>
              <a:off x="1265053" y="3983945"/>
              <a:ext cx="1560545" cy="461665"/>
            </a:xfrm>
            <a:prstGeom prst="rect">
              <a:avLst/>
            </a:prstGeom>
            <a:noFill/>
          </p:spPr>
          <p:txBody>
            <a:bodyPr wrap="square" rtlCol="0">
              <a:spAutoFit/>
            </a:bodyPr>
            <a:lstStyle/>
            <a:p>
              <a:pPr algn="ctr">
                <a:defRPr/>
              </a:pPr>
              <a:r>
                <a:rPr lang="en-US" sz="1200" b="1" dirty="0">
                  <a:solidFill>
                    <a:prstClr val="black"/>
                  </a:solidFill>
                  <a:latin typeface="Arial" panose="020B0604020202020204" pitchFamily="34" charset="0"/>
                  <a:cs typeface="Arial" panose="020B0604020202020204" pitchFamily="34" charset="0"/>
                </a:rPr>
                <a:t>New Goal: </a:t>
              </a:r>
              <a:r>
                <a:rPr lang="en-US" sz="1200" dirty="0">
                  <a:solidFill>
                    <a:prstClr val="black"/>
                  </a:solidFill>
                  <a:latin typeface="Arial" panose="020B0604020202020204" pitchFamily="34" charset="0"/>
                  <a:cs typeface="Arial" panose="020B0604020202020204" pitchFamily="34" charset="0"/>
                </a:rPr>
                <a:t>Stop the spread of germs</a:t>
              </a:r>
              <a:endParaRPr lang="en-US" sz="1200" b="1" dirty="0">
                <a:solidFill>
                  <a:prstClr val="black"/>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C6618E7-C2D6-4608-B297-C49A669AEDBB}"/>
                </a:ext>
              </a:extLst>
            </p:cNvPr>
            <p:cNvSpPr txBox="1"/>
            <p:nvPr/>
          </p:nvSpPr>
          <p:spPr>
            <a:xfrm>
              <a:off x="344138" y="2580348"/>
              <a:ext cx="1231770" cy="461665"/>
            </a:xfrm>
            <a:prstGeom prst="rect">
              <a:avLst/>
            </a:prstGeom>
            <a:noFill/>
          </p:spPr>
          <p:txBody>
            <a:bodyPr wrap="square" rtlCol="0">
              <a:spAutoFit/>
            </a:bodyPr>
            <a:lstStyle/>
            <a:p>
              <a:pPr algn="ctr">
                <a:defRPr/>
              </a:pPr>
              <a:r>
                <a:rPr lang="en-US" sz="1200" dirty="0">
                  <a:solidFill>
                    <a:prstClr val="black"/>
                  </a:solidFill>
                  <a:latin typeface="Arial" panose="020B0604020202020204" pitchFamily="34" charset="0"/>
                  <a:cs typeface="Arial" panose="020B0604020202020204" pitchFamily="34" charset="0"/>
                </a:rPr>
                <a:t>At-home workout points</a:t>
              </a:r>
            </a:p>
          </p:txBody>
        </p:sp>
        <p:sp>
          <p:nvSpPr>
            <p:cNvPr id="18" name="TextBox 17">
              <a:extLst>
                <a:ext uri="{FF2B5EF4-FFF2-40B4-BE49-F238E27FC236}">
                  <a16:creationId xmlns:a16="http://schemas.microsoft.com/office/drawing/2014/main" id="{15A63F99-0FDA-4526-BC5B-61604571912A}"/>
                </a:ext>
              </a:extLst>
            </p:cNvPr>
            <p:cNvSpPr txBox="1"/>
            <p:nvPr/>
          </p:nvSpPr>
          <p:spPr>
            <a:xfrm>
              <a:off x="2340682" y="2555322"/>
              <a:ext cx="1547194" cy="461665"/>
            </a:xfrm>
            <a:prstGeom prst="rect">
              <a:avLst/>
            </a:prstGeom>
            <a:noFill/>
          </p:spPr>
          <p:txBody>
            <a:bodyPr wrap="square" rtlCol="0">
              <a:spAutoFit/>
            </a:bodyPr>
            <a:lstStyle/>
            <a:p>
              <a:pPr algn="ctr">
                <a:defRPr/>
              </a:pPr>
              <a:r>
                <a:rPr lang="en-US" sz="1200" dirty="0">
                  <a:solidFill>
                    <a:prstClr val="black"/>
                  </a:solidFill>
                  <a:latin typeface="Arial" panose="020B0604020202020204" pitchFamily="34" charset="0"/>
                  <a:cs typeface="Arial" panose="020B0604020202020204" pitchFamily="34" charset="0"/>
                </a:rPr>
                <a:t>Workout points for First Responders</a:t>
              </a:r>
              <a:endParaRPr lang="en-US" sz="1200" b="1" dirty="0">
                <a:solidFill>
                  <a:prstClr val="black"/>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4A58639-243F-440F-B2AF-5C9F8DB1373A}"/>
                </a:ext>
              </a:extLst>
            </p:cNvPr>
            <p:cNvSpPr txBox="1"/>
            <p:nvPr/>
          </p:nvSpPr>
          <p:spPr>
            <a:xfrm>
              <a:off x="4322411" y="2554617"/>
              <a:ext cx="1938885" cy="461665"/>
            </a:xfrm>
            <a:prstGeom prst="rect">
              <a:avLst/>
            </a:prstGeom>
            <a:noFill/>
          </p:spPr>
          <p:txBody>
            <a:bodyPr wrap="square" rtlCol="0">
              <a:spAutoFit/>
            </a:bodyPr>
            <a:lstStyle/>
            <a:p>
              <a:pPr algn="ctr">
                <a:defRPr/>
              </a:pPr>
              <a:r>
                <a:rPr lang="en-US" sz="1200" dirty="0">
                  <a:solidFill>
                    <a:prstClr val="black"/>
                  </a:solidFill>
                  <a:latin typeface="Arial" panose="020B0604020202020204" pitchFamily="34" charset="0"/>
                  <a:cs typeface="Arial" panose="020B0604020202020204" pitchFamily="34" charset="0"/>
                </a:rPr>
                <a:t>Proactively Refunded Hotels.com nights</a:t>
              </a:r>
            </a:p>
          </p:txBody>
        </p:sp>
        <p:sp>
          <p:nvSpPr>
            <p:cNvPr id="21" name="TextBox 20">
              <a:extLst>
                <a:ext uri="{FF2B5EF4-FFF2-40B4-BE49-F238E27FC236}">
                  <a16:creationId xmlns:a16="http://schemas.microsoft.com/office/drawing/2014/main" id="{8AE2BBE1-7749-4529-920D-CB8A1C336C09}"/>
                </a:ext>
              </a:extLst>
            </p:cNvPr>
            <p:cNvSpPr txBox="1"/>
            <p:nvPr/>
          </p:nvSpPr>
          <p:spPr>
            <a:xfrm>
              <a:off x="3071517" y="3961375"/>
              <a:ext cx="1654729" cy="461665"/>
            </a:xfrm>
            <a:prstGeom prst="rect">
              <a:avLst/>
            </a:prstGeom>
            <a:noFill/>
          </p:spPr>
          <p:txBody>
            <a:bodyPr wrap="square" rtlCol="0">
              <a:spAutoFit/>
            </a:bodyPr>
            <a:lstStyle/>
            <a:p>
              <a:pPr algn="ctr">
                <a:defRPr/>
              </a:pPr>
              <a:r>
                <a:rPr lang="en-US" sz="1200" dirty="0">
                  <a:solidFill>
                    <a:prstClr val="black"/>
                  </a:solidFill>
                  <a:latin typeface="Arial" panose="020B0604020202020204" pitchFamily="34" charset="0"/>
                  <a:cs typeface="Arial" panose="020B0604020202020204" pitchFamily="34" charset="0"/>
                </a:rPr>
                <a:t>Auto-awarded Vitality Check Points</a:t>
              </a:r>
              <a:endParaRPr lang="en-US" sz="1200" b="1" dirty="0">
                <a:solidFill>
                  <a:prstClr val="black"/>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867C92D2-6D0B-4E1C-A154-E0B676F531C8}"/>
                </a:ext>
              </a:extLst>
            </p:cNvPr>
            <p:cNvSpPr txBox="1"/>
            <p:nvPr/>
          </p:nvSpPr>
          <p:spPr>
            <a:xfrm>
              <a:off x="5541288" y="3947763"/>
              <a:ext cx="1491942" cy="461665"/>
            </a:xfrm>
            <a:prstGeom prst="rect">
              <a:avLst/>
            </a:prstGeom>
            <a:noFill/>
          </p:spPr>
          <p:txBody>
            <a:bodyPr wrap="square" rtlCol="0">
              <a:spAutoFit/>
            </a:bodyPr>
            <a:lstStyle/>
            <a:p>
              <a:pPr algn="ctr">
                <a:defRPr/>
              </a:pPr>
              <a:r>
                <a:rPr lang="en-US" sz="1200" dirty="0">
                  <a:solidFill>
                    <a:prstClr val="black"/>
                  </a:solidFill>
                  <a:latin typeface="Arial" panose="020B0604020202020204" pitchFamily="34" charset="0"/>
                  <a:cs typeface="Arial" panose="020B0604020202020204" pitchFamily="34" charset="0"/>
                </a:rPr>
                <a:t>Mailed face coverings</a:t>
              </a:r>
              <a:endParaRPr lang="en-US" sz="1200" b="1" dirty="0">
                <a:solidFill>
                  <a:prstClr val="black"/>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DF3A986-E7A5-41E3-B7A7-C24F92ABB929}"/>
                </a:ext>
              </a:extLst>
            </p:cNvPr>
            <p:cNvSpPr txBox="1"/>
            <p:nvPr/>
          </p:nvSpPr>
          <p:spPr>
            <a:xfrm>
              <a:off x="-64676" y="3366624"/>
              <a:ext cx="787075" cy="246221"/>
            </a:xfrm>
            <a:prstGeom prst="rect">
              <a:avLst/>
            </a:prstGeom>
            <a:noFill/>
          </p:spPr>
          <p:txBody>
            <a:bodyPr wrap="none" lIns="0" tIns="0" rIns="0" bIns="0" rtlCol="0">
              <a:spAutoFit/>
            </a:bodyPr>
            <a:lstStyle/>
            <a:p>
              <a:pPr>
                <a:spcBef>
                  <a:spcPts val="600"/>
                </a:spcBef>
              </a:pPr>
              <a:r>
                <a:rPr lang="en-US" sz="1600" b="1" dirty="0">
                  <a:solidFill>
                    <a:prstClr val="black"/>
                  </a:solidFill>
                  <a:latin typeface="+mj-lt"/>
                </a:rPr>
                <a:t>Q1 2020</a:t>
              </a:r>
            </a:p>
          </p:txBody>
        </p:sp>
        <p:sp>
          <p:nvSpPr>
            <p:cNvPr id="40" name="TextBox 39">
              <a:extLst>
                <a:ext uri="{FF2B5EF4-FFF2-40B4-BE49-F238E27FC236}">
                  <a16:creationId xmlns:a16="http://schemas.microsoft.com/office/drawing/2014/main" id="{14B44EB5-0ADA-474F-9500-79DAF496EEA9}"/>
                </a:ext>
              </a:extLst>
            </p:cNvPr>
            <p:cNvSpPr txBox="1"/>
            <p:nvPr/>
          </p:nvSpPr>
          <p:spPr>
            <a:xfrm>
              <a:off x="6827368" y="2560037"/>
              <a:ext cx="1947942" cy="461665"/>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Hosted Virtual 5K &amp; Auto Awarded Points</a:t>
              </a:r>
            </a:p>
          </p:txBody>
        </p:sp>
        <p:cxnSp>
          <p:nvCxnSpPr>
            <p:cNvPr id="6" name="Straight Connector 5">
              <a:extLst>
                <a:ext uri="{FF2B5EF4-FFF2-40B4-BE49-F238E27FC236}">
                  <a16:creationId xmlns:a16="http://schemas.microsoft.com/office/drawing/2014/main" id="{E513ABDC-7731-2745-AA0F-95EE71EDA7C5}"/>
                </a:ext>
              </a:extLst>
            </p:cNvPr>
            <p:cNvCxnSpPr>
              <a:cxnSpLocks/>
            </p:cNvCxnSpPr>
            <p:nvPr/>
          </p:nvCxnSpPr>
          <p:spPr>
            <a:xfrm flipV="1">
              <a:off x="1015564" y="3436086"/>
              <a:ext cx="9231471" cy="73722"/>
            </a:xfrm>
            <a:prstGeom prst="line">
              <a:avLst/>
            </a:prstGeom>
            <a:ln w="6350">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F4D35AF-8E14-B74C-A407-EBA512F87770}"/>
                </a:ext>
              </a:extLst>
            </p:cNvPr>
            <p:cNvSpPr/>
            <p:nvPr/>
          </p:nvSpPr>
          <p:spPr>
            <a:xfrm>
              <a:off x="815031"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32" name="Oval 31">
              <a:extLst>
                <a:ext uri="{FF2B5EF4-FFF2-40B4-BE49-F238E27FC236}">
                  <a16:creationId xmlns:a16="http://schemas.microsoft.com/office/drawing/2014/main" id="{68620D92-40B9-FA4D-8664-8EE5EE2E87FE}"/>
                </a:ext>
              </a:extLst>
            </p:cNvPr>
            <p:cNvSpPr/>
            <p:nvPr/>
          </p:nvSpPr>
          <p:spPr>
            <a:xfrm>
              <a:off x="1919058"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37" name="Oval 36">
              <a:extLst>
                <a:ext uri="{FF2B5EF4-FFF2-40B4-BE49-F238E27FC236}">
                  <a16:creationId xmlns:a16="http://schemas.microsoft.com/office/drawing/2014/main" id="{F0DE7393-2EF7-6F41-95A8-15343C06207E}"/>
                </a:ext>
              </a:extLst>
            </p:cNvPr>
            <p:cNvSpPr/>
            <p:nvPr/>
          </p:nvSpPr>
          <p:spPr>
            <a:xfrm>
              <a:off x="3764440"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38" name="Oval 37">
              <a:extLst>
                <a:ext uri="{FF2B5EF4-FFF2-40B4-BE49-F238E27FC236}">
                  <a16:creationId xmlns:a16="http://schemas.microsoft.com/office/drawing/2014/main" id="{F12DD86E-36DA-7340-B825-1CC6FEAF4961}"/>
                </a:ext>
              </a:extLst>
            </p:cNvPr>
            <p:cNvSpPr/>
            <p:nvPr/>
          </p:nvSpPr>
          <p:spPr>
            <a:xfrm>
              <a:off x="5196160"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41" name="Oval 40">
              <a:extLst>
                <a:ext uri="{FF2B5EF4-FFF2-40B4-BE49-F238E27FC236}">
                  <a16:creationId xmlns:a16="http://schemas.microsoft.com/office/drawing/2014/main" id="{939C8B22-335E-EA47-AEBB-C5B5FEEF3E35}"/>
                </a:ext>
              </a:extLst>
            </p:cNvPr>
            <p:cNvSpPr/>
            <p:nvPr/>
          </p:nvSpPr>
          <p:spPr>
            <a:xfrm>
              <a:off x="6175332"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43" name="Oval 42">
              <a:extLst>
                <a:ext uri="{FF2B5EF4-FFF2-40B4-BE49-F238E27FC236}">
                  <a16:creationId xmlns:a16="http://schemas.microsoft.com/office/drawing/2014/main" id="{33C23406-7546-2848-A77A-1627A26EA1B5}"/>
                </a:ext>
              </a:extLst>
            </p:cNvPr>
            <p:cNvSpPr/>
            <p:nvPr/>
          </p:nvSpPr>
          <p:spPr>
            <a:xfrm>
              <a:off x="2959446"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42" name="Oval 41">
              <a:extLst>
                <a:ext uri="{FF2B5EF4-FFF2-40B4-BE49-F238E27FC236}">
                  <a16:creationId xmlns:a16="http://schemas.microsoft.com/office/drawing/2014/main" id="{8084D200-CD9C-0A44-88B3-89A9FDB7A007}"/>
                </a:ext>
              </a:extLst>
            </p:cNvPr>
            <p:cNvSpPr/>
            <p:nvPr/>
          </p:nvSpPr>
          <p:spPr>
            <a:xfrm>
              <a:off x="7699623" y="335954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51" name="TextBox 50">
              <a:extLst>
                <a:ext uri="{FF2B5EF4-FFF2-40B4-BE49-F238E27FC236}">
                  <a16:creationId xmlns:a16="http://schemas.microsoft.com/office/drawing/2014/main" id="{3809134B-C75A-4632-AB3E-14A9DE5669B8}"/>
                </a:ext>
              </a:extLst>
            </p:cNvPr>
            <p:cNvSpPr txBox="1"/>
            <p:nvPr/>
          </p:nvSpPr>
          <p:spPr>
            <a:xfrm>
              <a:off x="7725688" y="4024268"/>
              <a:ext cx="1757461" cy="461665"/>
            </a:xfrm>
            <a:prstGeom prst="rect">
              <a:avLst/>
            </a:prstGeom>
            <a:noFill/>
          </p:spPr>
          <p:txBody>
            <a:bodyPr wrap="square" rtlCol="0">
              <a:spAutoFit/>
            </a:bodyPr>
            <a:lstStyle/>
            <a:p>
              <a:pPr algn="ctr">
                <a:defRPr/>
              </a:pPr>
              <a:r>
                <a:rPr lang="en-US" sz="1200" dirty="0">
                  <a:solidFill>
                    <a:prstClr val="black"/>
                  </a:solidFill>
                  <a:latin typeface="Arial" panose="020B0604020202020204" pitchFamily="34" charset="0"/>
                  <a:cs typeface="Arial" panose="020B0604020202020204" pitchFamily="34" charset="0"/>
                </a:rPr>
                <a:t>Piloted At-home Biometrics</a:t>
              </a:r>
            </a:p>
          </p:txBody>
        </p:sp>
        <p:sp>
          <p:nvSpPr>
            <p:cNvPr id="52" name="Oval 51">
              <a:extLst>
                <a:ext uri="{FF2B5EF4-FFF2-40B4-BE49-F238E27FC236}">
                  <a16:creationId xmlns:a16="http://schemas.microsoft.com/office/drawing/2014/main" id="{82857B83-7FB7-4333-B0F1-C65B706C607C}"/>
                </a:ext>
              </a:extLst>
            </p:cNvPr>
            <p:cNvSpPr/>
            <p:nvPr/>
          </p:nvSpPr>
          <p:spPr>
            <a:xfrm>
              <a:off x="8495068" y="3378501"/>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56" name="Oval 55">
              <a:extLst>
                <a:ext uri="{FF2B5EF4-FFF2-40B4-BE49-F238E27FC236}">
                  <a16:creationId xmlns:a16="http://schemas.microsoft.com/office/drawing/2014/main" id="{00C26E25-6958-44AB-B0AC-03698AC08527}"/>
                </a:ext>
              </a:extLst>
            </p:cNvPr>
            <p:cNvSpPr/>
            <p:nvPr/>
          </p:nvSpPr>
          <p:spPr>
            <a:xfrm>
              <a:off x="9492414" y="3349934"/>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60" name="TextBox 59">
              <a:extLst>
                <a:ext uri="{FF2B5EF4-FFF2-40B4-BE49-F238E27FC236}">
                  <a16:creationId xmlns:a16="http://schemas.microsoft.com/office/drawing/2014/main" id="{2232D9AB-88CA-4E65-8CF4-B855969CF8C3}"/>
                </a:ext>
              </a:extLst>
            </p:cNvPr>
            <p:cNvSpPr txBox="1"/>
            <p:nvPr/>
          </p:nvSpPr>
          <p:spPr>
            <a:xfrm>
              <a:off x="8733571" y="2534704"/>
              <a:ext cx="1739818" cy="461665"/>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Points for COVID Vaccination</a:t>
              </a:r>
            </a:p>
          </p:txBody>
        </p:sp>
        <p:sp>
          <p:nvSpPr>
            <p:cNvPr id="75" name="TextBox 74">
              <a:extLst>
                <a:ext uri="{FF2B5EF4-FFF2-40B4-BE49-F238E27FC236}">
                  <a16:creationId xmlns:a16="http://schemas.microsoft.com/office/drawing/2014/main" id="{A85BB90F-3499-42D3-83BA-9424675B61F1}"/>
                </a:ext>
              </a:extLst>
            </p:cNvPr>
            <p:cNvSpPr txBox="1"/>
            <p:nvPr/>
          </p:nvSpPr>
          <p:spPr>
            <a:xfrm>
              <a:off x="10321309" y="3236964"/>
              <a:ext cx="575479" cy="492443"/>
            </a:xfrm>
            <a:prstGeom prst="rect">
              <a:avLst/>
            </a:prstGeom>
            <a:noFill/>
          </p:spPr>
          <p:txBody>
            <a:bodyPr wrap="none" lIns="0" tIns="0" rIns="0" bIns="0" rtlCol="0">
              <a:spAutoFit/>
            </a:bodyPr>
            <a:lstStyle/>
            <a:p>
              <a:pPr>
                <a:spcBef>
                  <a:spcPts val="600"/>
                </a:spcBef>
              </a:pPr>
              <a:r>
                <a:rPr lang="en-US" sz="1600" b="1" dirty="0">
                  <a:solidFill>
                    <a:prstClr val="black"/>
                  </a:solidFill>
                  <a:latin typeface="+mj-lt"/>
                </a:rPr>
                <a:t>2022+</a:t>
              </a:r>
              <a:br>
                <a:rPr lang="en-US" sz="1600" b="1" dirty="0">
                  <a:solidFill>
                    <a:prstClr val="black"/>
                  </a:solidFill>
                  <a:latin typeface="+mj-lt"/>
                </a:rPr>
              </a:br>
              <a:endParaRPr lang="en-US" sz="1600" b="1" dirty="0">
                <a:solidFill>
                  <a:prstClr val="black"/>
                </a:solidFill>
                <a:latin typeface="+mj-lt"/>
              </a:endParaRPr>
            </a:p>
          </p:txBody>
        </p:sp>
      </p:grpSp>
      <p:pic>
        <p:nvPicPr>
          <p:cNvPr id="66" name="Picture 65" descr="Shape&#10;&#10;Description automatically generated with low confidence">
            <a:extLst>
              <a:ext uri="{FF2B5EF4-FFF2-40B4-BE49-F238E27FC236}">
                <a16:creationId xmlns:a16="http://schemas.microsoft.com/office/drawing/2014/main" id="{3FE58789-9543-4E3B-AB45-F9F8BF2E1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940" y="4423729"/>
            <a:ext cx="562155" cy="562155"/>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D5334A06-F615-4D2B-BB88-72C0EBFCF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159" y="1985866"/>
            <a:ext cx="564098" cy="564098"/>
          </a:xfrm>
          <a:prstGeom prst="rect">
            <a:avLst/>
          </a:prstGeom>
        </p:spPr>
      </p:pic>
      <p:pic>
        <p:nvPicPr>
          <p:cNvPr id="68" name="Picture 67" descr="Shape&#10;&#10;Description automatically generated with low confidence">
            <a:extLst>
              <a:ext uri="{FF2B5EF4-FFF2-40B4-BE49-F238E27FC236}">
                <a16:creationId xmlns:a16="http://schemas.microsoft.com/office/drawing/2014/main" id="{1E3475B9-193C-453B-9DB5-79F51B0F2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8193" y="4426684"/>
            <a:ext cx="588767" cy="588767"/>
          </a:xfrm>
          <a:prstGeom prst="rect">
            <a:avLst/>
          </a:prstGeom>
        </p:spPr>
      </p:pic>
      <p:pic>
        <p:nvPicPr>
          <p:cNvPr id="70" name="Picture 69" descr="Shape&#10;&#10;Description automatically generated with low confidence">
            <a:extLst>
              <a:ext uri="{FF2B5EF4-FFF2-40B4-BE49-F238E27FC236}">
                <a16:creationId xmlns:a16="http://schemas.microsoft.com/office/drawing/2014/main" id="{3714A76A-FFF1-4BD1-B764-20C1EB678F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0804" y="4389057"/>
            <a:ext cx="588768" cy="588768"/>
          </a:xfrm>
          <a:prstGeom prst="rect">
            <a:avLst/>
          </a:prstGeom>
        </p:spPr>
      </p:pic>
      <p:pic>
        <p:nvPicPr>
          <p:cNvPr id="72" name="Picture 71" descr="Shape&#10;&#10;Description automatically generated with low confidence">
            <a:extLst>
              <a:ext uri="{FF2B5EF4-FFF2-40B4-BE49-F238E27FC236}">
                <a16:creationId xmlns:a16="http://schemas.microsoft.com/office/drawing/2014/main" id="{236474A2-2977-464B-97EA-06AFCED914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7963" y="4389058"/>
            <a:ext cx="588767" cy="588767"/>
          </a:xfrm>
          <a:prstGeom prst="rect">
            <a:avLst/>
          </a:prstGeom>
        </p:spPr>
      </p:pic>
      <p:pic>
        <p:nvPicPr>
          <p:cNvPr id="73" name="Picture 72" descr="Shape&#10;&#10;Description automatically generated with low confidence">
            <a:extLst>
              <a:ext uri="{FF2B5EF4-FFF2-40B4-BE49-F238E27FC236}">
                <a16:creationId xmlns:a16="http://schemas.microsoft.com/office/drawing/2014/main" id="{E1D1A7E6-3288-47A7-9EEB-8146C5D5F8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2601" y="1966783"/>
            <a:ext cx="537615" cy="537615"/>
          </a:xfrm>
          <a:prstGeom prst="rect">
            <a:avLst/>
          </a:prstGeom>
        </p:spPr>
      </p:pic>
      <p:pic>
        <p:nvPicPr>
          <p:cNvPr id="9" name="Picture 8">
            <a:extLst>
              <a:ext uri="{FF2B5EF4-FFF2-40B4-BE49-F238E27FC236}">
                <a16:creationId xmlns:a16="http://schemas.microsoft.com/office/drawing/2014/main" id="{55CB29DF-232E-43E5-BECD-D589BE8BFC3F}"/>
              </a:ext>
            </a:extLst>
          </p:cNvPr>
          <p:cNvPicPr>
            <a:picLocks noChangeAspect="1"/>
          </p:cNvPicPr>
          <p:nvPr/>
        </p:nvPicPr>
        <p:blipFill>
          <a:blip r:embed="rId8"/>
          <a:stretch>
            <a:fillRect/>
          </a:stretch>
        </p:blipFill>
        <p:spPr>
          <a:xfrm>
            <a:off x="939467" y="1683163"/>
            <a:ext cx="1047402" cy="802954"/>
          </a:xfrm>
          <a:prstGeom prst="rect">
            <a:avLst/>
          </a:prstGeom>
        </p:spPr>
      </p:pic>
      <p:pic>
        <p:nvPicPr>
          <p:cNvPr id="55" name="Picture 6" descr="Image result for hotels .com logo">
            <a:extLst>
              <a:ext uri="{FF2B5EF4-FFF2-40B4-BE49-F238E27FC236}">
                <a16:creationId xmlns:a16="http://schemas.microsoft.com/office/drawing/2014/main" id="{BE514F44-7975-4E5A-AA2E-1ED70F005AB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4421" b="30982"/>
          <a:stretch/>
        </p:blipFill>
        <p:spPr bwMode="auto">
          <a:xfrm>
            <a:off x="5192838" y="2155784"/>
            <a:ext cx="1376107" cy="3486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John Hancock Vitality Virtual 5K registration logo">
            <a:extLst>
              <a:ext uri="{FF2B5EF4-FFF2-40B4-BE49-F238E27FC236}">
                <a16:creationId xmlns:a16="http://schemas.microsoft.com/office/drawing/2014/main" id="{8137A3DD-EC1D-4A8C-9131-09CCA215645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6785" y="1779698"/>
            <a:ext cx="549043" cy="700906"/>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7A9545BB-0157-4819-B037-95585EB0B3D8}"/>
              </a:ext>
            </a:extLst>
          </p:cNvPr>
          <p:cNvSpPr>
            <a:spLocks noGrp="1"/>
          </p:cNvSpPr>
          <p:nvPr>
            <p:ph type="sldNum" sz="quarter" idx="12"/>
          </p:nvPr>
        </p:nvSpPr>
        <p:spPr/>
        <p:txBody>
          <a:bodyPr/>
          <a:lstStyle/>
          <a:p>
            <a:fld id="{BB333B34-C87C-402E-ABB0-13B7C9DEBBC4}" type="slidenum">
              <a:rPr lang="en-US" smtClean="0"/>
              <a:pPr/>
              <a:t>13</a:t>
            </a:fld>
            <a:r>
              <a:rPr lang="en-US"/>
              <a:t> of 29</a:t>
            </a:r>
            <a:endParaRPr lang="en-US" dirty="0"/>
          </a:p>
        </p:txBody>
      </p:sp>
    </p:spTree>
    <p:extLst>
      <p:ext uri="{BB962C8B-B14F-4D97-AF65-F5344CB8AC3E}">
        <p14:creationId xmlns:p14="http://schemas.microsoft.com/office/powerpoint/2010/main" val="63860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922135-5FAF-4B19-B7D9-8CDE3C2EAF0F}"/>
              </a:ext>
            </a:extLst>
          </p:cNvPr>
          <p:cNvSpPr>
            <a:spLocks noGrp="1"/>
          </p:cNvSpPr>
          <p:nvPr>
            <p:ph type="title"/>
          </p:nvPr>
        </p:nvSpPr>
        <p:spPr/>
        <p:txBody>
          <a:bodyPr/>
          <a:lstStyle/>
          <a:p>
            <a:r>
              <a:rPr lang="en-US" dirty="0"/>
              <a:t>Consumer sentiment</a:t>
            </a:r>
          </a:p>
        </p:txBody>
      </p:sp>
    </p:spTree>
    <p:extLst>
      <p:ext uri="{BB962C8B-B14F-4D97-AF65-F5344CB8AC3E}">
        <p14:creationId xmlns:p14="http://schemas.microsoft.com/office/powerpoint/2010/main" val="309508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2A24-EE47-47D8-9628-BC0578238B34}"/>
              </a:ext>
            </a:extLst>
          </p:cNvPr>
          <p:cNvSpPr>
            <a:spLocks noGrp="1"/>
          </p:cNvSpPr>
          <p:nvPr>
            <p:ph type="title"/>
          </p:nvPr>
        </p:nvSpPr>
        <p:spPr/>
        <p:txBody>
          <a:bodyPr/>
          <a:lstStyle/>
          <a:p>
            <a:r>
              <a:rPr lang="en-US"/>
              <a:t>Consumer sentiment</a:t>
            </a:r>
          </a:p>
        </p:txBody>
      </p:sp>
      <p:sp>
        <p:nvSpPr>
          <p:cNvPr id="6" name="Text Placeholder 5">
            <a:extLst>
              <a:ext uri="{FF2B5EF4-FFF2-40B4-BE49-F238E27FC236}">
                <a16:creationId xmlns:a16="http://schemas.microsoft.com/office/drawing/2014/main" id="{FD6353C0-2B2A-4E4F-AA7E-8E6FEE86AA0A}"/>
              </a:ext>
            </a:extLst>
          </p:cNvPr>
          <p:cNvSpPr>
            <a:spLocks noGrp="1"/>
          </p:cNvSpPr>
          <p:nvPr>
            <p:ph type="body" sz="quarter" idx="13"/>
          </p:nvPr>
        </p:nvSpPr>
        <p:spPr/>
        <p:txBody>
          <a:bodyPr/>
          <a:lstStyle/>
          <a:p>
            <a:endParaRPr lang="en-US"/>
          </a:p>
        </p:txBody>
      </p:sp>
      <p:pic>
        <p:nvPicPr>
          <p:cNvPr id="1028" name="Picture 4" descr="Tablet">
            <a:extLst>
              <a:ext uri="{FF2B5EF4-FFF2-40B4-BE49-F238E27FC236}">
                <a16:creationId xmlns:a16="http://schemas.microsoft.com/office/drawing/2014/main" id="{B171BBE1-FA20-4E10-BE73-C05E91E39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724" y="1268470"/>
            <a:ext cx="3238500" cy="2266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51554BC-5753-4915-929D-E82041D2475B}"/>
              </a:ext>
            </a:extLst>
          </p:cNvPr>
          <p:cNvSpPr txBox="1"/>
          <p:nvPr/>
        </p:nvSpPr>
        <p:spPr>
          <a:xfrm>
            <a:off x="3405850" y="446753"/>
            <a:ext cx="8516073" cy="461665"/>
          </a:xfrm>
          <a:prstGeom prst="rect">
            <a:avLst/>
          </a:prstGeom>
          <a:noFill/>
        </p:spPr>
        <p:txBody>
          <a:bodyPr wrap="square">
            <a:spAutoFit/>
          </a:bodyPr>
          <a:lstStyle/>
          <a:p>
            <a:r>
              <a:rPr lang="en-US" sz="2400" b="1"/>
              <a:t>SCOR/ReMark 2021-2022 Consumer Research Study</a:t>
            </a:r>
          </a:p>
        </p:txBody>
      </p:sp>
      <p:sp>
        <p:nvSpPr>
          <p:cNvPr id="11" name="TextBox 10">
            <a:extLst>
              <a:ext uri="{FF2B5EF4-FFF2-40B4-BE49-F238E27FC236}">
                <a16:creationId xmlns:a16="http://schemas.microsoft.com/office/drawing/2014/main" id="{80D652A3-B149-4225-A7BC-80405505D083}"/>
              </a:ext>
            </a:extLst>
          </p:cNvPr>
          <p:cNvSpPr txBox="1"/>
          <p:nvPr/>
        </p:nvSpPr>
        <p:spPr>
          <a:xfrm>
            <a:off x="8018244" y="3238352"/>
            <a:ext cx="3573359" cy="276999"/>
          </a:xfrm>
          <a:prstGeom prst="rect">
            <a:avLst/>
          </a:prstGeom>
          <a:noFill/>
        </p:spPr>
        <p:txBody>
          <a:bodyPr wrap="square" lIns="0" tIns="0" rIns="0" bIns="0" rtlCol="0">
            <a:spAutoFit/>
          </a:bodyPr>
          <a:lstStyle/>
          <a:p>
            <a:pPr algn="l">
              <a:spcBef>
                <a:spcPts val="600"/>
              </a:spcBef>
            </a:pPr>
            <a:endParaRPr lang="en-US"/>
          </a:p>
        </p:txBody>
      </p:sp>
      <p:pic>
        <p:nvPicPr>
          <p:cNvPr id="13" name="Picture 12">
            <a:extLst>
              <a:ext uri="{FF2B5EF4-FFF2-40B4-BE49-F238E27FC236}">
                <a16:creationId xmlns:a16="http://schemas.microsoft.com/office/drawing/2014/main" id="{D9EE697D-E064-4A9F-AD21-65D62D6D9247}"/>
              </a:ext>
            </a:extLst>
          </p:cNvPr>
          <p:cNvPicPr>
            <a:picLocks noChangeAspect="1"/>
          </p:cNvPicPr>
          <p:nvPr/>
        </p:nvPicPr>
        <p:blipFill>
          <a:blip r:embed="rId4"/>
          <a:stretch>
            <a:fillRect/>
          </a:stretch>
        </p:blipFill>
        <p:spPr>
          <a:xfrm>
            <a:off x="4297101" y="3828981"/>
            <a:ext cx="2772926" cy="2051040"/>
          </a:xfrm>
          <a:prstGeom prst="rect">
            <a:avLst/>
          </a:prstGeom>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A1F25951-6D03-44BC-9F43-233FADE9FA9B}"/>
              </a:ext>
            </a:extLst>
          </p:cNvPr>
          <p:cNvPicPr>
            <a:picLocks noChangeAspect="1"/>
          </p:cNvPicPr>
          <p:nvPr/>
        </p:nvPicPr>
        <p:blipFill>
          <a:blip r:embed="rId5"/>
          <a:stretch>
            <a:fillRect/>
          </a:stretch>
        </p:blipFill>
        <p:spPr>
          <a:xfrm>
            <a:off x="3301570" y="1241946"/>
            <a:ext cx="1694215" cy="2395409"/>
          </a:xfrm>
          <a:prstGeom prst="rect">
            <a:avLst/>
          </a:prstGeom>
          <a:effectLst>
            <a:outerShdw blurRad="50800" dist="38100" dir="8100000" algn="tr" rotWithShape="0">
              <a:prstClr val="black">
                <a:alpha val="40000"/>
              </a:prstClr>
            </a:outerShdw>
          </a:effectLst>
        </p:spPr>
      </p:pic>
      <p:pic>
        <p:nvPicPr>
          <p:cNvPr id="15" name="Picture 14" descr="Shape&#10;&#10;Description automatically generated with low confidence">
            <a:extLst>
              <a:ext uri="{FF2B5EF4-FFF2-40B4-BE49-F238E27FC236}">
                <a16:creationId xmlns:a16="http://schemas.microsoft.com/office/drawing/2014/main" id="{68D245DB-1EE7-4C8F-8391-EBEFADCE6D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4923" y="2214707"/>
            <a:ext cx="1600000" cy="1600000"/>
          </a:xfrm>
          <a:prstGeom prst="rect">
            <a:avLst/>
          </a:prstGeom>
        </p:spPr>
      </p:pic>
      <p:sp>
        <p:nvSpPr>
          <p:cNvPr id="19" name="TextBox 18">
            <a:extLst>
              <a:ext uri="{FF2B5EF4-FFF2-40B4-BE49-F238E27FC236}">
                <a16:creationId xmlns:a16="http://schemas.microsoft.com/office/drawing/2014/main" id="{FB45ED64-6232-4195-80C8-8056E8E2A177}"/>
              </a:ext>
            </a:extLst>
          </p:cNvPr>
          <p:cNvSpPr txBox="1"/>
          <p:nvPr/>
        </p:nvSpPr>
        <p:spPr>
          <a:xfrm>
            <a:off x="8082022" y="3843293"/>
            <a:ext cx="3839901" cy="1754326"/>
          </a:xfrm>
          <a:prstGeom prst="rect">
            <a:avLst/>
          </a:prstGeom>
          <a:noFill/>
        </p:spPr>
        <p:txBody>
          <a:bodyPr wrap="square">
            <a:spAutoFit/>
          </a:bodyPr>
          <a:lstStyle/>
          <a:p>
            <a:r>
              <a:rPr lang="en-US" dirty="0"/>
              <a:t>“Our consumers are educated, knowledgeable and </a:t>
            </a:r>
            <a:r>
              <a:rPr lang="en-US" b="1" dirty="0"/>
              <a:t>keen to consider insurance</a:t>
            </a:r>
            <a:r>
              <a:rPr lang="en-US" dirty="0"/>
              <a:t> not only to protect from risks, but also for their </a:t>
            </a:r>
            <a:r>
              <a:rPr lang="en-US" b="1" dirty="0"/>
              <a:t>health &amp; well-being</a:t>
            </a:r>
            <a:r>
              <a:rPr lang="en-US" dirty="0"/>
              <a:t>. And they rightly expect more…”</a:t>
            </a:r>
          </a:p>
        </p:txBody>
      </p:sp>
      <p:sp>
        <p:nvSpPr>
          <p:cNvPr id="7" name="Slide Number Placeholder 6">
            <a:extLst>
              <a:ext uri="{FF2B5EF4-FFF2-40B4-BE49-F238E27FC236}">
                <a16:creationId xmlns:a16="http://schemas.microsoft.com/office/drawing/2014/main" id="{B0FBD1D0-20B3-4D99-90B2-84D711CBE7AD}"/>
              </a:ext>
            </a:extLst>
          </p:cNvPr>
          <p:cNvSpPr>
            <a:spLocks noGrp="1"/>
          </p:cNvSpPr>
          <p:nvPr>
            <p:ph type="sldNum" sz="quarter" idx="12"/>
          </p:nvPr>
        </p:nvSpPr>
        <p:spPr/>
        <p:txBody>
          <a:bodyPr/>
          <a:lstStyle/>
          <a:p>
            <a:fld id="{BB333B34-C87C-402E-ABB0-13B7C9DEBBC4}" type="slidenum">
              <a:rPr lang="en-US" smtClean="0"/>
              <a:pPr/>
              <a:t>15</a:t>
            </a:fld>
            <a:r>
              <a:rPr lang="en-US"/>
              <a:t> of 29</a:t>
            </a:r>
            <a:endParaRPr lang="en-US" dirty="0"/>
          </a:p>
        </p:txBody>
      </p:sp>
    </p:spTree>
    <p:extLst>
      <p:ext uri="{BB962C8B-B14F-4D97-AF65-F5344CB8AC3E}">
        <p14:creationId xmlns:p14="http://schemas.microsoft.com/office/powerpoint/2010/main" val="327694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C1D1-9734-4F0C-9E7E-D101E25305A8}"/>
              </a:ext>
            </a:extLst>
          </p:cNvPr>
          <p:cNvSpPr>
            <a:spLocks noGrp="1"/>
          </p:cNvSpPr>
          <p:nvPr>
            <p:ph type="title"/>
          </p:nvPr>
        </p:nvSpPr>
        <p:spPr/>
        <p:txBody>
          <a:bodyPr/>
          <a:lstStyle/>
          <a:p>
            <a:r>
              <a:rPr lang="en-US" dirty="0"/>
              <a:t>A focus on health improvement…</a:t>
            </a:r>
          </a:p>
        </p:txBody>
      </p:sp>
      <p:sp>
        <p:nvSpPr>
          <p:cNvPr id="5" name="Text Placeholder 4">
            <a:extLst>
              <a:ext uri="{FF2B5EF4-FFF2-40B4-BE49-F238E27FC236}">
                <a16:creationId xmlns:a16="http://schemas.microsoft.com/office/drawing/2014/main" id="{0D260755-E7DF-404C-A61C-8F9C3ABFC278}"/>
              </a:ext>
            </a:extLst>
          </p:cNvPr>
          <p:cNvSpPr>
            <a:spLocks noGrp="1"/>
          </p:cNvSpPr>
          <p:nvPr>
            <p:ph type="body" sz="quarter" idx="13"/>
          </p:nvPr>
        </p:nvSpPr>
        <p:spPr/>
        <p:txBody>
          <a:bodyPr/>
          <a:lstStyle/>
          <a:p>
            <a:r>
              <a:rPr lang="en-US" dirty="0"/>
              <a:t>1. </a:t>
            </a:r>
            <a:r>
              <a:rPr lang="en-US" dirty="0" err="1"/>
              <a:t>ReMark</a:t>
            </a:r>
            <a:r>
              <a:rPr lang="en-US" dirty="0"/>
              <a:t> Global Consumer Study 2021-2022; December 2021 https://www.remarkgroup.com/en/global-consumer-study</a:t>
            </a:r>
          </a:p>
          <a:p>
            <a:r>
              <a:rPr lang="en-US" dirty="0"/>
              <a:t>2. Based on John Hancock Vitality Medallia Customer Surveys as of Dec 2021</a:t>
            </a:r>
          </a:p>
          <a:p>
            <a:r>
              <a:rPr lang="en-US" dirty="0"/>
              <a:t>3. Engagement increase based on average monthly points totals for 8/1/18 to 2/28/20 as compared to 3/1/20 to 8/31/21 </a:t>
            </a:r>
          </a:p>
          <a:p>
            <a:r>
              <a:rPr lang="en-US" dirty="0"/>
              <a:t>4. Based on completed at least four policy years for registered and active Vitality PLUS members who received at least Gold in their first year and achieved at least Silver in all years. (Policies with issue dates 2015-2017)</a:t>
            </a:r>
          </a:p>
        </p:txBody>
      </p:sp>
      <p:sp>
        <p:nvSpPr>
          <p:cNvPr id="25" name="TextBox 24">
            <a:extLst>
              <a:ext uri="{FF2B5EF4-FFF2-40B4-BE49-F238E27FC236}">
                <a16:creationId xmlns:a16="http://schemas.microsoft.com/office/drawing/2014/main" id="{2C5B85E6-E4FF-4824-9269-3262F4AD4016}"/>
              </a:ext>
            </a:extLst>
          </p:cNvPr>
          <p:cNvSpPr txBox="1"/>
          <p:nvPr/>
        </p:nvSpPr>
        <p:spPr>
          <a:xfrm>
            <a:off x="1553618" y="2054718"/>
            <a:ext cx="4046846" cy="830997"/>
          </a:xfrm>
          <a:prstGeom prst="rect">
            <a:avLst/>
          </a:prstGeom>
          <a:noFill/>
        </p:spPr>
        <p:txBody>
          <a:bodyPr wrap="square" lIns="0" tIns="0" rIns="0" bIns="0" rtlCol="0">
            <a:spAutoFit/>
          </a:bodyPr>
          <a:lstStyle/>
          <a:p>
            <a:pPr>
              <a:spcBef>
                <a:spcPts val="600"/>
              </a:spcBef>
            </a:pPr>
            <a:r>
              <a:rPr lang="en-US" dirty="0"/>
              <a:t>57% of people said the pandemic has made them more proactive about their health</a:t>
            </a:r>
            <a:r>
              <a:rPr lang="en-US" baseline="30000" dirty="0"/>
              <a:t>1</a:t>
            </a:r>
            <a:endParaRPr lang="en-US" dirty="0"/>
          </a:p>
        </p:txBody>
      </p:sp>
      <p:sp>
        <p:nvSpPr>
          <p:cNvPr id="66" name="TextBox 65">
            <a:extLst>
              <a:ext uri="{FF2B5EF4-FFF2-40B4-BE49-F238E27FC236}">
                <a16:creationId xmlns:a16="http://schemas.microsoft.com/office/drawing/2014/main" id="{4B99926C-78BC-4C97-806E-5A53925C478E}"/>
              </a:ext>
            </a:extLst>
          </p:cNvPr>
          <p:cNvSpPr txBox="1"/>
          <p:nvPr/>
        </p:nvSpPr>
        <p:spPr>
          <a:xfrm>
            <a:off x="6753165" y="3390851"/>
            <a:ext cx="3089418" cy="830997"/>
          </a:xfrm>
          <a:prstGeom prst="rect">
            <a:avLst/>
          </a:prstGeom>
          <a:noFill/>
        </p:spPr>
        <p:txBody>
          <a:bodyPr wrap="square" lIns="0" tIns="0" rIns="0" bIns="0" rtlCol="0">
            <a:spAutoFit/>
          </a:bodyPr>
          <a:lstStyle/>
          <a:p>
            <a:pPr>
              <a:spcBef>
                <a:spcPts val="600"/>
              </a:spcBef>
            </a:pPr>
            <a:r>
              <a:rPr lang="en-US" dirty="0"/>
              <a:t>John Hancock Vitality member engagement increased by 20% during the pandemic.</a:t>
            </a:r>
            <a:r>
              <a:rPr lang="en-US" baseline="30000" dirty="0"/>
              <a:t> 3</a:t>
            </a:r>
            <a:endParaRPr lang="en-US" dirty="0"/>
          </a:p>
        </p:txBody>
      </p:sp>
      <p:sp>
        <p:nvSpPr>
          <p:cNvPr id="70" name="TextBox 69">
            <a:extLst>
              <a:ext uri="{FF2B5EF4-FFF2-40B4-BE49-F238E27FC236}">
                <a16:creationId xmlns:a16="http://schemas.microsoft.com/office/drawing/2014/main" id="{A53A201F-CD69-4FBA-A15C-6B896CD8F1C9}"/>
              </a:ext>
            </a:extLst>
          </p:cNvPr>
          <p:cNvSpPr txBox="1"/>
          <p:nvPr/>
        </p:nvSpPr>
        <p:spPr>
          <a:xfrm>
            <a:off x="7663561" y="4926055"/>
            <a:ext cx="3573359" cy="830997"/>
          </a:xfrm>
          <a:prstGeom prst="rect">
            <a:avLst/>
          </a:prstGeom>
          <a:noFill/>
        </p:spPr>
        <p:txBody>
          <a:bodyPr wrap="square" lIns="0" tIns="0" rIns="0" bIns="0" rtlCol="0">
            <a:spAutoFit/>
          </a:bodyPr>
          <a:lstStyle/>
          <a:p>
            <a:pPr>
              <a:spcBef>
                <a:spcPts val="600"/>
              </a:spcBef>
            </a:pPr>
            <a:r>
              <a:rPr lang="en-US" dirty="0"/>
              <a:t>85% of members who engaged in Vitality in their first year stayed engaged year over year. </a:t>
            </a:r>
            <a:r>
              <a:rPr lang="en-US" baseline="30000" dirty="0"/>
              <a:t>4</a:t>
            </a:r>
            <a:endParaRPr lang="en-US" dirty="0"/>
          </a:p>
        </p:txBody>
      </p:sp>
      <p:sp>
        <p:nvSpPr>
          <p:cNvPr id="76" name="TextBox 75">
            <a:extLst>
              <a:ext uri="{FF2B5EF4-FFF2-40B4-BE49-F238E27FC236}">
                <a16:creationId xmlns:a16="http://schemas.microsoft.com/office/drawing/2014/main" id="{DCEA1096-9111-49EE-B586-B61ED3DF43B5}"/>
              </a:ext>
            </a:extLst>
          </p:cNvPr>
          <p:cNvSpPr txBox="1"/>
          <p:nvPr/>
        </p:nvSpPr>
        <p:spPr>
          <a:xfrm>
            <a:off x="503225" y="3291651"/>
            <a:ext cx="4406525" cy="553998"/>
          </a:xfrm>
          <a:prstGeom prst="rect">
            <a:avLst/>
          </a:prstGeom>
          <a:noFill/>
        </p:spPr>
        <p:txBody>
          <a:bodyPr wrap="square" lIns="0" tIns="0" rIns="0" bIns="0" rtlCol="0">
            <a:spAutoFit/>
          </a:bodyPr>
          <a:lstStyle/>
          <a:p>
            <a:pPr>
              <a:spcBef>
                <a:spcPts val="600"/>
              </a:spcBef>
            </a:pPr>
            <a:r>
              <a:rPr lang="en-US" dirty="0"/>
              <a:t>6 out of 10 indicate that living healthy plays a very large role in their day-to-day life</a:t>
            </a:r>
            <a:r>
              <a:rPr lang="en-US" baseline="30000" dirty="0"/>
              <a:t>1</a:t>
            </a:r>
            <a:endParaRPr lang="en-US" b="1" i="1" dirty="0"/>
          </a:p>
        </p:txBody>
      </p:sp>
      <p:sp>
        <p:nvSpPr>
          <p:cNvPr id="78" name="TextBox 77">
            <a:extLst>
              <a:ext uri="{FF2B5EF4-FFF2-40B4-BE49-F238E27FC236}">
                <a16:creationId xmlns:a16="http://schemas.microsoft.com/office/drawing/2014/main" id="{EF2D853F-AE14-4996-A97F-1B9E19DCB933}"/>
              </a:ext>
            </a:extLst>
          </p:cNvPr>
          <p:cNvSpPr txBox="1"/>
          <p:nvPr/>
        </p:nvSpPr>
        <p:spPr>
          <a:xfrm>
            <a:off x="1769451" y="4759835"/>
            <a:ext cx="3974569" cy="553998"/>
          </a:xfrm>
          <a:prstGeom prst="rect">
            <a:avLst/>
          </a:prstGeom>
          <a:noFill/>
        </p:spPr>
        <p:txBody>
          <a:bodyPr wrap="square" lIns="0" tIns="0" rIns="0" bIns="0" rtlCol="0">
            <a:spAutoFit/>
          </a:bodyPr>
          <a:lstStyle/>
          <a:p>
            <a:pPr>
              <a:spcBef>
                <a:spcPts val="600"/>
              </a:spcBef>
            </a:pPr>
            <a:r>
              <a:rPr lang="en-US" dirty="0"/>
              <a:t>56% are seeking to be more physically active to increase resilience to illness</a:t>
            </a:r>
            <a:r>
              <a:rPr lang="en-US" baseline="30000" dirty="0"/>
              <a:t>1</a:t>
            </a:r>
            <a:endParaRPr lang="en-US" dirty="0"/>
          </a:p>
        </p:txBody>
      </p:sp>
      <p:cxnSp>
        <p:nvCxnSpPr>
          <p:cNvPr id="81" name="Straight Connector 80">
            <a:extLst>
              <a:ext uri="{FF2B5EF4-FFF2-40B4-BE49-F238E27FC236}">
                <a16:creationId xmlns:a16="http://schemas.microsoft.com/office/drawing/2014/main" id="{E1E4057E-E151-4F40-ACFE-476E9977FD14}"/>
              </a:ext>
            </a:extLst>
          </p:cNvPr>
          <p:cNvCxnSpPr>
            <a:cxnSpLocks/>
          </p:cNvCxnSpPr>
          <p:nvPr/>
        </p:nvCxnSpPr>
        <p:spPr>
          <a:xfrm>
            <a:off x="6176132" y="1167072"/>
            <a:ext cx="0" cy="4735888"/>
          </a:xfrm>
          <a:prstGeom prst="line">
            <a:avLst/>
          </a:prstGeom>
          <a:ln w="254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C4767482-915E-4F2C-A5BB-A157BCB547CE}"/>
              </a:ext>
            </a:extLst>
          </p:cNvPr>
          <p:cNvSpPr txBox="1"/>
          <p:nvPr/>
        </p:nvSpPr>
        <p:spPr>
          <a:xfrm>
            <a:off x="665852" y="1160125"/>
            <a:ext cx="5486401" cy="430887"/>
          </a:xfrm>
          <a:prstGeom prst="rect">
            <a:avLst/>
          </a:prstGeom>
          <a:noFill/>
        </p:spPr>
        <p:txBody>
          <a:bodyPr wrap="square" lIns="0" tIns="0" rIns="0" bIns="0" rtlCol="0">
            <a:spAutoFit/>
          </a:bodyPr>
          <a:lstStyle/>
          <a:p>
            <a:pPr algn="l">
              <a:spcBef>
                <a:spcPts val="600"/>
              </a:spcBef>
            </a:pPr>
            <a:r>
              <a:rPr lang="en-US" sz="2800" b="1" dirty="0">
                <a:solidFill>
                  <a:schemeClr val="accent2"/>
                </a:solidFill>
              </a:rPr>
              <a:t>Reconnect Life Survey</a:t>
            </a:r>
          </a:p>
        </p:txBody>
      </p:sp>
      <p:pic>
        <p:nvPicPr>
          <p:cNvPr id="32" name="Picture 31" descr="Shape&#10;&#10;Description automatically generated with low confidence">
            <a:extLst>
              <a:ext uri="{FF2B5EF4-FFF2-40B4-BE49-F238E27FC236}">
                <a16:creationId xmlns:a16="http://schemas.microsoft.com/office/drawing/2014/main" id="{3EFAE877-D550-4F95-BEC3-DDCBA3573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48" y="4533009"/>
            <a:ext cx="820123" cy="820123"/>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5D4D6BC2-6035-45B3-8B30-E8A2E6A5B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7289" y="3039500"/>
            <a:ext cx="976648" cy="976648"/>
          </a:xfrm>
          <a:prstGeom prst="rect">
            <a:avLst/>
          </a:prstGeom>
        </p:spPr>
      </p:pic>
      <p:sp>
        <p:nvSpPr>
          <p:cNvPr id="36" name="TextBox 35">
            <a:extLst>
              <a:ext uri="{FF2B5EF4-FFF2-40B4-BE49-F238E27FC236}">
                <a16:creationId xmlns:a16="http://schemas.microsoft.com/office/drawing/2014/main" id="{BDAFE126-2A12-464C-8815-DFC0BD066713}"/>
              </a:ext>
            </a:extLst>
          </p:cNvPr>
          <p:cNvSpPr txBox="1"/>
          <p:nvPr/>
        </p:nvSpPr>
        <p:spPr>
          <a:xfrm>
            <a:off x="5135755" y="3523123"/>
            <a:ext cx="674375" cy="261610"/>
          </a:xfrm>
          <a:prstGeom prst="rect">
            <a:avLst/>
          </a:prstGeom>
          <a:noFill/>
        </p:spPr>
        <p:txBody>
          <a:bodyPr wrap="square">
            <a:spAutoFit/>
          </a:bodyPr>
          <a:lstStyle/>
          <a:p>
            <a:r>
              <a:rPr lang="en-US" sz="1100" b="1" dirty="0"/>
              <a:t>6 of 10</a:t>
            </a:r>
            <a:endParaRPr lang="en-US" sz="1600" b="1" dirty="0"/>
          </a:p>
        </p:txBody>
      </p:sp>
      <p:pic>
        <p:nvPicPr>
          <p:cNvPr id="9" name="Picture 8" descr="Shape&#10;&#10;Description automatically generated with low confidence">
            <a:extLst>
              <a:ext uri="{FF2B5EF4-FFF2-40B4-BE49-F238E27FC236}">
                <a16:creationId xmlns:a16="http://schemas.microsoft.com/office/drawing/2014/main" id="{843D296C-D7D1-4DA8-B7F1-CDDB697F20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053" y="2054718"/>
            <a:ext cx="830997" cy="830997"/>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C347C456-5556-4747-A655-EF65FB72D5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3165" y="1998860"/>
            <a:ext cx="916473" cy="916473"/>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47B43537-59BC-4123-884E-0EAA3179F7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6074" y="3201248"/>
            <a:ext cx="1153983" cy="1153983"/>
          </a:xfrm>
          <a:prstGeom prst="rect">
            <a:avLst/>
          </a:prstGeom>
        </p:spPr>
      </p:pic>
      <p:pic>
        <p:nvPicPr>
          <p:cNvPr id="46" name="Picture 45" descr="Shape&#10;&#10;Description automatically generated with low confidence">
            <a:extLst>
              <a:ext uri="{FF2B5EF4-FFF2-40B4-BE49-F238E27FC236}">
                <a16:creationId xmlns:a16="http://schemas.microsoft.com/office/drawing/2014/main" id="{56DDE47C-A6F3-474D-982F-195C4E6F86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0218" y="4924384"/>
            <a:ext cx="820123" cy="820123"/>
          </a:xfrm>
          <a:prstGeom prst="rect">
            <a:avLst/>
          </a:prstGeom>
        </p:spPr>
      </p:pic>
      <p:sp>
        <p:nvSpPr>
          <p:cNvPr id="47" name="TextBox 46">
            <a:extLst>
              <a:ext uri="{FF2B5EF4-FFF2-40B4-BE49-F238E27FC236}">
                <a16:creationId xmlns:a16="http://schemas.microsoft.com/office/drawing/2014/main" id="{44234C5B-364B-42AD-B371-C2F3C268390B}"/>
              </a:ext>
            </a:extLst>
          </p:cNvPr>
          <p:cNvSpPr txBox="1"/>
          <p:nvPr/>
        </p:nvSpPr>
        <p:spPr>
          <a:xfrm>
            <a:off x="8043433" y="1948804"/>
            <a:ext cx="3761075" cy="830997"/>
          </a:xfrm>
          <a:prstGeom prst="rect">
            <a:avLst/>
          </a:prstGeom>
          <a:noFill/>
        </p:spPr>
        <p:txBody>
          <a:bodyPr wrap="square" lIns="0" tIns="0" rIns="0" bIns="0" rtlCol="0">
            <a:spAutoFit/>
          </a:bodyPr>
          <a:lstStyle/>
          <a:p>
            <a:pPr>
              <a:spcBef>
                <a:spcPts val="600"/>
              </a:spcBef>
            </a:pPr>
            <a:r>
              <a:rPr lang="en-US" dirty="0"/>
              <a:t>In our NPS surveys “Motivation to live a healthier life” is the #1 reason members rating us a 10! </a:t>
            </a:r>
            <a:r>
              <a:rPr lang="en-US" baseline="30000" dirty="0"/>
              <a:t>2</a:t>
            </a:r>
            <a:endParaRPr lang="en-US" dirty="0"/>
          </a:p>
        </p:txBody>
      </p:sp>
      <p:sp>
        <p:nvSpPr>
          <p:cNvPr id="48" name="TextBox 47">
            <a:extLst>
              <a:ext uri="{FF2B5EF4-FFF2-40B4-BE49-F238E27FC236}">
                <a16:creationId xmlns:a16="http://schemas.microsoft.com/office/drawing/2014/main" id="{37A3E28E-3BCF-4B6D-935B-C60D68A96740}"/>
              </a:ext>
            </a:extLst>
          </p:cNvPr>
          <p:cNvSpPr txBox="1"/>
          <p:nvPr/>
        </p:nvSpPr>
        <p:spPr>
          <a:xfrm>
            <a:off x="6692572" y="1163238"/>
            <a:ext cx="5062067" cy="430887"/>
          </a:xfrm>
          <a:prstGeom prst="rect">
            <a:avLst/>
          </a:prstGeom>
          <a:noFill/>
        </p:spPr>
        <p:txBody>
          <a:bodyPr wrap="square" lIns="0" tIns="0" rIns="0" bIns="0" rtlCol="0">
            <a:spAutoFit/>
          </a:bodyPr>
          <a:lstStyle/>
          <a:p>
            <a:pPr>
              <a:spcBef>
                <a:spcPts val="600"/>
              </a:spcBef>
            </a:pPr>
            <a:r>
              <a:rPr lang="en-US" sz="2800" b="1" dirty="0">
                <a:solidFill>
                  <a:schemeClr val="accent2"/>
                </a:solidFill>
              </a:rPr>
              <a:t>John Hancock Vitality</a:t>
            </a:r>
          </a:p>
        </p:txBody>
      </p:sp>
      <p:sp>
        <p:nvSpPr>
          <p:cNvPr id="16" name="Rectangle 15">
            <a:extLst>
              <a:ext uri="{FF2B5EF4-FFF2-40B4-BE49-F238E27FC236}">
                <a16:creationId xmlns:a16="http://schemas.microsoft.com/office/drawing/2014/main" id="{F2817906-B2ED-4CAE-8FC9-E5FABC820AB3}"/>
              </a:ext>
            </a:extLst>
          </p:cNvPr>
          <p:cNvSpPr/>
          <p:nvPr/>
        </p:nvSpPr>
        <p:spPr>
          <a:xfrm>
            <a:off x="168166" y="1195075"/>
            <a:ext cx="5879523" cy="4561977"/>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Slide Number Placeholder 9">
            <a:extLst>
              <a:ext uri="{FF2B5EF4-FFF2-40B4-BE49-F238E27FC236}">
                <a16:creationId xmlns:a16="http://schemas.microsoft.com/office/drawing/2014/main" id="{03C3AE86-9BED-428D-8853-7940924F7E1B}"/>
              </a:ext>
            </a:extLst>
          </p:cNvPr>
          <p:cNvSpPr>
            <a:spLocks noGrp="1"/>
          </p:cNvSpPr>
          <p:nvPr>
            <p:ph type="sldNum" sz="quarter" idx="12"/>
          </p:nvPr>
        </p:nvSpPr>
        <p:spPr/>
        <p:txBody>
          <a:bodyPr/>
          <a:lstStyle/>
          <a:p>
            <a:fld id="{BB333B34-C87C-402E-ABB0-13B7C9DEBBC4}" type="slidenum">
              <a:rPr lang="en-US" smtClean="0"/>
              <a:pPr/>
              <a:t>16</a:t>
            </a:fld>
            <a:r>
              <a:rPr lang="en-US"/>
              <a:t> of 29</a:t>
            </a:r>
            <a:endParaRPr lang="en-US" dirty="0"/>
          </a:p>
        </p:txBody>
      </p:sp>
    </p:spTree>
    <p:extLst>
      <p:ext uri="{BB962C8B-B14F-4D97-AF65-F5344CB8AC3E}">
        <p14:creationId xmlns:p14="http://schemas.microsoft.com/office/powerpoint/2010/main" val="26850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0" grpId="0"/>
      <p:bldP spid="47" grpId="0"/>
      <p:bldP spid="48"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C1D1-9734-4F0C-9E7E-D101E25305A8}"/>
              </a:ext>
            </a:extLst>
          </p:cNvPr>
          <p:cNvSpPr>
            <a:spLocks noGrp="1"/>
          </p:cNvSpPr>
          <p:nvPr>
            <p:ph type="title"/>
          </p:nvPr>
        </p:nvSpPr>
        <p:spPr/>
        <p:txBody>
          <a:bodyPr/>
          <a:lstStyle/>
          <a:p>
            <a:r>
              <a:rPr lang="en-US" dirty="0"/>
              <a:t>Connected Health and wearables…</a:t>
            </a:r>
          </a:p>
        </p:txBody>
      </p:sp>
      <p:sp>
        <p:nvSpPr>
          <p:cNvPr id="5" name="Text Placeholder 4">
            <a:extLst>
              <a:ext uri="{FF2B5EF4-FFF2-40B4-BE49-F238E27FC236}">
                <a16:creationId xmlns:a16="http://schemas.microsoft.com/office/drawing/2014/main" id="{0D260755-E7DF-404C-A61C-8F9C3ABFC278}"/>
              </a:ext>
            </a:extLst>
          </p:cNvPr>
          <p:cNvSpPr>
            <a:spLocks noGrp="1"/>
          </p:cNvSpPr>
          <p:nvPr>
            <p:ph type="body" sz="quarter" idx="13"/>
          </p:nvPr>
        </p:nvSpPr>
        <p:spPr>
          <a:xfrm>
            <a:off x="2173170" y="6168841"/>
            <a:ext cx="8914067" cy="489894"/>
          </a:xfrm>
        </p:spPr>
        <p:txBody>
          <a:bodyPr/>
          <a:lstStyle/>
          <a:p>
            <a:endParaRPr lang="en-US" dirty="0"/>
          </a:p>
          <a:p>
            <a:r>
              <a:rPr lang="en-US" dirty="0"/>
              <a:t>1. </a:t>
            </a:r>
            <a:r>
              <a:rPr lang="en-US" dirty="0" err="1"/>
              <a:t>ReMark</a:t>
            </a:r>
            <a:r>
              <a:rPr lang="en-US" dirty="0"/>
              <a:t> Global Consumer Study 2021-2022; December 2021 https://www.remarkgroup.com/en/global-consumer-study</a:t>
            </a:r>
          </a:p>
          <a:p>
            <a:r>
              <a:rPr lang="en-US" dirty="0"/>
              <a:t>2. Based on internal John Hancock Vitality member engagement data as of December 2021</a:t>
            </a:r>
          </a:p>
          <a:p>
            <a:r>
              <a:rPr lang="en-US" dirty="0"/>
              <a:t>3.Year 1 status attainment of Silver, Gold, or Platinum for active and registered Vitality PLUS members as of year-end 2021.</a:t>
            </a:r>
          </a:p>
        </p:txBody>
      </p:sp>
      <p:pic>
        <p:nvPicPr>
          <p:cNvPr id="54" name="Picture 53">
            <a:extLst>
              <a:ext uri="{FF2B5EF4-FFF2-40B4-BE49-F238E27FC236}">
                <a16:creationId xmlns:a16="http://schemas.microsoft.com/office/drawing/2014/main" id="{0006DFE2-DE41-42B1-8EA1-A572B31AF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00" y="3486076"/>
            <a:ext cx="837675" cy="837675"/>
          </a:xfrm>
          <a:prstGeom prst="rect">
            <a:avLst/>
          </a:prstGeom>
        </p:spPr>
      </p:pic>
      <p:grpSp>
        <p:nvGrpSpPr>
          <p:cNvPr id="65" name="Group 64">
            <a:extLst>
              <a:ext uri="{FF2B5EF4-FFF2-40B4-BE49-F238E27FC236}">
                <a16:creationId xmlns:a16="http://schemas.microsoft.com/office/drawing/2014/main" id="{56A7A63B-B3B2-4862-AE59-86CF9F5B4E7F}"/>
              </a:ext>
            </a:extLst>
          </p:cNvPr>
          <p:cNvGrpSpPr/>
          <p:nvPr/>
        </p:nvGrpSpPr>
        <p:grpSpPr>
          <a:xfrm>
            <a:off x="320848" y="5036225"/>
            <a:ext cx="1626248" cy="661650"/>
            <a:chOff x="7592186" y="3709842"/>
            <a:chExt cx="1626248" cy="661650"/>
          </a:xfrm>
        </p:grpSpPr>
        <p:pic>
          <p:nvPicPr>
            <p:cNvPr id="55" name="Picture 54" descr="Shape&#10;&#10;Description automatically generated with low confidence">
              <a:extLst>
                <a:ext uri="{FF2B5EF4-FFF2-40B4-BE49-F238E27FC236}">
                  <a16:creationId xmlns:a16="http://schemas.microsoft.com/office/drawing/2014/main" id="{D91ADA6C-091D-4B4E-96B5-ED0C6ADD1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186" y="3714434"/>
              <a:ext cx="344460" cy="344460"/>
            </a:xfrm>
            <a:prstGeom prst="rect">
              <a:avLst/>
            </a:prstGeom>
            <a:solidFill>
              <a:schemeClr val="bg1"/>
            </a:solidFill>
          </p:spPr>
        </p:pic>
        <p:pic>
          <p:nvPicPr>
            <p:cNvPr id="56" name="Picture 55" descr="Shape&#10;&#10;Description automatically generated with low confidence">
              <a:extLst>
                <a:ext uri="{FF2B5EF4-FFF2-40B4-BE49-F238E27FC236}">
                  <a16:creationId xmlns:a16="http://schemas.microsoft.com/office/drawing/2014/main" id="{599ABA2F-435C-43D7-8E0C-D42FA034D7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2633" y="3714434"/>
              <a:ext cx="344460" cy="344460"/>
            </a:xfrm>
            <a:prstGeom prst="rect">
              <a:avLst/>
            </a:prstGeom>
            <a:solidFill>
              <a:schemeClr val="bg1"/>
            </a:solidFill>
          </p:spPr>
        </p:pic>
        <p:pic>
          <p:nvPicPr>
            <p:cNvPr id="57" name="Picture 56" descr="Shape&#10;&#10;Description automatically generated with low confidence">
              <a:extLst>
                <a:ext uri="{FF2B5EF4-FFF2-40B4-BE49-F238E27FC236}">
                  <a16:creationId xmlns:a16="http://schemas.microsoft.com/office/drawing/2014/main" id="{33CADFFC-8F34-47F6-A2FB-2040A5E852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3080" y="3714434"/>
              <a:ext cx="344460" cy="344460"/>
            </a:xfrm>
            <a:prstGeom prst="rect">
              <a:avLst/>
            </a:prstGeom>
            <a:solidFill>
              <a:schemeClr val="bg1"/>
            </a:solidFill>
          </p:spPr>
        </p:pic>
        <p:pic>
          <p:nvPicPr>
            <p:cNvPr id="58" name="Picture 57" descr="Shape&#10;&#10;Description automatically generated with low confidence">
              <a:extLst>
                <a:ext uri="{FF2B5EF4-FFF2-40B4-BE49-F238E27FC236}">
                  <a16:creationId xmlns:a16="http://schemas.microsoft.com/office/drawing/2014/main" id="{8D995EDC-2D7B-43CE-A82A-9BEC67AFC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3527" y="3714434"/>
              <a:ext cx="344460" cy="344460"/>
            </a:xfrm>
            <a:prstGeom prst="rect">
              <a:avLst/>
            </a:prstGeom>
            <a:solidFill>
              <a:schemeClr val="bg1"/>
            </a:solidFill>
          </p:spPr>
        </p:pic>
        <p:pic>
          <p:nvPicPr>
            <p:cNvPr id="59" name="Picture 58" descr="Shape&#10;&#10;Description automatically generated with low confidence">
              <a:extLst>
                <a:ext uri="{FF2B5EF4-FFF2-40B4-BE49-F238E27FC236}">
                  <a16:creationId xmlns:a16="http://schemas.microsoft.com/office/drawing/2014/main" id="{5170DF17-A6C4-470C-9327-65EFA5B31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3974" y="3709842"/>
              <a:ext cx="344460" cy="344460"/>
            </a:xfrm>
            <a:prstGeom prst="rect">
              <a:avLst/>
            </a:prstGeom>
            <a:solidFill>
              <a:schemeClr val="bg1"/>
            </a:solidFill>
          </p:spPr>
        </p:pic>
        <p:pic>
          <p:nvPicPr>
            <p:cNvPr id="60" name="Picture 59" descr="Shape&#10;&#10;Description automatically generated with low confidence">
              <a:extLst>
                <a:ext uri="{FF2B5EF4-FFF2-40B4-BE49-F238E27FC236}">
                  <a16:creationId xmlns:a16="http://schemas.microsoft.com/office/drawing/2014/main" id="{C82132D3-BC8A-442D-981B-47DEECCDE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186" y="4027032"/>
              <a:ext cx="344460" cy="344460"/>
            </a:xfrm>
            <a:prstGeom prst="rect">
              <a:avLst/>
            </a:prstGeom>
            <a:solidFill>
              <a:schemeClr val="bg1"/>
            </a:solidFill>
          </p:spPr>
        </p:pic>
        <p:pic>
          <p:nvPicPr>
            <p:cNvPr id="61" name="Picture 60" descr="Shape&#10;&#10;Description automatically generated with low confidence">
              <a:extLst>
                <a:ext uri="{FF2B5EF4-FFF2-40B4-BE49-F238E27FC236}">
                  <a16:creationId xmlns:a16="http://schemas.microsoft.com/office/drawing/2014/main" id="{EDC61AD7-3862-48A9-AB30-BD46CE23BE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2633" y="4027032"/>
              <a:ext cx="344460" cy="344460"/>
            </a:xfrm>
            <a:prstGeom prst="rect">
              <a:avLst/>
            </a:prstGeom>
            <a:solidFill>
              <a:schemeClr val="bg1"/>
            </a:solidFill>
          </p:spPr>
        </p:pic>
        <p:pic>
          <p:nvPicPr>
            <p:cNvPr id="62" name="Picture 61" descr="Shape&#10;&#10;Description automatically generated with low confidence">
              <a:extLst>
                <a:ext uri="{FF2B5EF4-FFF2-40B4-BE49-F238E27FC236}">
                  <a16:creationId xmlns:a16="http://schemas.microsoft.com/office/drawing/2014/main" id="{F9D5E8A8-FE4A-4B63-88D7-552560C6C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3080" y="4027032"/>
              <a:ext cx="344460" cy="344460"/>
            </a:xfrm>
            <a:prstGeom prst="rect">
              <a:avLst/>
            </a:prstGeom>
            <a:solidFill>
              <a:schemeClr val="bg1"/>
            </a:solidFill>
          </p:spPr>
        </p:pic>
        <p:pic>
          <p:nvPicPr>
            <p:cNvPr id="63" name="Picture 62" descr="Shape&#10;&#10;Description automatically generated with low confidence">
              <a:extLst>
                <a:ext uri="{FF2B5EF4-FFF2-40B4-BE49-F238E27FC236}">
                  <a16:creationId xmlns:a16="http://schemas.microsoft.com/office/drawing/2014/main" id="{AD2EABCA-35FC-4058-960C-07EAE3B737DB}"/>
                </a:ext>
              </a:extLst>
            </p:cNvPr>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a:off x="8553527" y="4027032"/>
              <a:ext cx="344460" cy="344460"/>
            </a:xfrm>
            <a:prstGeom prst="rect">
              <a:avLst/>
            </a:prstGeom>
          </p:spPr>
        </p:pic>
        <p:pic>
          <p:nvPicPr>
            <p:cNvPr id="64" name="Picture 63" descr="Shape&#10;&#10;Description automatically generated with low confidence">
              <a:extLst>
                <a:ext uri="{FF2B5EF4-FFF2-40B4-BE49-F238E27FC236}">
                  <a16:creationId xmlns:a16="http://schemas.microsoft.com/office/drawing/2014/main" id="{8960793A-43AA-44A5-ACD7-DA8B5A104975}"/>
                </a:ext>
              </a:extLst>
            </p:cNvPr>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a:off x="8873974" y="4022440"/>
              <a:ext cx="344460" cy="344460"/>
            </a:xfrm>
            <a:prstGeom prst="rect">
              <a:avLst/>
            </a:prstGeom>
          </p:spPr>
        </p:pic>
      </p:grpSp>
      <p:sp>
        <p:nvSpPr>
          <p:cNvPr id="66" name="TextBox 65">
            <a:extLst>
              <a:ext uri="{FF2B5EF4-FFF2-40B4-BE49-F238E27FC236}">
                <a16:creationId xmlns:a16="http://schemas.microsoft.com/office/drawing/2014/main" id="{4B99926C-78BC-4C97-806E-5A53925C478E}"/>
              </a:ext>
            </a:extLst>
          </p:cNvPr>
          <p:cNvSpPr txBox="1"/>
          <p:nvPr/>
        </p:nvSpPr>
        <p:spPr>
          <a:xfrm>
            <a:off x="2350394" y="4893285"/>
            <a:ext cx="3278003" cy="830997"/>
          </a:xfrm>
          <a:prstGeom prst="rect">
            <a:avLst/>
          </a:prstGeom>
          <a:noFill/>
        </p:spPr>
        <p:txBody>
          <a:bodyPr wrap="square" lIns="0" tIns="0" rIns="0" bIns="0" rtlCol="0">
            <a:spAutoFit/>
          </a:bodyPr>
          <a:lstStyle/>
          <a:p>
            <a:pPr algn="l">
              <a:spcBef>
                <a:spcPts val="600"/>
              </a:spcBef>
            </a:pPr>
            <a:r>
              <a:rPr lang="en-US" dirty="0"/>
              <a:t>8 out of 10 indicate premium discounts is the most attractive incentive</a:t>
            </a:r>
            <a:r>
              <a:rPr lang="en-US" baseline="30000" dirty="0"/>
              <a:t>1</a:t>
            </a:r>
            <a:endParaRPr lang="en-US" dirty="0"/>
          </a:p>
        </p:txBody>
      </p:sp>
      <p:sp>
        <p:nvSpPr>
          <p:cNvPr id="67" name="TextBox 66">
            <a:extLst>
              <a:ext uri="{FF2B5EF4-FFF2-40B4-BE49-F238E27FC236}">
                <a16:creationId xmlns:a16="http://schemas.microsoft.com/office/drawing/2014/main" id="{A243C03A-66EC-437C-A7EA-91BA197B72A5}"/>
              </a:ext>
            </a:extLst>
          </p:cNvPr>
          <p:cNvSpPr txBox="1"/>
          <p:nvPr/>
        </p:nvSpPr>
        <p:spPr>
          <a:xfrm>
            <a:off x="6971549" y="1160125"/>
            <a:ext cx="5486401" cy="430887"/>
          </a:xfrm>
          <a:prstGeom prst="rect">
            <a:avLst/>
          </a:prstGeom>
          <a:noFill/>
        </p:spPr>
        <p:txBody>
          <a:bodyPr wrap="square" lIns="0" tIns="0" rIns="0" bIns="0" rtlCol="0">
            <a:spAutoFit/>
          </a:bodyPr>
          <a:lstStyle/>
          <a:p>
            <a:pPr>
              <a:spcBef>
                <a:spcPts val="600"/>
              </a:spcBef>
            </a:pPr>
            <a:r>
              <a:rPr lang="en-US" sz="2800" b="1" dirty="0">
                <a:solidFill>
                  <a:schemeClr val="accent2"/>
                </a:solidFill>
              </a:rPr>
              <a:t>John Hancock Vitality</a:t>
            </a:r>
          </a:p>
        </p:txBody>
      </p:sp>
      <p:sp>
        <p:nvSpPr>
          <p:cNvPr id="70" name="TextBox 69">
            <a:extLst>
              <a:ext uri="{FF2B5EF4-FFF2-40B4-BE49-F238E27FC236}">
                <a16:creationId xmlns:a16="http://schemas.microsoft.com/office/drawing/2014/main" id="{A53A201F-CD69-4FBA-A15C-6B896CD8F1C9}"/>
              </a:ext>
            </a:extLst>
          </p:cNvPr>
          <p:cNvSpPr txBox="1"/>
          <p:nvPr/>
        </p:nvSpPr>
        <p:spPr>
          <a:xfrm>
            <a:off x="1398072" y="3541748"/>
            <a:ext cx="3573359" cy="830997"/>
          </a:xfrm>
          <a:prstGeom prst="rect">
            <a:avLst/>
          </a:prstGeom>
          <a:noFill/>
        </p:spPr>
        <p:txBody>
          <a:bodyPr wrap="square" lIns="0" tIns="0" rIns="0" bIns="0" rtlCol="0">
            <a:spAutoFit/>
          </a:bodyPr>
          <a:lstStyle/>
          <a:p>
            <a:pPr algn="l">
              <a:spcBef>
                <a:spcPts val="600"/>
              </a:spcBef>
            </a:pPr>
            <a:r>
              <a:rPr lang="en-US" dirty="0"/>
              <a:t>Nearly 2/3 of people indicated they currently use or are interested in a wearable</a:t>
            </a:r>
            <a:r>
              <a:rPr lang="en-US" baseline="30000" dirty="0"/>
              <a:t>1</a:t>
            </a:r>
            <a:endParaRPr lang="en-US" dirty="0"/>
          </a:p>
        </p:txBody>
      </p:sp>
      <p:pic>
        <p:nvPicPr>
          <p:cNvPr id="77" name="Picture 76" descr="Shape&#10;&#10;Description automatically generated with low confidence">
            <a:extLst>
              <a:ext uri="{FF2B5EF4-FFF2-40B4-BE49-F238E27FC236}">
                <a16:creationId xmlns:a16="http://schemas.microsoft.com/office/drawing/2014/main" id="{9F9570CF-9AE7-4713-9193-3ADC6235F3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48" y="1889747"/>
            <a:ext cx="1077224" cy="1077224"/>
          </a:xfrm>
          <a:prstGeom prst="rect">
            <a:avLst/>
          </a:prstGeom>
        </p:spPr>
      </p:pic>
      <p:sp>
        <p:nvSpPr>
          <p:cNvPr id="78" name="TextBox 77">
            <a:extLst>
              <a:ext uri="{FF2B5EF4-FFF2-40B4-BE49-F238E27FC236}">
                <a16:creationId xmlns:a16="http://schemas.microsoft.com/office/drawing/2014/main" id="{EF2D853F-AE14-4996-A97F-1B9E19DCB933}"/>
              </a:ext>
            </a:extLst>
          </p:cNvPr>
          <p:cNvSpPr txBox="1"/>
          <p:nvPr/>
        </p:nvSpPr>
        <p:spPr>
          <a:xfrm>
            <a:off x="1782237" y="1952292"/>
            <a:ext cx="3974569" cy="830997"/>
          </a:xfrm>
          <a:prstGeom prst="rect">
            <a:avLst/>
          </a:prstGeom>
          <a:noFill/>
        </p:spPr>
        <p:txBody>
          <a:bodyPr wrap="square" lIns="0" tIns="0" rIns="0" bIns="0" rtlCol="0">
            <a:spAutoFit/>
          </a:bodyPr>
          <a:lstStyle/>
          <a:p>
            <a:pPr algn="l">
              <a:spcBef>
                <a:spcPts val="600"/>
              </a:spcBef>
            </a:pPr>
            <a:r>
              <a:rPr lang="en-US" dirty="0"/>
              <a:t>64% indicate that health and wellness apps is one of the top 3 ways to improve their health</a:t>
            </a:r>
            <a:r>
              <a:rPr lang="en-US" baseline="30000" dirty="0"/>
              <a:t>1</a:t>
            </a:r>
            <a:endParaRPr lang="en-US" b="1" i="1" baseline="30000" dirty="0"/>
          </a:p>
        </p:txBody>
      </p:sp>
      <p:cxnSp>
        <p:nvCxnSpPr>
          <p:cNvPr id="81" name="Straight Connector 80">
            <a:extLst>
              <a:ext uri="{FF2B5EF4-FFF2-40B4-BE49-F238E27FC236}">
                <a16:creationId xmlns:a16="http://schemas.microsoft.com/office/drawing/2014/main" id="{E1E4057E-E151-4F40-ACFE-476E9977FD14}"/>
              </a:ext>
            </a:extLst>
          </p:cNvPr>
          <p:cNvCxnSpPr>
            <a:cxnSpLocks/>
          </p:cNvCxnSpPr>
          <p:nvPr/>
        </p:nvCxnSpPr>
        <p:spPr>
          <a:xfrm flipH="1">
            <a:off x="6244195" y="1167072"/>
            <a:ext cx="34996" cy="4995350"/>
          </a:xfrm>
          <a:prstGeom prst="line">
            <a:avLst/>
          </a:prstGeom>
          <a:ln w="254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C4767482-915E-4F2C-A5BB-A157BCB547CE}"/>
              </a:ext>
            </a:extLst>
          </p:cNvPr>
          <p:cNvSpPr txBox="1"/>
          <p:nvPr/>
        </p:nvSpPr>
        <p:spPr>
          <a:xfrm>
            <a:off x="665852" y="1160125"/>
            <a:ext cx="5486401" cy="430887"/>
          </a:xfrm>
          <a:prstGeom prst="rect">
            <a:avLst/>
          </a:prstGeom>
          <a:noFill/>
        </p:spPr>
        <p:txBody>
          <a:bodyPr wrap="square" lIns="0" tIns="0" rIns="0" bIns="0" rtlCol="0">
            <a:spAutoFit/>
          </a:bodyPr>
          <a:lstStyle/>
          <a:p>
            <a:pPr>
              <a:spcBef>
                <a:spcPts val="600"/>
              </a:spcBef>
            </a:pPr>
            <a:r>
              <a:rPr lang="en-US" sz="2800" b="1" dirty="0">
                <a:solidFill>
                  <a:schemeClr val="accent2"/>
                </a:solidFill>
              </a:rPr>
              <a:t>Reconnect Life Survey</a:t>
            </a:r>
          </a:p>
        </p:txBody>
      </p:sp>
      <p:pic>
        <p:nvPicPr>
          <p:cNvPr id="32" name="Picture 31" descr="Shape&#10;&#10;Description automatically generated with low confidence">
            <a:extLst>
              <a:ext uri="{FF2B5EF4-FFF2-40B4-BE49-F238E27FC236}">
                <a16:creationId xmlns:a16="http://schemas.microsoft.com/office/drawing/2014/main" id="{6795A638-0F64-432C-8835-573816B9BF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6080" y="1667265"/>
            <a:ext cx="976648" cy="976648"/>
          </a:xfrm>
          <a:prstGeom prst="rect">
            <a:avLst/>
          </a:prstGeom>
        </p:spPr>
      </p:pic>
      <p:sp>
        <p:nvSpPr>
          <p:cNvPr id="33" name="TextBox 32">
            <a:extLst>
              <a:ext uri="{FF2B5EF4-FFF2-40B4-BE49-F238E27FC236}">
                <a16:creationId xmlns:a16="http://schemas.microsoft.com/office/drawing/2014/main" id="{758F4967-0D6B-4737-8174-4CAAA6087CBF}"/>
              </a:ext>
            </a:extLst>
          </p:cNvPr>
          <p:cNvSpPr txBox="1"/>
          <p:nvPr/>
        </p:nvSpPr>
        <p:spPr>
          <a:xfrm>
            <a:off x="10890816" y="2084081"/>
            <a:ext cx="674375" cy="400110"/>
          </a:xfrm>
          <a:prstGeom prst="rect">
            <a:avLst/>
          </a:prstGeom>
          <a:noFill/>
        </p:spPr>
        <p:txBody>
          <a:bodyPr wrap="square">
            <a:spAutoFit/>
          </a:bodyPr>
          <a:lstStyle/>
          <a:p>
            <a:r>
              <a:rPr lang="en-US" sz="2000" b="1" dirty="0"/>
              <a:t>4x</a:t>
            </a:r>
            <a:endParaRPr lang="en-US" sz="3200" b="1" dirty="0"/>
          </a:p>
        </p:txBody>
      </p:sp>
      <p:sp>
        <p:nvSpPr>
          <p:cNvPr id="34" name="TextBox 33">
            <a:extLst>
              <a:ext uri="{FF2B5EF4-FFF2-40B4-BE49-F238E27FC236}">
                <a16:creationId xmlns:a16="http://schemas.microsoft.com/office/drawing/2014/main" id="{F59164F4-B19A-49CE-B2E6-B513D13964E1}"/>
              </a:ext>
            </a:extLst>
          </p:cNvPr>
          <p:cNvSpPr txBox="1"/>
          <p:nvPr/>
        </p:nvSpPr>
        <p:spPr>
          <a:xfrm>
            <a:off x="6523928" y="1968396"/>
            <a:ext cx="4049934" cy="553998"/>
          </a:xfrm>
          <a:prstGeom prst="rect">
            <a:avLst/>
          </a:prstGeom>
          <a:noFill/>
        </p:spPr>
        <p:txBody>
          <a:bodyPr wrap="square" lIns="0" tIns="0" rIns="0" bIns="0" rtlCol="0">
            <a:spAutoFit/>
          </a:bodyPr>
          <a:lstStyle/>
          <a:p>
            <a:pPr algn="l">
              <a:spcBef>
                <a:spcPts val="600"/>
              </a:spcBef>
            </a:pPr>
            <a:r>
              <a:rPr lang="en-US" dirty="0"/>
              <a:t>John Hancock Vitality mobile app users log in an average 4 times per day</a:t>
            </a:r>
            <a:r>
              <a:rPr lang="en-US" baseline="30000" dirty="0"/>
              <a:t>2</a:t>
            </a:r>
            <a:endParaRPr lang="en-US" b="1" i="1" dirty="0"/>
          </a:p>
        </p:txBody>
      </p:sp>
      <p:pic>
        <p:nvPicPr>
          <p:cNvPr id="6" name="Picture 5">
            <a:extLst>
              <a:ext uri="{FF2B5EF4-FFF2-40B4-BE49-F238E27FC236}">
                <a16:creationId xmlns:a16="http://schemas.microsoft.com/office/drawing/2014/main" id="{0155D04D-9BED-4EF0-B66A-BC9A61ADC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3877" y="3449618"/>
            <a:ext cx="830998" cy="830998"/>
          </a:xfrm>
          <a:prstGeom prst="rect">
            <a:avLst/>
          </a:prstGeom>
        </p:spPr>
      </p:pic>
      <p:sp>
        <p:nvSpPr>
          <p:cNvPr id="39" name="TextBox 38">
            <a:extLst>
              <a:ext uri="{FF2B5EF4-FFF2-40B4-BE49-F238E27FC236}">
                <a16:creationId xmlns:a16="http://schemas.microsoft.com/office/drawing/2014/main" id="{264621A0-2ABA-407A-8864-1F4FCCC40C7E}"/>
              </a:ext>
            </a:extLst>
          </p:cNvPr>
          <p:cNvSpPr txBox="1"/>
          <p:nvPr/>
        </p:nvSpPr>
        <p:spPr>
          <a:xfrm>
            <a:off x="7381727" y="3432327"/>
            <a:ext cx="4563975" cy="830997"/>
          </a:xfrm>
          <a:prstGeom prst="rect">
            <a:avLst/>
          </a:prstGeom>
          <a:noFill/>
        </p:spPr>
        <p:txBody>
          <a:bodyPr wrap="square" lIns="0" tIns="0" rIns="0" bIns="0" rtlCol="0">
            <a:spAutoFit/>
          </a:bodyPr>
          <a:lstStyle/>
          <a:p>
            <a:pPr algn="l">
              <a:spcBef>
                <a:spcPts val="600"/>
              </a:spcBef>
            </a:pPr>
            <a:r>
              <a:rPr lang="en-US" dirty="0"/>
              <a:t>7 out of 10 John Hancock Vitality members have linked a fitness device to the program</a:t>
            </a:r>
            <a:r>
              <a:rPr lang="en-US" baseline="30000" dirty="0"/>
              <a:t>2</a:t>
            </a:r>
            <a:r>
              <a:rPr lang="en-US" dirty="0"/>
              <a:t> – and more using other tools!</a:t>
            </a:r>
            <a:endParaRPr lang="en-US" b="1" i="1" dirty="0"/>
          </a:p>
        </p:txBody>
      </p:sp>
      <p:sp>
        <p:nvSpPr>
          <p:cNvPr id="40" name="TextBox 39">
            <a:extLst>
              <a:ext uri="{FF2B5EF4-FFF2-40B4-BE49-F238E27FC236}">
                <a16:creationId xmlns:a16="http://schemas.microsoft.com/office/drawing/2014/main" id="{697F25FE-942D-4308-B61D-77465198FB10}"/>
              </a:ext>
            </a:extLst>
          </p:cNvPr>
          <p:cNvSpPr txBox="1"/>
          <p:nvPr/>
        </p:nvSpPr>
        <p:spPr>
          <a:xfrm>
            <a:off x="6371133" y="5040817"/>
            <a:ext cx="3974569" cy="830997"/>
          </a:xfrm>
          <a:prstGeom prst="rect">
            <a:avLst/>
          </a:prstGeom>
          <a:noFill/>
        </p:spPr>
        <p:txBody>
          <a:bodyPr wrap="square" lIns="0" tIns="0" rIns="0" bIns="0" rtlCol="0">
            <a:spAutoFit/>
          </a:bodyPr>
          <a:lstStyle/>
          <a:p>
            <a:pPr algn="l">
              <a:spcBef>
                <a:spcPts val="600"/>
              </a:spcBef>
            </a:pPr>
            <a:r>
              <a:rPr lang="en-US" dirty="0"/>
              <a:t>93% of John Hancock Vitality PLUS members are realizing financial benefits from their engagement</a:t>
            </a:r>
            <a:r>
              <a:rPr lang="en-US" baseline="30000" dirty="0"/>
              <a:t>3</a:t>
            </a:r>
            <a:endParaRPr lang="en-US" b="1" i="1" dirty="0"/>
          </a:p>
        </p:txBody>
      </p:sp>
      <p:pic>
        <p:nvPicPr>
          <p:cNvPr id="10" name="Picture 9" descr="Shape&#10;&#10;Description automatically generated with low confidence">
            <a:extLst>
              <a:ext uri="{FF2B5EF4-FFF2-40B4-BE49-F238E27FC236}">
                <a16:creationId xmlns:a16="http://schemas.microsoft.com/office/drawing/2014/main" id="{888EC0E4-B802-4EA8-8513-D9CE6C96A0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6945" y="4991967"/>
            <a:ext cx="920585" cy="920585"/>
          </a:xfrm>
          <a:prstGeom prst="rect">
            <a:avLst/>
          </a:prstGeom>
        </p:spPr>
      </p:pic>
      <p:sp>
        <p:nvSpPr>
          <p:cNvPr id="43" name="Rectangle 42">
            <a:extLst>
              <a:ext uri="{FF2B5EF4-FFF2-40B4-BE49-F238E27FC236}">
                <a16:creationId xmlns:a16="http://schemas.microsoft.com/office/drawing/2014/main" id="{A9937EC8-11CD-45E4-93B6-37DCFADE57D1}"/>
              </a:ext>
            </a:extLst>
          </p:cNvPr>
          <p:cNvSpPr/>
          <p:nvPr/>
        </p:nvSpPr>
        <p:spPr>
          <a:xfrm>
            <a:off x="205300" y="1231814"/>
            <a:ext cx="5879523" cy="4865866"/>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8" name="Slide Number Placeholder 7">
            <a:extLst>
              <a:ext uri="{FF2B5EF4-FFF2-40B4-BE49-F238E27FC236}">
                <a16:creationId xmlns:a16="http://schemas.microsoft.com/office/drawing/2014/main" id="{D419909C-E42F-4B1A-97EA-5288D7A043D1}"/>
              </a:ext>
            </a:extLst>
          </p:cNvPr>
          <p:cNvSpPr>
            <a:spLocks noGrp="1"/>
          </p:cNvSpPr>
          <p:nvPr>
            <p:ph type="sldNum" sz="quarter" idx="12"/>
          </p:nvPr>
        </p:nvSpPr>
        <p:spPr/>
        <p:txBody>
          <a:bodyPr/>
          <a:lstStyle/>
          <a:p>
            <a:fld id="{BB333B34-C87C-402E-ABB0-13B7C9DEBBC4}" type="slidenum">
              <a:rPr lang="en-US" smtClean="0"/>
              <a:pPr/>
              <a:t>17</a:t>
            </a:fld>
            <a:r>
              <a:rPr lang="en-US"/>
              <a:t> of 29</a:t>
            </a:r>
            <a:endParaRPr lang="en-US" dirty="0"/>
          </a:p>
        </p:txBody>
      </p:sp>
    </p:spTree>
    <p:extLst>
      <p:ext uri="{BB962C8B-B14F-4D97-AF65-F5344CB8AC3E}">
        <p14:creationId xmlns:p14="http://schemas.microsoft.com/office/powerpoint/2010/main" val="10565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3" grpId="0"/>
      <p:bldP spid="34" grpId="0"/>
      <p:bldP spid="39" grpId="0"/>
      <p:bldP spid="40" grpId="0"/>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C1D1-9734-4F0C-9E7E-D101E25305A8}"/>
              </a:ext>
            </a:extLst>
          </p:cNvPr>
          <p:cNvSpPr>
            <a:spLocks noGrp="1"/>
          </p:cNvSpPr>
          <p:nvPr>
            <p:ph type="title"/>
          </p:nvPr>
        </p:nvSpPr>
        <p:spPr/>
        <p:txBody>
          <a:bodyPr/>
          <a:lstStyle/>
          <a:p>
            <a:r>
              <a:rPr lang="en-US"/>
              <a:t>SCOR/ReMark 2021-2022 Consumer Research Study</a:t>
            </a:r>
          </a:p>
        </p:txBody>
      </p:sp>
      <p:pic>
        <p:nvPicPr>
          <p:cNvPr id="7" name="Content Placeholder 6" descr="Shape&#10;&#10;Description automatically generated with low confidence">
            <a:extLst>
              <a:ext uri="{FF2B5EF4-FFF2-40B4-BE49-F238E27FC236}">
                <a16:creationId xmlns:a16="http://schemas.microsoft.com/office/drawing/2014/main" id="{DCE23A0A-A12B-4F41-AA66-C2CF67F738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343" y="1449640"/>
            <a:ext cx="830998" cy="830998"/>
          </a:xfrm>
        </p:spPr>
      </p:pic>
      <p:sp>
        <p:nvSpPr>
          <p:cNvPr id="5" name="Text Placeholder 4">
            <a:extLst>
              <a:ext uri="{FF2B5EF4-FFF2-40B4-BE49-F238E27FC236}">
                <a16:creationId xmlns:a16="http://schemas.microsoft.com/office/drawing/2014/main" id="{0D260755-E7DF-404C-A61C-8F9C3ABFC278}"/>
              </a:ext>
            </a:extLst>
          </p:cNvPr>
          <p:cNvSpPr>
            <a:spLocks noGrp="1"/>
          </p:cNvSpPr>
          <p:nvPr>
            <p:ph type="body" sz="quarter" idx="13"/>
          </p:nvPr>
        </p:nvSpPr>
        <p:spPr/>
        <p:txBody>
          <a:bodyPr/>
          <a:lstStyle/>
          <a:p>
            <a:r>
              <a:rPr lang="en-US" dirty="0"/>
              <a:t>Source: </a:t>
            </a:r>
            <a:r>
              <a:rPr lang="en-US" dirty="0" err="1"/>
              <a:t>ReMark</a:t>
            </a:r>
            <a:r>
              <a:rPr lang="en-US" dirty="0"/>
              <a:t> Global Consumer Study 2021-2022; December 2021 https://www.remarkgroup.com/en/global-consumer-study</a:t>
            </a:r>
          </a:p>
        </p:txBody>
      </p:sp>
      <p:pic>
        <p:nvPicPr>
          <p:cNvPr id="23" name="Picture 22" descr="Shape&#10;&#10;Description automatically generated with low confidence">
            <a:extLst>
              <a:ext uri="{FF2B5EF4-FFF2-40B4-BE49-F238E27FC236}">
                <a16:creationId xmlns:a16="http://schemas.microsoft.com/office/drawing/2014/main" id="{D710E6DB-1821-471E-B5A2-7F8875BFA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361" y="2597136"/>
            <a:ext cx="1600000" cy="1600000"/>
          </a:xfrm>
          <a:prstGeom prst="rect">
            <a:avLst/>
          </a:prstGeom>
        </p:spPr>
      </p:pic>
      <p:sp>
        <p:nvSpPr>
          <p:cNvPr id="25" name="TextBox 24">
            <a:extLst>
              <a:ext uri="{FF2B5EF4-FFF2-40B4-BE49-F238E27FC236}">
                <a16:creationId xmlns:a16="http://schemas.microsoft.com/office/drawing/2014/main" id="{2C5B85E6-E4FF-4824-9269-3262F4AD4016}"/>
              </a:ext>
            </a:extLst>
          </p:cNvPr>
          <p:cNvSpPr txBox="1"/>
          <p:nvPr/>
        </p:nvSpPr>
        <p:spPr>
          <a:xfrm>
            <a:off x="1394316" y="1311070"/>
            <a:ext cx="3569972" cy="1107996"/>
          </a:xfrm>
          <a:prstGeom prst="rect">
            <a:avLst/>
          </a:prstGeom>
          <a:noFill/>
        </p:spPr>
        <p:txBody>
          <a:bodyPr wrap="square" lIns="0" tIns="0" rIns="0" bIns="0" rtlCol="0" anchor="t">
            <a:spAutoFit/>
          </a:bodyPr>
          <a:lstStyle/>
          <a:p>
            <a:pPr>
              <a:spcBef>
                <a:spcPts val="600"/>
              </a:spcBef>
            </a:pPr>
            <a:r>
              <a:rPr lang="en-US"/>
              <a:t>There was a </a:t>
            </a:r>
            <a:r>
              <a:rPr lang="en-US" b="1"/>
              <a:t>30% increase </a:t>
            </a:r>
            <a:r>
              <a:rPr lang="en-US"/>
              <a:t>in 2020 and </a:t>
            </a:r>
            <a:r>
              <a:rPr lang="en-US" b="1"/>
              <a:t>additional 33% increase </a:t>
            </a:r>
            <a:r>
              <a:rPr lang="en-US"/>
              <a:t>in 2021 on the perceived value of insurance </a:t>
            </a:r>
          </a:p>
        </p:txBody>
      </p:sp>
      <p:sp>
        <p:nvSpPr>
          <p:cNvPr id="26" name="TextBox 25">
            <a:extLst>
              <a:ext uri="{FF2B5EF4-FFF2-40B4-BE49-F238E27FC236}">
                <a16:creationId xmlns:a16="http://schemas.microsoft.com/office/drawing/2014/main" id="{8B17CA75-FE6A-489A-8805-946881E22D13}"/>
              </a:ext>
            </a:extLst>
          </p:cNvPr>
          <p:cNvSpPr txBox="1"/>
          <p:nvPr/>
        </p:nvSpPr>
        <p:spPr>
          <a:xfrm>
            <a:off x="8302639" y="1399263"/>
            <a:ext cx="3419843" cy="553998"/>
          </a:xfrm>
          <a:prstGeom prst="rect">
            <a:avLst/>
          </a:prstGeom>
          <a:noFill/>
        </p:spPr>
        <p:txBody>
          <a:bodyPr wrap="square" lIns="0" tIns="0" rIns="0" bIns="0" rtlCol="0">
            <a:spAutoFit/>
          </a:bodyPr>
          <a:lstStyle/>
          <a:p>
            <a:pPr algn="l">
              <a:spcBef>
                <a:spcPts val="600"/>
              </a:spcBef>
            </a:pPr>
            <a:r>
              <a:rPr lang="en-US"/>
              <a:t>And </a:t>
            </a:r>
            <a:r>
              <a:rPr lang="en-US" b="1"/>
              <a:t>2 out of 3</a:t>
            </a:r>
            <a:r>
              <a:rPr lang="en-US"/>
              <a:t> who felt that way were looking to </a:t>
            </a:r>
            <a:r>
              <a:rPr lang="en-US" i="1"/>
              <a:t>increase coverage</a:t>
            </a:r>
          </a:p>
        </p:txBody>
      </p:sp>
      <p:pic>
        <p:nvPicPr>
          <p:cNvPr id="28" name="Picture 27" descr="Shape&#10;&#10;Description automatically generated with low confidence">
            <a:extLst>
              <a:ext uri="{FF2B5EF4-FFF2-40B4-BE49-F238E27FC236}">
                <a16:creationId xmlns:a16="http://schemas.microsoft.com/office/drawing/2014/main" id="{4F5CEFEC-295B-4987-92F7-1B3F6B97C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0881" y="1311070"/>
            <a:ext cx="869011" cy="869011"/>
          </a:xfrm>
          <a:prstGeom prst="rect">
            <a:avLst/>
          </a:prstGeom>
        </p:spPr>
      </p:pic>
      <p:pic>
        <p:nvPicPr>
          <p:cNvPr id="32" name="Picture 31" descr="Shape&#10;&#10;Description automatically generated with low confidence">
            <a:extLst>
              <a:ext uri="{FF2B5EF4-FFF2-40B4-BE49-F238E27FC236}">
                <a16:creationId xmlns:a16="http://schemas.microsoft.com/office/drawing/2014/main" id="{8CC0CFEF-0061-4145-AD69-A236DAFA5D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7334" y="3243872"/>
            <a:ext cx="838916" cy="838916"/>
          </a:xfrm>
          <a:prstGeom prst="rect">
            <a:avLst/>
          </a:prstGeom>
        </p:spPr>
      </p:pic>
      <p:sp>
        <p:nvSpPr>
          <p:cNvPr id="37" name="TextBox 36">
            <a:extLst>
              <a:ext uri="{FF2B5EF4-FFF2-40B4-BE49-F238E27FC236}">
                <a16:creationId xmlns:a16="http://schemas.microsoft.com/office/drawing/2014/main" id="{C05C27B6-6C8F-4744-B657-6A5A3EE7BBDD}"/>
              </a:ext>
            </a:extLst>
          </p:cNvPr>
          <p:cNvSpPr txBox="1"/>
          <p:nvPr/>
        </p:nvSpPr>
        <p:spPr>
          <a:xfrm>
            <a:off x="712916" y="3137301"/>
            <a:ext cx="3419843" cy="830997"/>
          </a:xfrm>
          <a:prstGeom prst="rect">
            <a:avLst/>
          </a:prstGeom>
          <a:noFill/>
        </p:spPr>
        <p:txBody>
          <a:bodyPr wrap="square" lIns="0" tIns="0" rIns="0" bIns="0" rtlCol="0">
            <a:spAutoFit/>
          </a:bodyPr>
          <a:lstStyle/>
          <a:p>
            <a:pPr algn="l">
              <a:spcBef>
                <a:spcPts val="600"/>
              </a:spcBef>
            </a:pPr>
            <a:r>
              <a:rPr lang="en-US"/>
              <a:t>In 2021, COVID related events was the </a:t>
            </a:r>
            <a:r>
              <a:rPr lang="en-US" b="1"/>
              <a:t>#3 reason </a:t>
            </a:r>
            <a:r>
              <a:rPr lang="en-US"/>
              <a:t>that led consumers to buy insurance </a:t>
            </a:r>
          </a:p>
        </p:txBody>
      </p:sp>
      <p:sp>
        <p:nvSpPr>
          <p:cNvPr id="38" name="TextBox 37">
            <a:extLst>
              <a:ext uri="{FF2B5EF4-FFF2-40B4-BE49-F238E27FC236}">
                <a16:creationId xmlns:a16="http://schemas.microsoft.com/office/drawing/2014/main" id="{12A408F9-E2B1-4101-A491-1994C403729A}"/>
              </a:ext>
            </a:extLst>
          </p:cNvPr>
          <p:cNvSpPr txBox="1"/>
          <p:nvPr/>
        </p:nvSpPr>
        <p:spPr>
          <a:xfrm>
            <a:off x="2139438" y="5692353"/>
            <a:ext cx="3419843" cy="276999"/>
          </a:xfrm>
          <a:prstGeom prst="rect">
            <a:avLst/>
          </a:prstGeom>
          <a:noFill/>
        </p:spPr>
        <p:txBody>
          <a:bodyPr wrap="square" lIns="0" tIns="0" rIns="0" bIns="0" rtlCol="0">
            <a:spAutoFit/>
          </a:bodyPr>
          <a:lstStyle/>
          <a:p>
            <a:pPr algn="l">
              <a:spcBef>
                <a:spcPts val="600"/>
              </a:spcBef>
            </a:pPr>
            <a:r>
              <a:rPr lang="en-US"/>
              <a:t>Outranking “getting married”!</a:t>
            </a:r>
          </a:p>
        </p:txBody>
      </p:sp>
      <p:cxnSp>
        <p:nvCxnSpPr>
          <p:cNvPr id="40" name="Straight Connector 39">
            <a:extLst>
              <a:ext uri="{FF2B5EF4-FFF2-40B4-BE49-F238E27FC236}">
                <a16:creationId xmlns:a16="http://schemas.microsoft.com/office/drawing/2014/main" id="{69573AAB-6303-4B9A-819E-C5A2215BFC0C}"/>
              </a:ext>
            </a:extLst>
          </p:cNvPr>
          <p:cNvCxnSpPr>
            <a:cxnSpLocks/>
          </p:cNvCxnSpPr>
          <p:nvPr/>
        </p:nvCxnSpPr>
        <p:spPr>
          <a:xfrm flipV="1">
            <a:off x="156937" y="2692295"/>
            <a:ext cx="11583959" cy="58340"/>
          </a:xfrm>
          <a:prstGeom prst="line">
            <a:avLst/>
          </a:prstGeom>
          <a:ln w="254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125749C-898B-4487-BF8E-42836811C9AF}"/>
              </a:ext>
            </a:extLst>
          </p:cNvPr>
          <p:cNvCxnSpPr>
            <a:cxnSpLocks/>
          </p:cNvCxnSpPr>
          <p:nvPr/>
        </p:nvCxnSpPr>
        <p:spPr>
          <a:xfrm>
            <a:off x="5948916" y="2723729"/>
            <a:ext cx="0" cy="3389607"/>
          </a:xfrm>
          <a:prstGeom prst="line">
            <a:avLst/>
          </a:prstGeom>
          <a:ln w="254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E922F0F-4F5F-438A-AF75-26FCE1A4D9D2}"/>
              </a:ext>
            </a:extLst>
          </p:cNvPr>
          <p:cNvSpPr txBox="1"/>
          <p:nvPr/>
        </p:nvSpPr>
        <p:spPr>
          <a:xfrm>
            <a:off x="6207895" y="4190214"/>
            <a:ext cx="3569972" cy="553998"/>
          </a:xfrm>
          <a:prstGeom prst="rect">
            <a:avLst/>
          </a:prstGeom>
          <a:noFill/>
        </p:spPr>
        <p:txBody>
          <a:bodyPr wrap="square" lIns="0" tIns="0" rIns="0" bIns="0" rtlCol="0">
            <a:spAutoFit/>
          </a:bodyPr>
          <a:lstStyle/>
          <a:p>
            <a:pPr algn="l">
              <a:spcBef>
                <a:spcPts val="600"/>
              </a:spcBef>
            </a:pPr>
            <a:r>
              <a:rPr lang="en-US" b="1" i="1" dirty="0"/>
              <a:t>2 out of 3 </a:t>
            </a:r>
            <a:r>
              <a:rPr lang="en-US" dirty="0"/>
              <a:t>look to professionals for advice regarding insurance </a:t>
            </a:r>
          </a:p>
        </p:txBody>
      </p:sp>
      <p:sp>
        <p:nvSpPr>
          <p:cNvPr id="16" name="Arrow: Right 15">
            <a:extLst>
              <a:ext uri="{FF2B5EF4-FFF2-40B4-BE49-F238E27FC236}">
                <a16:creationId xmlns:a16="http://schemas.microsoft.com/office/drawing/2014/main" id="{852169EE-444D-42A7-9DFE-29F8AAA05699}"/>
              </a:ext>
            </a:extLst>
          </p:cNvPr>
          <p:cNvSpPr/>
          <p:nvPr/>
        </p:nvSpPr>
        <p:spPr>
          <a:xfrm>
            <a:off x="5616384" y="1450635"/>
            <a:ext cx="1376087" cy="49497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graphicFrame>
        <p:nvGraphicFramePr>
          <p:cNvPr id="24" name="Chart 23">
            <a:extLst>
              <a:ext uri="{FF2B5EF4-FFF2-40B4-BE49-F238E27FC236}">
                <a16:creationId xmlns:a16="http://schemas.microsoft.com/office/drawing/2014/main" id="{64FF3AD1-4E60-4A5A-9F80-E657A2CCD70C}"/>
              </a:ext>
            </a:extLst>
          </p:cNvPr>
          <p:cNvGraphicFramePr/>
          <p:nvPr/>
        </p:nvGraphicFramePr>
        <p:xfrm>
          <a:off x="1297341" y="4153485"/>
          <a:ext cx="3159232" cy="1431281"/>
        </p:xfrm>
        <a:graphic>
          <a:graphicData uri="http://schemas.openxmlformats.org/drawingml/2006/chart">
            <c:chart xmlns:c="http://schemas.openxmlformats.org/drawingml/2006/chart" xmlns:r="http://schemas.openxmlformats.org/officeDocument/2006/relationships" r:id="rId7"/>
          </a:graphicData>
        </a:graphic>
      </p:graphicFrame>
      <p:pic>
        <p:nvPicPr>
          <p:cNvPr id="11" name="Picture 10" descr="Shape&#10;&#10;Description automatically generated with low confidence">
            <a:extLst>
              <a:ext uri="{FF2B5EF4-FFF2-40B4-BE49-F238E27FC236}">
                <a16:creationId xmlns:a16="http://schemas.microsoft.com/office/drawing/2014/main" id="{374ED37A-02DF-4160-8254-8F214D2D4E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0423" y="3279035"/>
            <a:ext cx="700872" cy="700872"/>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60C7884C-4537-423E-BF46-471025E90C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4403" y="3263245"/>
            <a:ext cx="700872" cy="700872"/>
          </a:xfrm>
          <a:prstGeom prst="rect">
            <a:avLst/>
          </a:prstGeom>
        </p:spPr>
      </p:pic>
      <p:pic>
        <p:nvPicPr>
          <p:cNvPr id="33" name="Picture 32" descr="Shape&#10;&#10;Description automatically generated with low confidence">
            <a:extLst>
              <a:ext uri="{FF2B5EF4-FFF2-40B4-BE49-F238E27FC236}">
                <a16:creationId xmlns:a16="http://schemas.microsoft.com/office/drawing/2014/main" id="{67674E73-7C62-491C-A486-690051CE2BC1}"/>
              </a:ext>
            </a:extLst>
          </p:cNvPr>
          <p:cNvPicPr>
            <a:picLocks noChangeAspect="1"/>
          </p:cNvPicPr>
          <p:nvPr/>
        </p:nvPicPr>
        <p:blipFill>
          <a:blip r:embed="rId8">
            <a:alphaModFix amt="39000"/>
            <a:extLst>
              <a:ext uri="{28A0092B-C50C-407E-A947-70E740481C1C}">
                <a14:useLocalDpi xmlns:a14="http://schemas.microsoft.com/office/drawing/2010/main" val="0"/>
              </a:ext>
            </a:extLst>
          </a:blip>
          <a:stretch>
            <a:fillRect/>
          </a:stretch>
        </p:blipFill>
        <p:spPr>
          <a:xfrm>
            <a:off x="6887069" y="3243872"/>
            <a:ext cx="700872" cy="700872"/>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826C9933-A57D-46C5-8E80-7990D3407C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7867" y="3979907"/>
            <a:ext cx="1600000" cy="1600000"/>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2885EBED-3DB2-4613-BFE8-AD83DCE926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39277" y="4552304"/>
            <a:ext cx="708978" cy="708978"/>
          </a:xfrm>
          <a:prstGeom prst="rect">
            <a:avLst/>
          </a:prstGeom>
        </p:spPr>
      </p:pic>
      <p:sp>
        <p:nvSpPr>
          <p:cNvPr id="9" name="Rectangle 8">
            <a:extLst>
              <a:ext uri="{FF2B5EF4-FFF2-40B4-BE49-F238E27FC236}">
                <a16:creationId xmlns:a16="http://schemas.microsoft.com/office/drawing/2014/main" id="{73D03537-C54D-425E-826A-33BC042CEDF0}"/>
              </a:ext>
            </a:extLst>
          </p:cNvPr>
          <p:cNvSpPr/>
          <p:nvPr/>
        </p:nvSpPr>
        <p:spPr>
          <a:xfrm>
            <a:off x="234894" y="1144090"/>
            <a:ext cx="12010030" cy="4970761"/>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grpSp>
        <p:nvGrpSpPr>
          <p:cNvPr id="8" name="Group 7">
            <a:extLst>
              <a:ext uri="{FF2B5EF4-FFF2-40B4-BE49-F238E27FC236}">
                <a16:creationId xmlns:a16="http://schemas.microsoft.com/office/drawing/2014/main" id="{85BAE781-4DBE-4740-8D2F-04E9D208A4E8}"/>
              </a:ext>
            </a:extLst>
          </p:cNvPr>
          <p:cNvGrpSpPr/>
          <p:nvPr/>
        </p:nvGrpSpPr>
        <p:grpSpPr>
          <a:xfrm>
            <a:off x="3672788" y="1915035"/>
            <a:ext cx="4639233" cy="2852165"/>
            <a:chOff x="4013947" y="2180081"/>
            <a:chExt cx="4639233" cy="2852165"/>
          </a:xfrm>
        </p:grpSpPr>
        <p:sp>
          <p:nvSpPr>
            <p:cNvPr id="3" name="Rectangle 2">
              <a:extLst>
                <a:ext uri="{FF2B5EF4-FFF2-40B4-BE49-F238E27FC236}">
                  <a16:creationId xmlns:a16="http://schemas.microsoft.com/office/drawing/2014/main" id="{54B6023C-B104-490D-9ACC-5C6651895D4A}"/>
                </a:ext>
              </a:extLst>
            </p:cNvPr>
            <p:cNvSpPr/>
            <p:nvPr/>
          </p:nvSpPr>
          <p:spPr>
            <a:xfrm>
              <a:off x="4013947" y="2180081"/>
              <a:ext cx="4639233" cy="28521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p>
              <a:pPr algn="l"/>
              <a:endParaRPr lang="en-US" dirty="0"/>
            </a:p>
            <a:p>
              <a:pPr algn="l"/>
              <a:endParaRPr lang="en-US" dirty="0"/>
            </a:p>
            <a:p>
              <a:pPr algn="l"/>
              <a:r>
                <a:rPr lang="en-US" dirty="0">
                  <a:solidFill>
                    <a:schemeClr val="tx1"/>
                  </a:solidFill>
                </a:rPr>
                <a:t>Motivations and behaviors of consumers have changed – and John Hancock Vitality is at the intersection of these needs! </a:t>
              </a:r>
            </a:p>
            <a:p>
              <a:pPr algn="l"/>
              <a:endParaRPr lang="en-US" dirty="0"/>
            </a:p>
          </p:txBody>
        </p:sp>
        <p:pic>
          <p:nvPicPr>
            <p:cNvPr id="6" name="Picture 5" descr="Shape&#10;&#10;Description automatically generated with low confidence">
              <a:extLst>
                <a:ext uri="{FF2B5EF4-FFF2-40B4-BE49-F238E27FC236}">
                  <a16:creationId xmlns:a16="http://schemas.microsoft.com/office/drawing/2014/main" id="{15135240-EBCD-477C-B4E3-97E587C193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11609" y="2341066"/>
              <a:ext cx="1249313" cy="1249313"/>
            </a:xfrm>
            <a:prstGeom prst="rect">
              <a:avLst/>
            </a:prstGeom>
          </p:spPr>
        </p:pic>
      </p:grpSp>
      <p:sp>
        <p:nvSpPr>
          <p:cNvPr id="13" name="Slide Number Placeholder 12">
            <a:extLst>
              <a:ext uri="{FF2B5EF4-FFF2-40B4-BE49-F238E27FC236}">
                <a16:creationId xmlns:a16="http://schemas.microsoft.com/office/drawing/2014/main" id="{9D18CEB5-5879-4799-8418-A1B07268B6F0}"/>
              </a:ext>
            </a:extLst>
          </p:cNvPr>
          <p:cNvSpPr>
            <a:spLocks noGrp="1"/>
          </p:cNvSpPr>
          <p:nvPr>
            <p:ph type="sldNum" sz="quarter" idx="12"/>
          </p:nvPr>
        </p:nvSpPr>
        <p:spPr/>
        <p:txBody>
          <a:bodyPr/>
          <a:lstStyle/>
          <a:p>
            <a:fld id="{BB333B34-C87C-402E-ABB0-13B7C9DEBBC4}" type="slidenum">
              <a:rPr lang="en-US" smtClean="0"/>
              <a:pPr/>
              <a:t>18</a:t>
            </a:fld>
            <a:r>
              <a:rPr lang="en-US"/>
              <a:t> of 29</a:t>
            </a:r>
            <a:endParaRPr lang="en-US" dirty="0"/>
          </a:p>
        </p:txBody>
      </p:sp>
    </p:spTree>
    <p:extLst>
      <p:ext uri="{BB962C8B-B14F-4D97-AF65-F5344CB8AC3E}">
        <p14:creationId xmlns:p14="http://schemas.microsoft.com/office/powerpoint/2010/main" val="20820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06D56-314F-4E84-8649-ADD3BFC6A802}"/>
              </a:ext>
            </a:extLst>
          </p:cNvPr>
          <p:cNvSpPr>
            <a:spLocks noGrp="1"/>
          </p:cNvSpPr>
          <p:nvPr>
            <p:ph type="title"/>
          </p:nvPr>
        </p:nvSpPr>
        <p:spPr/>
        <p:txBody>
          <a:bodyPr>
            <a:noAutofit/>
          </a:bodyPr>
          <a:lstStyle/>
          <a:p>
            <a:r>
              <a:rPr lang="en-US" sz="6000" dirty="0"/>
              <a:t>Engagement and Healthy Outcomes</a:t>
            </a:r>
          </a:p>
        </p:txBody>
      </p:sp>
      <p:sp>
        <p:nvSpPr>
          <p:cNvPr id="5" name="Slide Number Placeholder 4">
            <a:extLst>
              <a:ext uri="{FF2B5EF4-FFF2-40B4-BE49-F238E27FC236}">
                <a16:creationId xmlns:a16="http://schemas.microsoft.com/office/drawing/2014/main" id="{EE9813F1-0449-4F43-BE30-B2235176662D}"/>
              </a:ext>
            </a:extLst>
          </p:cNvPr>
          <p:cNvSpPr>
            <a:spLocks noGrp="1"/>
          </p:cNvSpPr>
          <p:nvPr>
            <p:ph type="sldNum" sz="quarter" idx="12"/>
          </p:nvPr>
        </p:nvSpPr>
        <p:spPr/>
        <p:txBody>
          <a:bodyPr/>
          <a:lstStyle/>
          <a:p>
            <a:fld id="{BB333B34-C87C-402E-ABB0-13B7C9DEBBC4}" type="slidenum">
              <a:rPr lang="en-CA" smtClean="0"/>
              <a:pPr/>
              <a:t>19</a:t>
            </a:fld>
            <a:r>
              <a:rPr lang="en-CA"/>
              <a:t> of 42</a:t>
            </a:r>
            <a:endParaRPr lang="en-CA" dirty="0"/>
          </a:p>
        </p:txBody>
      </p:sp>
    </p:spTree>
    <p:extLst>
      <p:ext uri="{BB962C8B-B14F-4D97-AF65-F5344CB8AC3E}">
        <p14:creationId xmlns:p14="http://schemas.microsoft.com/office/powerpoint/2010/main" val="41096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F18982-07D9-47FA-8D04-BE24F0624514}"/>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1C035BF8-C52F-4B9F-A529-D6F15D3798C5}"/>
              </a:ext>
            </a:extLst>
          </p:cNvPr>
          <p:cNvSpPr>
            <a:spLocks noGrp="1"/>
          </p:cNvSpPr>
          <p:nvPr>
            <p:ph idx="4294967295"/>
          </p:nvPr>
        </p:nvSpPr>
        <p:spPr>
          <a:xfrm>
            <a:off x="5214938" y="1555750"/>
            <a:ext cx="6973887" cy="4586288"/>
          </a:xfrm>
        </p:spPr>
        <p:txBody>
          <a:bodyPr/>
          <a:lstStyle/>
          <a:p>
            <a:r>
              <a:rPr lang="en-US" dirty="0"/>
              <a:t>Overview and updates</a:t>
            </a:r>
            <a:br>
              <a:rPr lang="en-US" dirty="0"/>
            </a:br>
            <a:br>
              <a:rPr lang="en-US" dirty="0"/>
            </a:br>
            <a:endParaRPr lang="en-US" dirty="0"/>
          </a:p>
          <a:p>
            <a:r>
              <a:rPr lang="en-US" dirty="0"/>
              <a:t>Insurance, John Hancock Vitality and member health in a COVID world</a:t>
            </a:r>
          </a:p>
          <a:p>
            <a:r>
              <a:rPr lang="en-US" dirty="0"/>
              <a:t>Customer perceptions of health, insurance, and wealth</a:t>
            </a:r>
          </a:p>
          <a:p>
            <a:r>
              <a:rPr lang="en-US" dirty="0"/>
              <a:t>John Hancock Vitality Healthy Outcomes</a:t>
            </a:r>
            <a:br>
              <a:rPr lang="en-US" dirty="0"/>
            </a:br>
            <a:br>
              <a:rPr lang="en-US" dirty="0"/>
            </a:br>
            <a:endParaRPr lang="en-US" dirty="0"/>
          </a:p>
          <a:p>
            <a:r>
              <a:rPr lang="en-US" dirty="0"/>
              <a:t>How John Hancock Vitality can drive business</a:t>
            </a:r>
          </a:p>
        </p:txBody>
      </p:sp>
      <p:pic>
        <p:nvPicPr>
          <p:cNvPr id="9" name="Picture 8" descr="Shape&#10;&#10;Description automatically generated with low confidence">
            <a:extLst>
              <a:ext uri="{FF2B5EF4-FFF2-40B4-BE49-F238E27FC236}">
                <a16:creationId xmlns:a16="http://schemas.microsoft.com/office/drawing/2014/main" id="{707C3989-8E5D-4472-916D-369636EAB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293" y="4473502"/>
            <a:ext cx="883128" cy="883128"/>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C80A506E-1867-488D-B207-B71077F76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695" y="2965097"/>
            <a:ext cx="883128" cy="883128"/>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93CBE37E-FFC1-428E-A854-47C9388B2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8940" y="1501370"/>
            <a:ext cx="883128" cy="883128"/>
          </a:xfrm>
          <a:prstGeom prst="rect">
            <a:avLst/>
          </a:prstGeom>
        </p:spPr>
      </p:pic>
      <p:sp>
        <p:nvSpPr>
          <p:cNvPr id="8" name="Slide Number Placeholder 7">
            <a:extLst>
              <a:ext uri="{FF2B5EF4-FFF2-40B4-BE49-F238E27FC236}">
                <a16:creationId xmlns:a16="http://schemas.microsoft.com/office/drawing/2014/main" id="{CDB5B115-6843-4E7A-A9EA-DBD00CB51E3F}"/>
              </a:ext>
            </a:extLst>
          </p:cNvPr>
          <p:cNvSpPr>
            <a:spLocks noGrp="1"/>
          </p:cNvSpPr>
          <p:nvPr>
            <p:ph type="sldNum" sz="quarter" idx="12"/>
          </p:nvPr>
        </p:nvSpPr>
        <p:spPr/>
        <p:txBody>
          <a:bodyPr/>
          <a:lstStyle/>
          <a:p>
            <a:fld id="{BB333B34-C87C-402E-ABB0-13B7C9DEBBC4}" type="slidenum">
              <a:rPr lang="en-CA" smtClean="0"/>
              <a:pPr/>
              <a:t>2</a:t>
            </a:fld>
            <a:r>
              <a:rPr lang="en-CA"/>
              <a:t> of 29</a:t>
            </a:r>
            <a:endParaRPr lang="en-CA" dirty="0"/>
          </a:p>
        </p:txBody>
      </p:sp>
    </p:spTree>
    <p:extLst>
      <p:ext uri="{BB962C8B-B14F-4D97-AF65-F5344CB8AC3E}">
        <p14:creationId xmlns:p14="http://schemas.microsoft.com/office/powerpoint/2010/main" val="49325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5DED365-B3D2-46C4-8F1E-072424E72805}"/>
              </a:ext>
            </a:extLst>
          </p:cNvPr>
          <p:cNvSpPr>
            <a:spLocks noGrp="1"/>
          </p:cNvSpPr>
          <p:nvPr>
            <p:ph idx="13"/>
          </p:nvPr>
        </p:nvSpPr>
        <p:spPr>
          <a:xfrm>
            <a:off x="4267239" y="1972847"/>
            <a:ext cx="2464549" cy="855623"/>
          </a:xfrm>
        </p:spPr>
        <p:txBody>
          <a:bodyPr/>
          <a:lstStyle/>
          <a:p>
            <a:pPr algn="ctr">
              <a:lnSpc>
                <a:spcPct val="100000"/>
              </a:lnSpc>
            </a:pPr>
            <a:r>
              <a:rPr lang="en-US" dirty="0"/>
              <a:t>In 2021 we reached </a:t>
            </a:r>
            <a:br>
              <a:rPr lang="en-US" dirty="0"/>
            </a:br>
            <a:r>
              <a:rPr lang="en-US" sz="1800" b="1" dirty="0">
                <a:solidFill>
                  <a:schemeClr val="accent2"/>
                </a:solidFill>
              </a:rPr>
              <a:t>over 100,000 </a:t>
            </a:r>
            <a:r>
              <a:rPr lang="en-US" dirty="0"/>
              <a:t>customers with John Hancock Vitality </a:t>
            </a:r>
            <a:endParaRPr lang="en-US" baseline="30000" dirty="0"/>
          </a:p>
        </p:txBody>
      </p:sp>
      <p:sp>
        <p:nvSpPr>
          <p:cNvPr id="23" name="Text Placeholder 22">
            <a:extLst>
              <a:ext uri="{FF2B5EF4-FFF2-40B4-BE49-F238E27FC236}">
                <a16:creationId xmlns:a16="http://schemas.microsoft.com/office/drawing/2014/main" id="{9BF6E481-D4A6-430A-A10A-6E297FD47810}"/>
              </a:ext>
            </a:extLst>
          </p:cNvPr>
          <p:cNvSpPr>
            <a:spLocks noGrp="1"/>
          </p:cNvSpPr>
          <p:nvPr>
            <p:ph type="body" sz="quarter" idx="15"/>
          </p:nvPr>
        </p:nvSpPr>
        <p:spPr>
          <a:xfrm>
            <a:off x="3559180" y="590021"/>
            <a:ext cx="5506443" cy="792162"/>
          </a:xfrm>
        </p:spPr>
        <p:txBody>
          <a:bodyPr anchor="t"/>
          <a:lstStyle/>
          <a:p>
            <a:r>
              <a:rPr lang="en-US" b="1" dirty="0"/>
              <a:t>Consumers want Vitality</a:t>
            </a:r>
          </a:p>
        </p:txBody>
      </p:sp>
      <p:sp>
        <p:nvSpPr>
          <p:cNvPr id="5" name="Title 4">
            <a:extLst>
              <a:ext uri="{FF2B5EF4-FFF2-40B4-BE49-F238E27FC236}">
                <a16:creationId xmlns:a16="http://schemas.microsoft.com/office/drawing/2014/main" id="{7D603141-C1C9-4DC3-93AE-660738E07897}"/>
              </a:ext>
            </a:extLst>
          </p:cNvPr>
          <p:cNvSpPr>
            <a:spLocks noGrp="1"/>
          </p:cNvSpPr>
          <p:nvPr>
            <p:ph type="title"/>
          </p:nvPr>
        </p:nvSpPr>
        <p:spPr/>
        <p:txBody>
          <a:bodyPr/>
          <a:lstStyle/>
          <a:p>
            <a:r>
              <a:rPr lang="en-US" dirty="0"/>
              <a:t>Vitality is good for your business</a:t>
            </a:r>
            <a:endParaRPr lang="en-US" b="1" dirty="0"/>
          </a:p>
        </p:txBody>
      </p:sp>
      <p:sp>
        <p:nvSpPr>
          <p:cNvPr id="11" name="Rectangle 10">
            <a:extLst>
              <a:ext uri="{FF2B5EF4-FFF2-40B4-BE49-F238E27FC236}">
                <a16:creationId xmlns:a16="http://schemas.microsoft.com/office/drawing/2014/main" id="{ACFED17D-C0E5-4562-AD60-CA33A983ACF5}"/>
              </a:ext>
            </a:extLst>
          </p:cNvPr>
          <p:cNvSpPr/>
          <p:nvPr/>
        </p:nvSpPr>
        <p:spPr>
          <a:xfrm>
            <a:off x="3248297" y="5596518"/>
            <a:ext cx="8571333" cy="830997"/>
          </a:xfrm>
          <a:prstGeom prst="rect">
            <a:avLst/>
          </a:prstGeom>
        </p:spPr>
        <p:txBody>
          <a:bodyPr wrap="square">
            <a:spAutoFit/>
          </a:bodyPr>
          <a:lstStyle/>
          <a:p>
            <a:pPr marL="228600" indent="-228600">
              <a:buAutoNum type="arabicPeriod"/>
            </a:pPr>
            <a:r>
              <a:rPr lang="en-US" sz="800" dirty="0"/>
              <a:t>Based on internal John Hancock Vitality reporting of Vitality PLUS and GO customers</a:t>
            </a:r>
          </a:p>
          <a:p>
            <a:pPr marL="228600" indent="-228600">
              <a:buAutoNum type="arabicPeriod"/>
            </a:pPr>
            <a:r>
              <a:rPr lang="en-US" sz="800" dirty="0"/>
              <a:t>As reported by LIMRA, March 2021 https://www.limra.com/en/newsroom/news-releases/2021/limra-u.s.-life-insurance-policy-sales-increase-2-in-2020/</a:t>
            </a:r>
          </a:p>
          <a:p>
            <a:pPr marL="228600" indent="-228600">
              <a:buAutoNum type="arabicPeriod"/>
            </a:pPr>
            <a:r>
              <a:rPr lang="en-US" sz="800" dirty="0"/>
              <a:t>Based upon a rolling 12-month placement ratio of JH new business data of formal applications with Vitality PLUS as compared to cases without Vitality PLUS from Oct 2020 – Sep 2021</a:t>
            </a:r>
          </a:p>
          <a:p>
            <a:pPr marL="228600" indent="-228600">
              <a:buAutoNum type="arabicPeriod"/>
            </a:pPr>
            <a:r>
              <a:rPr lang="en-US" sz="800" dirty="0"/>
              <a:t>Medallia John Hancock Vitality member surveys of Brokerage John Hancock Vitality PLUS members, September 2020 YTD</a:t>
            </a:r>
          </a:p>
          <a:p>
            <a:pPr marL="228600" indent="-228600">
              <a:buAutoNum type="arabicPeriod"/>
            </a:pPr>
            <a:r>
              <a:rPr lang="en-US" sz="800" dirty="0"/>
              <a:t>Based upon internal John Hancock Vitality reporting for 2021</a:t>
            </a:r>
          </a:p>
        </p:txBody>
      </p:sp>
      <p:sp>
        <p:nvSpPr>
          <p:cNvPr id="12" name="Content Placeholder 5">
            <a:extLst>
              <a:ext uri="{FF2B5EF4-FFF2-40B4-BE49-F238E27FC236}">
                <a16:creationId xmlns:a16="http://schemas.microsoft.com/office/drawing/2014/main" id="{D6BBC9D3-4ED7-40CC-A103-2616B05B8643}"/>
              </a:ext>
            </a:extLst>
          </p:cNvPr>
          <p:cNvSpPr txBox="1">
            <a:spLocks/>
          </p:cNvSpPr>
          <p:nvPr/>
        </p:nvSpPr>
        <p:spPr>
          <a:xfrm>
            <a:off x="8856618" y="1972847"/>
            <a:ext cx="2333897" cy="1004234"/>
          </a:xfrm>
          <a:prstGeom prst="rect">
            <a:avLst/>
          </a:prstGeom>
        </p:spPr>
        <p:txBody>
          <a:bodyPr vert="horz" lIns="0" tIns="0" rIns="0" bIns="0" rtlCol="0">
            <a:noAutofit/>
          </a:bodyPr>
          <a:lstStyle>
            <a:lvl1pPr marL="0" indent="0" algn="l" defTabSz="914400" rtl="0" eaLnBrk="1" latinLnBrk="0" hangingPunct="1">
              <a:lnSpc>
                <a:spcPct val="150000"/>
              </a:lnSpc>
              <a:spcBef>
                <a:spcPts val="0"/>
              </a:spcBef>
              <a:buClr>
                <a:schemeClr val="tx1"/>
              </a:buClr>
              <a:buSzPct val="100000"/>
              <a:buFont typeface="Arial" panose="020B0604020202020204" pitchFamily="34" charset="0"/>
              <a:buNone/>
              <a:defRPr sz="1400" b="0" i="0" kern="1200">
                <a:solidFill>
                  <a:schemeClr val="tx1"/>
                </a:solidFill>
                <a:latin typeface="Arial" panose="020B0604020202020204" pitchFamily="34" charset="0"/>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b="0" i="0" kern="1200">
                <a:solidFill>
                  <a:schemeClr val="tx1"/>
                </a:solidFill>
                <a:latin typeface="Arial" panose="020B0604020202020204" pitchFamily="34" charset="0"/>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b="0" i="0" kern="1200">
                <a:solidFill>
                  <a:schemeClr val="tx1"/>
                </a:solidFill>
                <a:latin typeface="Arial" panose="020B0604020202020204" pitchFamily="34" charset="0"/>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9pPr>
          </a:lstStyle>
          <a:p>
            <a:pPr algn="ctr">
              <a:lnSpc>
                <a:spcPct val="100000"/>
              </a:lnSpc>
            </a:pPr>
            <a:r>
              <a:rPr lang="en-US" dirty="0"/>
              <a:t>Vitality PLUS cases are </a:t>
            </a:r>
            <a:r>
              <a:rPr lang="en-US" sz="1800" b="1" dirty="0">
                <a:solidFill>
                  <a:schemeClr val="accent2"/>
                </a:solidFill>
              </a:rPr>
              <a:t>51% more likely be placed in force</a:t>
            </a:r>
            <a:r>
              <a:rPr lang="en-US" baseline="30000" dirty="0">
                <a:solidFill>
                  <a:schemeClr val="accent2"/>
                </a:solidFill>
              </a:rPr>
              <a:t>3</a:t>
            </a:r>
            <a:r>
              <a:rPr lang="en-US" b="1" dirty="0">
                <a:solidFill>
                  <a:schemeClr val="accent2"/>
                </a:solidFill>
              </a:rPr>
              <a:t> </a:t>
            </a:r>
            <a:r>
              <a:rPr lang="en-US" dirty="0"/>
              <a:t>than non-Vitality PLUS cases.</a:t>
            </a:r>
            <a:endParaRPr lang="en-US" baseline="30000" dirty="0"/>
          </a:p>
        </p:txBody>
      </p:sp>
      <p:pic>
        <p:nvPicPr>
          <p:cNvPr id="13" name="Graphic 12">
            <a:extLst>
              <a:ext uri="{FF2B5EF4-FFF2-40B4-BE49-F238E27FC236}">
                <a16:creationId xmlns:a16="http://schemas.microsoft.com/office/drawing/2014/main" id="{EFE68C93-5901-4134-9BB9-FF1330237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0216" y="2075163"/>
            <a:ext cx="604091" cy="604091"/>
          </a:xfrm>
          <a:prstGeom prst="rect">
            <a:avLst/>
          </a:prstGeom>
        </p:spPr>
      </p:pic>
      <p:pic>
        <p:nvPicPr>
          <p:cNvPr id="15" name="Graphic 14">
            <a:extLst>
              <a:ext uri="{FF2B5EF4-FFF2-40B4-BE49-F238E27FC236}">
                <a16:creationId xmlns:a16="http://schemas.microsoft.com/office/drawing/2014/main" id="{A3704A37-AAE3-4788-9D00-E52651B7BF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53773" y="4001620"/>
            <a:ext cx="604091" cy="604091"/>
          </a:xfrm>
          <a:prstGeom prst="rect">
            <a:avLst/>
          </a:prstGeom>
        </p:spPr>
      </p:pic>
      <p:sp>
        <p:nvSpPr>
          <p:cNvPr id="16" name="Content Placeholder 5">
            <a:extLst>
              <a:ext uri="{FF2B5EF4-FFF2-40B4-BE49-F238E27FC236}">
                <a16:creationId xmlns:a16="http://schemas.microsoft.com/office/drawing/2014/main" id="{AF660A5E-8E20-4001-9ED7-4C081219F6E5}"/>
              </a:ext>
            </a:extLst>
          </p:cNvPr>
          <p:cNvSpPr txBox="1">
            <a:spLocks/>
          </p:cNvSpPr>
          <p:nvPr/>
        </p:nvSpPr>
        <p:spPr>
          <a:xfrm>
            <a:off x="4125643" y="3959733"/>
            <a:ext cx="2333897" cy="1004234"/>
          </a:xfrm>
          <a:prstGeom prst="rect">
            <a:avLst/>
          </a:prstGeom>
        </p:spPr>
        <p:txBody>
          <a:bodyPr vert="horz" lIns="0" tIns="0" rIns="0" bIns="0" rtlCol="0">
            <a:noAutofit/>
          </a:bodyPr>
          <a:lstStyle>
            <a:lvl1pPr marL="0" indent="0" algn="l" defTabSz="914400" rtl="0" eaLnBrk="1" latinLnBrk="0" hangingPunct="1">
              <a:lnSpc>
                <a:spcPct val="150000"/>
              </a:lnSpc>
              <a:spcBef>
                <a:spcPts val="0"/>
              </a:spcBef>
              <a:buClr>
                <a:schemeClr val="tx1"/>
              </a:buClr>
              <a:buSzPct val="100000"/>
              <a:buFont typeface="Arial" panose="020B0604020202020204" pitchFamily="34" charset="0"/>
              <a:buNone/>
              <a:defRPr sz="1400" b="0" i="0" kern="1200">
                <a:solidFill>
                  <a:schemeClr val="tx1"/>
                </a:solidFill>
                <a:latin typeface="Arial" panose="020B0604020202020204" pitchFamily="34" charset="0"/>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b="0" i="0" kern="1200">
                <a:solidFill>
                  <a:schemeClr val="tx1"/>
                </a:solidFill>
                <a:latin typeface="Arial" panose="020B0604020202020204" pitchFamily="34" charset="0"/>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b="0" i="0" kern="1200">
                <a:solidFill>
                  <a:schemeClr val="tx1"/>
                </a:solidFill>
                <a:latin typeface="Arial" panose="020B0604020202020204" pitchFamily="34" charset="0"/>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9pPr>
          </a:lstStyle>
          <a:p>
            <a:pPr algn="ctr">
              <a:lnSpc>
                <a:spcPct val="100000"/>
              </a:lnSpc>
            </a:pPr>
            <a:r>
              <a:rPr lang="en-US" sz="1800" b="1" dirty="0">
                <a:solidFill>
                  <a:schemeClr val="accent2"/>
                </a:solidFill>
              </a:rPr>
              <a:t>70% of customers</a:t>
            </a:r>
            <a:r>
              <a:rPr lang="en-US" sz="1800" baseline="30000" dirty="0">
                <a:solidFill>
                  <a:schemeClr val="accent2"/>
                </a:solidFill>
              </a:rPr>
              <a:t>4</a:t>
            </a:r>
            <a:r>
              <a:rPr lang="en-US" sz="1800" b="1" dirty="0">
                <a:solidFill>
                  <a:schemeClr val="accent2"/>
                </a:solidFill>
              </a:rPr>
              <a:t> </a:t>
            </a:r>
            <a:r>
              <a:rPr lang="en-US" dirty="0"/>
              <a:t>state purchase decision was influenced by the Vitality PLUS offering</a:t>
            </a:r>
            <a:endParaRPr lang="en-US" baseline="30000" dirty="0"/>
          </a:p>
        </p:txBody>
      </p:sp>
      <p:sp>
        <p:nvSpPr>
          <p:cNvPr id="22" name="Content Placeholder 5">
            <a:extLst>
              <a:ext uri="{FF2B5EF4-FFF2-40B4-BE49-F238E27FC236}">
                <a16:creationId xmlns:a16="http://schemas.microsoft.com/office/drawing/2014/main" id="{38DE53C0-4DCE-49D7-802C-1980C894448C}"/>
              </a:ext>
            </a:extLst>
          </p:cNvPr>
          <p:cNvSpPr txBox="1">
            <a:spLocks/>
          </p:cNvSpPr>
          <p:nvPr/>
        </p:nvSpPr>
        <p:spPr>
          <a:xfrm>
            <a:off x="8856618" y="4001620"/>
            <a:ext cx="2333897" cy="1004234"/>
          </a:xfrm>
          <a:prstGeom prst="rect">
            <a:avLst/>
          </a:prstGeom>
        </p:spPr>
        <p:txBody>
          <a:bodyPr vert="horz" lIns="0" tIns="0" rIns="0" bIns="0" rtlCol="0">
            <a:noAutofit/>
          </a:bodyPr>
          <a:lstStyle>
            <a:lvl1pPr marL="0" indent="0" algn="l" defTabSz="914400" rtl="0" eaLnBrk="1" latinLnBrk="0" hangingPunct="1">
              <a:lnSpc>
                <a:spcPct val="150000"/>
              </a:lnSpc>
              <a:spcBef>
                <a:spcPts val="0"/>
              </a:spcBef>
              <a:buClr>
                <a:schemeClr val="tx1"/>
              </a:buClr>
              <a:buSzPct val="100000"/>
              <a:buFont typeface="Arial" panose="020B0604020202020204" pitchFamily="34" charset="0"/>
              <a:buNone/>
              <a:defRPr sz="1400" b="0" i="0" kern="1200">
                <a:solidFill>
                  <a:schemeClr val="tx1"/>
                </a:solidFill>
                <a:latin typeface="Arial" panose="020B0604020202020204" pitchFamily="34" charset="0"/>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b="0" i="0" kern="1200">
                <a:solidFill>
                  <a:schemeClr val="tx1"/>
                </a:solidFill>
                <a:latin typeface="Arial" panose="020B0604020202020204" pitchFamily="34" charset="0"/>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b="0" i="0" kern="1200">
                <a:solidFill>
                  <a:schemeClr val="tx1"/>
                </a:solidFill>
                <a:latin typeface="Arial" panose="020B0604020202020204" pitchFamily="34" charset="0"/>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b="0" i="0" kern="1200">
                <a:solidFill>
                  <a:schemeClr val="tx1"/>
                </a:solidFill>
                <a:latin typeface="Arial" panose="020B0604020202020204" pitchFamily="34" charset="0"/>
                <a:ea typeface="+mn-ea"/>
                <a:cs typeface="+mn-cs"/>
              </a:defRPr>
            </a:lvl9pPr>
          </a:lstStyle>
          <a:p>
            <a:pPr algn="ctr">
              <a:lnSpc>
                <a:spcPct val="100000"/>
              </a:lnSpc>
            </a:pPr>
            <a:r>
              <a:rPr lang="en-US" sz="1800" b="1" dirty="0">
                <a:solidFill>
                  <a:schemeClr val="accent2"/>
                </a:solidFill>
              </a:rPr>
              <a:t>2 out of every 3 policies</a:t>
            </a:r>
            <a:r>
              <a:rPr lang="en-US" sz="1600" baseline="30000" dirty="0">
                <a:solidFill>
                  <a:schemeClr val="accent2"/>
                </a:solidFill>
              </a:rPr>
              <a:t>5</a:t>
            </a:r>
            <a:r>
              <a:rPr lang="en-US" sz="1800" b="1" dirty="0">
                <a:solidFill>
                  <a:schemeClr val="accent2"/>
                </a:solidFill>
              </a:rPr>
              <a:t> </a:t>
            </a:r>
            <a:r>
              <a:rPr lang="en-US" dirty="0"/>
              <a:t>are issued with Vitality PLUS</a:t>
            </a:r>
            <a:endParaRPr lang="en-US" baseline="30000" dirty="0"/>
          </a:p>
        </p:txBody>
      </p:sp>
      <p:pic>
        <p:nvPicPr>
          <p:cNvPr id="24" name="Graphic 23">
            <a:extLst>
              <a:ext uri="{FF2B5EF4-FFF2-40B4-BE49-F238E27FC236}">
                <a16:creationId xmlns:a16="http://schemas.microsoft.com/office/drawing/2014/main" id="{6A764E7B-29D2-4CEF-AD3D-6AF5AA8C32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07716" y="2075163"/>
            <a:ext cx="604091" cy="604091"/>
          </a:xfrm>
          <a:prstGeom prst="rect">
            <a:avLst/>
          </a:prstGeom>
        </p:spPr>
      </p:pic>
      <p:pic>
        <p:nvPicPr>
          <p:cNvPr id="18" name="Graphic 17">
            <a:extLst>
              <a:ext uri="{FF2B5EF4-FFF2-40B4-BE49-F238E27FC236}">
                <a16:creationId xmlns:a16="http://schemas.microsoft.com/office/drawing/2014/main" id="{DDF58379-3636-4E01-A678-9CDB20613E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66953" y="4069050"/>
            <a:ext cx="604091" cy="604091"/>
          </a:xfrm>
          <a:prstGeom prst="rect">
            <a:avLst/>
          </a:prstGeom>
        </p:spPr>
      </p:pic>
      <p:sp>
        <p:nvSpPr>
          <p:cNvPr id="4" name="Slide Number Placeholder 3">
            <a:extLst>
              <a:ext uri="{FF2B5EF4-FFF2-40B4-BE49-F238E27FC236}">
                <a16:creationId xmlns:a16="http://schemas.microsoft.com/office/drawing/2014/main" id="{C92A4342-2DA1-4813-BA54-43B33260D045}"/>
              </a:ext>
            </a:extLst>
          </p:cNvPr>
          <p:cNvSpPr>
            <a:spLocks noGrp="1"/>
          </p:cNvSpPr>
          <p:nvPr>
            <p:ph type="sldNum" sz="quarter" idx="18"/>
          </p:nvPr>
        </p:nvSpPr>
        <p:spPr/>
        <p:txBody>
          <a:bodyPr/>
          <a:lstStyle/>
          <a:p>
            <a:r>
              <a:rPr lang="en-CA"/>
              <a:t>Page </a:t>
            </a:r>
            <a:fld id="{BB333B34-C87C-402E-ABB0-13B7C9DEBBC4}" type="slidenum">
              <a:rPr lang="en-CA" smtClean="0"/>
              <a:pPr/>
              <a:t>20</a:t>
            </a:fld>
            <a:r>
              <a:rPr lang="en-CA"/>
              <a:t> of 29</a:t>
            </a:r>
          </a:p>
          <a:p>
            <a:endParaRPr/>
          </a:p>
          <a:p>
            <a:endParaRPr lang="en-CA" dirty="0"/>
          </a:p>
        </p:txBody>
      </p:sp>
    </p:spTree>
    <p:extLst>
      <p:ext uri="{BB962C8B-B14F-4D97-AF65-F5344CB8AC3E}">
        <p14:creationId xmlns:p14="http://schemas.microsoft.com/office/powerpoint/2010/main" val="327234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16"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AABB-CA84-4553-ABF6-343BAD4785B1}"/>
              </a:ext>
            </a:extLst>
          </p:cNvPr>
          <p:cNvSpPr>
            <a:spLocks noGrp="1"/>
          </p:cNvSpPr>
          <p:nvPr>
            <p:ph type="title"/>
          </p:nvPr>
        </p:nvSpPr>
        <p:spPr/>
        <p:txBody>
          <a:bodyPr/>
          <a:lstStyle/>
          <a:p>
            <a:r>
              <a:rPr lang="en-US" dirty="0"/>
              <a:t>Vitality is good for your business</a:t>
            </a:r>
          </a:p>
        </p:txBody>
      </p:sp>
      <p:sp>
        <p:nvSpPr>
          <p:cNvPr id="7" name="Text Placeholder 6">
            <a:extLst>
              <a:ext uri="{FF2B5EF4-FFF2-40B4-BE49-F238E27FC236}">
                <a16:creationId xmlns:a16="http://schemas.microsoft.com/office/drawing/2014/main" id="{9F82EFCD-0DF5-401F-AE9D-76068D7EF5A6}"/>
              </a:ext>
            </a:extLst>
          </p:cNvPr>
          <p:cNvSpPr>
            <a:spLocks noGrp="1"/>
          </p:cNvSpPr>
          <p:nvPr>
            <p:ph type="body" sz="quarter" idx="13"/>
          </p:nvPr>
        </p:nvSpPr>
        <p:spPr>
          <a:xfrm>
            <a:off x="3281680" y="6017011"/>
            <a:ext cx="8549535" cy="402451"/>
          </a:xfrm>
        </p:spPr>
        <p:txBody>
          <a:bodyPr/>
          <a:lstStyle/>
          <a:p>
            <a:r>
              <a:rPr lang="en-US" dirty="0"/>
              <a:t>1. Based upon a rolling 12-month placement ratio of JH new business data of formal applications with Vitality PLUS as compared to cases without Vitality PLUS from Oct 2020 – Sep 2021</a:t>
            </a:r>
            <a:br>
              <a:rPr lang="en-US" dirty="0"/>
            </a:br>
            <a:r>
              <a:rPr lang="en-US" dirty="0"/>
              <a:t>2. Face amount on 2020 and 2021 issued Perm PUL/PIUL policies. Omits Accumulation designated products and term. </a:t>
            </a:r>
          </a:p>
          <a:p>
            <a:r>
              <a:rPr lang="en-US" dirty="0"/>
              <a:t>3. Based on John Hancock’s Net Promotor Score Data, reported from Medallia responses from 7/1/21 to 12/31/21</a:t>
            </a:r>
          </a:p>
          <a:p>
            <a:r>
              <a:rPr lang="en-US" dirty="0"/>
              <a:t>4. As compared to Net Promoter Score Data as reported by Statista January 2022 https://www.statista.com/statistics/1033825/nps-insurance-brokers-usa/</a:t>
            </a:r>
          </a:p>
        </p:txBody>
      </p:sp>
      <p:sp>
        <p:nvSpPr>
          <p:cNvPr id="10" name="Text Placeholder 9">
            <a:extLst>
              <a:ext uri="{FF2B5EF4-FFF2-40B4-BE49-F238E27FC236}">
                <a16:creationId xmlns:a16="http://schemas.microsoft.com/office/drawing/2014/main" id="{240C2EBB-65C8-463E-B917-1843DEBF315D}"/>
              </a:ext>
            </a:extLst>
          </p:cNvPr>
          <p:cNvSpPr>
            <a:spLocks noGrp="1"/>
          </p:cNvSpPr>
          <p:nvPr>
            <p:ph type="body" sz="quarter" idx="4294967295"/>
          </p:nvPr>
        </p:nvSpPr>
        <p:spPr>
          <a:xfrm>
            <a:off x="4083721" y="1754823"/>
            <a:ext cx="5041900" cy="2206625"/>
          </a:xfrm>
        </p:spPr>
        <p:txBody>
          <a:bodyPr/>
          <a:lstStyle/>
          <a:p>
            <a:pPr marL="0" indent="0">
              <a:buNone/>
            </a:pPr>
            <a:r>
              <a:rPr lang="en-US" sz="1800" dirty="0"/>
              <a:t>Vitality PLUS applications are </a:t>
            </a:r>
            <a:r>
              <a:rPr lang="en-US" sz="1800" b="1" dirty="0">
                <a:solidFill>
                  <a:schemeClr val="accent2"/>
                </a:solidFill>
              </a:rPr>
              <a:t>51% more</a:t>
            </a:r>
            <a:r>
              <a:rPr lang="en-US" sz="1800" baseline="30000" dirty="0"/>
              <a:t>1</a:t>
            </a:r>
            <a:r>
              <a:rPr lang="en-US" sz="1800" b="1" dirty="0"/>
              <a:t> </a:t>
            </a:r>
            <a:r>
              <a:rPr lang="en-US" sz="1800" dirty="0"/>
              <a:t>likely to be placed in force</a:t>
            </a:r>
          </a:p>
          <a:p>
            <a:pPr marL="0" indent="0">
              <a:buNone/>
            </a:pPr>
            <a:endParaRPr lang="en-US" sz="1800" dirty="0"/>
          </a:p>
          <a:p>
            <a:pPr marL="0" indent="0">
              <a:buNone/>
            </a:pPr>
            <a:endParaRPr lang="en-US" sz="1800" dirty="0"/>
          </a:p>
          <a:p>
            <a:pPr marL="0" indent="0">
              <a:buNone/>
            </a:pPr>
            <a:r>
              <a:rPr lang="en-US" sz="1800" dirty="0"/>
              <a:t>Vitality PLUS cases are </a:t>
            </a:r>
            <a:r>
              <a:rPr lang="en-US" sz="1800" b="1" dirty="0">
                <a:solidFill>
                  <a:schemeClr val="accent2"/>
                </a:solidFill>
              </a:rPr>
              <a:t>36% larger</a:t>
            </a:r>
            <a:r>
              <a:rPr lang="en-US" sz="1800" baseline="30000" dirty="0"/>
              <a:t>2</a:t>
            </a:r>
            <a:r>
              <a:rPr lang="en-US" sz="1800" b="1" dirty="0"/>
              <a:t> </a:t>
            </a:r>
            <a:r>
              <a:rPr lang="en-US" sz="1800" dirty="0"/>
              <a:t>than non-Vitality PLUS cases</a:t>
            </a:r>
          </a:p>
          <a:p>
            <a:pPr marL="0" indent="0">
              <a:buNone/>
            </a:pPr>
            <a:endParaRPr lang="en-US" sz="1800" dirty="0"/>
          </a:p>
          <a:p>
            <a:pPr marL="0" indent="0">
              <a:buNone/>
            </a:pPr>
            <a:endParaRPr lang="en-US" sz="1800" dirty="0"/>
          </a:p>
          <a:p>
            <a:pPr marL="0" indent="0">
              <a:buNone/>
            </a:pPr>
            <a:r>
              <a:rPr lang="en-US" sz="1800" dirty="0"/>
              <a:t>Vitality PLUS members have </a:t>
            </a:r>
            <a:r>
              <a:rPr lang="en-US" sz="1800" b="1" dirty="0">
                <a:solidFill>
                  <a:schemeClr val="accent2"/>
                </a:solidFill>
              </a:rPr>
              <a:t>a 94% satisfaction</a:t>
            </a:r>
            <a:r>
              <a:rPr lang="en-US" sz="1800" baseline="30000" dirty="0"/>
              <a:t>3</a:t>
            </a:r>
            <a:r>
              <a:rPr lang="en-US" sz="1800" b="1" dirty="0"/>
              <a:t> </a:t>
            </a:r>
            <a:r>
              <a:rPr lang="en-US" sz="1800" dirty="0"/>
              <a:t>rate with their producer nearly </a:t>
            </a:r>
            <a:r>
              <a:rPr lang="en-US" sz="1800" b="1" dirty="0">
                <a:solidFill>
                  <a:schemeClr val="accent2"/>
                </a:solidFill>
              </a:rPr>
              <a:t>3x higher than the average</a:t>
            </a:r>
            <a:r>
              <a:rPr lang="en-US" sz="1800" baseline="30000" dirty="0"/>
              <a:t>4</a:t>
            </a: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8" name="Text Placeholder 7">
            <a:extLst>
              <a:ext uri="{FF2B5EF4-FFF2-40B4-BE49-F238E27FC236}">
                <a16:creationId xmlns:a16="http://schemas.microsoft.com/office/drawing/2014/main" id="{98226121-4BB0-40DF-9721-82B176D8E86F}"/>
              </a:ext>
            </a:extLst>
          </p:cNvPr>
          <p:cNvSpPr>
            <a:spLocks noGrp="1"/>
          </p:cNvSpPr>
          <p:nvPr>
            <p:ph type="body" sz="quarter" idx="4294967295"/>
          </p:nvPr>
        </p:nvSpPr>
        <p:spPr>
          <a:xfrm>
            <a:off x="3281680" y="382217"/>
            <a:ext cx="7575550" cy="792163"/>
          </a:xfrm>
        </p:spPr>
        <p:txBody>
          <a:bodyPr/>
          <a:lstStyle/>
          <a:p>
            <a:pPr marL="0" indent="0">
              <a:buNone/>
            </a:pPr>
            <a:r>
              <a:rPr lang="en-US" b="1" dirty="0"/>
              <a:t>What Vitality PLUS can do for </a:t>
            </a:r>
            <a:r>
              <a:rPr lang="en-US" b="1" i="1" dirty="0"/>
              <a:t>YOU</a:t>
            </a:r>
          </a:p>
        </p:txBody>
      </p:sp>
      <p:pic>
        <p:nvPicPr>
          <p:cNvPr id="20" name="Picture 19" descr="Shape&#10;&#10;Description automatically generated with low confidence">
            <a:extLst>
              <a:ext uri="{FF2B5EF4-FFF2-40B4-BE49-F238E27FC236}">
                <a16:creationId xmlns:a16="http://schemas.microsoft.com/office/drawing/2014/main" id="{A890043A-D1E6-40E4-A1DD-4C58FAB03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45" y="1965683"/>
            <a:ext cx="618546" cy="618546"/>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0B51999B-32D4-49BC-970D-CF3386013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1424" y="3025932"/>
            <a:ext cx="812899" cy="812899"/>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25348242-D6B1-42DB-8BE5-30B5D5195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2515" y="4500862"/>
            <a:ext cx="630716" cy="630716"/>
          </a:xfrm>
          <a:prstGeom prst="rect">
            <a:avLst/>
          </a:prstGeom>
        </p:spPr>
      </p:pic>
      <p:sp>
        <p:nvSpPr>
          <p:cNvPr id="16" name="Rectangle 15">
            <a:extLst>
              <a:ext uri="{FF2B5EF4-FFF2-40B4-BE49-F238E27FC236}">
                <a16:creationId xmlns:a16="http://schemas.microsoft.com/office/drawing/2014/main" id="{968AD1A7-78A6-4E8C-BD22-F587253ABFF9}"/>
              </a:ext>
            </a:extLst>
          </p:cNvPr>
          <p:cNvSpPr/>
          <p:nvPr/>
        </p:nvSpPr>
        <p:spPr>
          <a:xfrm>
            <a:off x="9406111" y="851209"/>
            <a:ext cx="2555762" cy="4919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9" name="Rectangle 18">
            <a:extLst>
              <a:ext uri="{FF2B5EF4-FFF2-40B4-BE49-F238E27FC236}">
                <a16:creationId xmlns:a16="http://schemas.microsoft.com/office/drawing/2014/main" id="{D37FCC0E-FB84-446A-A7B2-42272C9E4267}"/>
              </a:ext>
            </a:extLst>
          </p:cNvPr>
          <p:cNvSpPr/>
          <p:nvPr/>
        </p:nvSpPr>
        <p:spPr>
          <a:xfrm>
            <a:off x="9422837" y="1267650"/>
            <a:ext cx="2539035" cy="3000821"/>
          </a:xfrm>
          <a:prstGeom prst="rect">
            <a:avLst/>
          </a:prstGeom>
        </p:spPr>
        <p:txBody>
          <a:bodyPr wrap="square">
            <a:spAutoFit/>
          </a:bodyPr>
          <a:lstStyle/>
          <a:p>
            <a:pPr marL="12696" algn="ctr">
              <a:spcBef>
                <a:spcPts val="600"/>
              </a:spcBef>
              <a:spcAft>
                <a:spcPts val="300"/>
              </a:spcAft>
            </a:pPr>
            <a:r>
              <a:rPr lang="en-US" b="1" spc="-5" dirty="0">
                <a:solidFill>
                  <a:schemeClr val="bg1"/>
                </a:solidFill>
                <a:latin typeface="Arial"/>
                <a:cs typeface="Arial"/>
              </a:rPr>
              <a:t>John Hancock Vitality can be a way to engage with your customers during the year or during annual reviews.</a:t>
            </a:r>
          </a:p>
          <a:p>
            <a:pPr marL="12696" algn="ctr">
              <a:spcBef>
                <a:spcPts val="600"/>
              </a:spcBef>
              <a:spcAft>
                <a:spcPts val="300"/>
              </a:spcAft>
            </a:pPr>
            <a:endParaRPr lang="en-US" b="1" spc="-5" dirty="0">
              <a:solidFill>
                <a:schemeClr val="bg1"/>
              </a:solidFill>
              <a:latin typeface="Arial"/>
              <a:cs typeface="Arial"/>
            </a:endParaRPr>
          </a:p>
          <a:p>
            <a:pPr marL="12696" algn="ctr">
              <a:spcBef>
                <a:spcPts val="600"/>
              </a:spcBef>
              <a:spcAft>
                <a:spcPts val="300"/>
              </a:spcAft>
            </a:pPr>
            <a:r>
              <a:rPr lang="en-US" sz="1600" i="1" spc="-5" dirty="0">
                <a:solidFill>
                  <a:schemeClr val="bg1"/>
                </a:solidFill>
                <a:latin typeface="Arial"/>
                <a:cs typeface="Arial"/>
              </a:rPr>
              <a:t>Keeping you and your recommendations front of mind! </a:t>
            </a:r>
          </a:p>
        </p:txBody>
      </p:sp>
      <p:pic>
        <p:nvPicPr>
          <p:cNvPr id="21" name="Graphic 20">
            <a:extLst>
              <a:ext uri="{FF2B5EF4-FFF2-40B4-BE49-F238E27FC236}">
                <a16:creationId xmlns:a16="http://schemas.microsoft.com/office/drawing/2014/main" id="{CAD46DBA-4718-44D7-90B1-777C35A3BA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63717" y="4749801"/>
            <a:ext cx="840549" cy="840549"/>
          </a:xfrm>
          <a:prstGeom prst="rect">
            <a:avLst/>
          </a:prstGeom>
        </p:spPr>
      </p:pic>
      <p:sp>
        <p:nvSpPr>
          <p:cNvPr id="9" name="Slide Number Placeholder 8">
            <a:extLst>
              <a:ext uri="{FF2B5EF4-FFF2-40B4-BE49-F238E27FC236}">
                <a16:creationId xmlns:a16="http://schemas.microsoft.com/office/drawing/2014/main" id="{5208CA98-11DA-48EA-9CEE-D24F17D3347C}"/>
              </a:ext>
            </a:extLst>
          </p:cNvPr>
          <p:cNvSpPr>
            <a:spLocks noGrp="1"/>
          </p:cNvSpPr>
          <p:nvPr>
            <p:ph type="sldNum" sz="quarter" idx="12"/>
          </p:nvPr>
        </p:nvSpPr>
        <p:spPr/>
        <p:txBody>
          <a:bodyPr/>
          <a:lstStyle/>
          <a:p>
            <a:fld id="{BB333B34-C87C-402E-ABB0-13B7C9DEBBC4}" type="slidenum">
              <a:rPr lang="en-US" smtClean="0"/>
              <a:pPr/>
              <a:t>21</a:t>
            </a:fld>
            <a:r>
              <a:rPr lang="en-US"/>
              <a:t> of 29</a:t>
            </a:r>
            <a:endParaRPr lang="en-US" dirty="0"/>
          </a:p>
        </p:txBody>
      </p:sp>
    </p:spTree>
    <p:extLst>
      <p:ext uri="{BB962C8B-B14F-4D97-AF65-F5344CB8AC3E}">
        <p14:creationId xmlns:p14="http://schemas.microsoft.com/office/powerpoint/2010/main" val="3743320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CDB176E-2892-47E5-8286-739E63E48AB7}"/>
              </a:ext>
            </a:extLst>
          </p:cNvPr>
          <p:cNvSpPr>
            <a:spLocks noGrp="1"/>
          </p:cNvSpPr>
          <p:nvPr>
            <p:ph type="title"/>
          </p:nvPr>
        </p:nvSpPr>
        <p:spPr>
          <a:xfrm>
            <a:off x="499283" y="530292"/>
            <a:ext cx="2425329" cy="2577673"/>
          </a:xfrm>
        </p:spPr>
        <p:txBody>
          <a:bodyPr/>
          <a:lstStyle/>
          <a:p>
            <a:r>
              <a:rPr lang="en-US" sz="2800" b="1" dirty="0">
                <a:latin typeface="Arial" panose="020B0604020202020204" pitchFamily="34" charset="0"/>
                <a:cs typeface="Arial" panose="020B0604020202020204" pitchFamily="34" charset="0"/>
              </a:rPr>
              <a:t>Why? Because it works…</a:t>
            </a:r>
          </a:p>
        </p:txBody>
      </p:sp>
      <p:sp>
        <p:nvSpPr>
          <p:cNvPr id="26" name="object 3">
            <a:extLst>
              <a:ext uri="{FF2B5EF4-FFF2-40B4-BE49-F238E27FC236}">
                <a16:creationId xmlns:a16="http://schemas.microsoft.com/office/drawing/2014/main" id="{6A92CBFA-DB72-4D8F-A985-1A3E287346CF}"/>
              </a:ext>
            </a:extLst>
          </p:cNvPr>
          <p:cNvSpPr txBox="1"/>
          <p:nvPr/>
        </p:nvSpPr>
        <p:spPr>
          <a:xfrm>
            <a:off x="3617913" y="551938"/>
            <a:ext cx="7215991" cy="1057341"/>
          </a:xfrm>
          <a:prstGeom prst="rect">
            <a:avLst/>
          </a:prstGeom>
        </p:spPr>
        <p:txBody>
          <a:bodyPr vert="horz" wrap="square" lIns="0" tIns="33655" rIns="0" bIns="0" rtlCol="0">
            <a:spAutoFit/>
          </a:bodyPr>
          <a:lstStyle/>
          <a:p>
            <a:pPr marL="12700" marR="5080" lvl="0">
              <a:spcBef>
                <a:spcPts val="265"/>
              </a:spcBef>
              <a:defRPr/>
            </a:pPr>
            <a:r>
              <a:rPr lang="en-US" sz="2400" b="1" spc="-5" dirty="0">
                <a:solidFill>
                  <a:prstClr val="black"/>
                </a:solidFill>
                <a:latin typeface="Arial"/>
                <a:cs typeface="Arial"/>
              </a:rPr>
              <a:t>Vitality has proven outcomes </a:t>
            </a:r>
          </a:p>
          <a:p>
            <a:pPr marL="12700" marR="5080" lvl="0">
              <a:spcBef>
                <a:spcPts val="265"/>
              </a:spcBef>
              <a:defRPr/>
            </a:pPr>
            <a:r>
              <a:rPr lang="en-US" sz="2000" spc="-5" dirty="0">
                <a:solidFill>
                  <a:prstClr val="black"/>
                </a:solidFill>
                <a:latin typeface="Arial"/>
                <a:cs typeface="Arial"/>
              </a:rPr>
              <a:t>Vitality members are making healthier choices resulting in positive outcomes</a:t>
            </a:r>
            <a:endParaRPr lang="en-US" sz="2000" dirty="0">
              <a:solidFill>
                <a:prstClr val="black"/>
              </a:solidFill>
              <a:latin typeface="Arial"/>
              <a:cs typeface="Arial"/>
            </a:endParaRPr>
          </a:p>
        </p:txBody>
      </p:sp>
      <p:sp>
        <p:nvSpPr>
          <p:cNvPr id="48" name="TextBox 47">
            <a:extLst>
              <a:ext uri="{FF2B5EF4-FFF2-40B4-BE49-F238E27FC236}">
                <a16:creationId xmlns:a16="http://schemas.microsoft.com/office/drawing/2014/main" id="{092D3217-5C9C-46F8-9D6C-302C460F67D9}"/>
              </a:ext>
            </a:extLst>
          </p:cNvPr>
          <p:cNvSpPr txBox="1"/>
          <p:nvPr/>
        </p:nvSpPr>
        <p:spPr>
          <a:xfrm>
            <a:off x="3617913" y="6174388"/>
            <a:ext cx="7056981"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1. Based on Vitality Health Review self-reported data from registered John Hancock Vitality PLUS members with responses in both 2018 and 2019</a:t>
            </a:r>
            <a:r>
              <a:rPr lang="en-US" sz="800" dirty="0"/>
              <a:t>.</a:t>
            </a:r>
          </a:p>
        </p:txBody>
      </p:sp>
      <p:sp>
        <p:nvSpPr>
          <p:cNvPr id="66" name="object 8">
            <a:extLst>
              <a:ext uri="{FF2B5EF4-FFF2-40B4-BE49-F238E27FC236}">
                <a16:creationId xmlns:a16="http://schemas.microsoft.com/office/drawing/2014/main" id="{BECB0AF4-DACE-4C63-82E6-213EC0D77BE9}"/>
              </a:ext>
            </a:extLst>
          </p:cNvPr>
          <p:cNvSpPr txBox="1"/>
          <p:nvPr/>
        </p:nvSpPr>
        <p:spPr>
          <a:xfrm>
            <a:off x="9290258" y="2058544"/>
            <a:ext cx="2519822" cy="998350"/>
          </a:xfrm>
          <a:prstGeom prst="rect">
            <a:avLst/>
          </a:prstGeom>
        </p:spPr>
        <p:txBody>
          <a:bodyPr vert="horz" wrap="square" lIns="0" tIns="13335" rIns="0" bIns="0" rtlCol="0">
            <a:spAutoFit/>
          </a:bodyPr>
          <a:lstStyle/>
          <a:p>
            <a:pPr marL="12700" marR="5080">
              <a:spcBef>
                <a:spcPts val="105"/>
              </a:spcBef>
              <a:defRPr/>
            </a:pPr>
            <a:r>
              <a:rPr kumimoji="0" lang="en-US" sz="28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rPr>
              <a:t>4</a:t>
            </a:r>
            <a:r>
              <a:rPr kumimoji="0" sz="28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rPr>
              <a:t>7% </a:t>
            </a:r>
            <a:r>
              <a:rPr lang="en-US" spc="-5" dirty="0">
                <a:solidFill>
                  <a:prstClr val="black"/>
                </a:solidFill>
                <a:latin typeface="Arial" panose="020B0604020202020204" pitchFamily="34" charset="0"/>
                <a:cs typeface="Arial" panose="020B0604020202020204" pitchFamily="34" charset="0"/>
              </a:rPr>
              <a:t>reported and improvement in blood pressure</a:t>
            </a:r>
            <a:r>
              <a:rPr lang="en-US" spc="-5" baseline="30000" dirty="0">
                <a:solidFill>
                  <a:prstClr val="black"/>
                </a:solidFill>
                <a:latin typeface="Arial" panose="020B0604020202020204" pitchFamily="34" charset="0"/>
                <a:cs typeface="Arial" panose="020B0604020202020204" pitchFamily="34" charset="0"/>
              </a:rPr>
              <a:t>1</a:t>
            </a:r>
          </a:p>
        </p:txBody>
      </p:sp>
      <p:sp>
        <p:nvSpPr>
          <p:cNvPr id="68" name="object 8">
            <a:extLst>
              <a:ext uri="{FF2B5EF4-FFF2-40B4-BE49-F238E27FC236}">
                <a16:creationId xmlns:a16="http://schemas.microsoft.com/office/drawing/2014/main" id="{59EEA135-0053-4A54-8939-C2AA04651983}"/>
              </a:ext>
            </a:extLst>
          </p:cNvPr>
          <p:cNvSpPr txBox="1"/>
          <p:nvPr/>
        </p:nvSpPr>
        <p:spPr>
          <a:xfrm>
            <a:off x="5055610" y="4038492"/>
            <a:ext cx="2318766" cy="998350"/>
          </a:xfrm>
          <a:prstGeom prst="rect">
            <a:avLst/>
          </a:prstGeom>
        </p:spPr>
        <p:txBody>
          <a:bodyPr vert="horz" wrap="square" lIns="0" tIns="13335" rIns="0" bIns="0" rtlCol="0">
            <a:spAutoFit/>
          </a:bodyPr>
          <a:lstStyle/>
          <a:p>
            <a:pPr marL="12700" marR="5080">
              <a:spcBef>
                <a:spcPts val="105"/>
              </a:spcBef>
              <a:defRPr/>
            </a:pPr>
            <a:r>
              <a:rPr kumimoji="0" lang="en-US" sz="20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rPr>
              <a:t>Nearly </a:t>
            </a:r>
            <a:r>
              <a:rPr kumimoji="0" lang="en-US" sz="28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rPr>
              <a:t>50</a:t>
            </a:r>
            <a:r>
              <a:rPr kumimoji="0" sz="28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rPr>
              <a:t>%</a:t>
            </a:r>
            <a:r>
              <a:rPr kumimoji="0" lang="en-US" sz="28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lang="en-US" spc="-5" dirty="0">
                <a:solidFill>
                  <a:prstClr val="black"/>
                </a:solidFill>
                <a:latin typeface="Arial" panose="020B0604020202020204" pitchFamily="34" charset="0"/>
                <a:cs typeface="Arial" panose="020B0604020202020204" pitchFamily="34" charset="0"/>
              </a:rPr>
              <a:t>have reported BMI reductions</a:t>
            </a:r>
            <a:r>
              <a:rPr lang="en-US" spc="-5" baseline="30000" dirty="0">
                <a:solidFill>
                  <a:prstClr val="black"/>
                </a:solidFill>
                <a:latin typeface="Arial" panose="020B0604020202020204" pitchFamily="34" charset="0"/>
                <a:cs typeface="Arial" panose="020B0604020202020204" pitchFamily="34" charset="0"/>
              </a:rPr>
              <a:t>1</a:t>
            </a:r>
            <a:r>
              <a:rPr kumimoji="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endParaRPr kumimoji="0" lang="en-US" sz="28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3FF23DF-321B-394D-80BF-0FF20DD839E4}"/>
              </a:ext>
            </a:extLst>
          </p:cNvPr>
          <p:cNvSpPr txBox="1"/>
          <p:nvPr/>
        </p:nvSpPr>
        <p:spPr>
          <a:xfrm>
            <a:off x="3631329" y="6548256"/>
            <a:ext cx="6427305" cy="123111"/>
          </a:xfrm>
          <a:prstGeom prst="rect">
            <a:avLst/>
          </a:prstGeom>
          <a:noFill/>
        </p:spPr>
        <p:txBody>
          <a:bodyPr wrap="square" lIns="0" tIns="0" rIns="0" bIns="0" rtlCol="0" anchor="b">
            <a:spAutoFit/>
          </a:bodyPr>
          <a:lstStyle/>
          <a:p>
            <a:r>
              <a:rPr lang="en-US" sz="800" dirty="0">
                <a:latin typeface="Arial" panose="020B0604020202020204" pitchFamily="34" charset="0"/>
                <a:cs typeface="Arial" panose="020B0604020202020204" pitchFamily="34" charset="0"/>
              </a:rPr>
              <a:t>For agent use only. This material may not be used with the public.</a:t>
            </a:r>
          </a:p>
        </p:txBody>
      </p:sp>
      <p:sp>
        <p:nvSpPr>
          <p:cNvPr id="58" name="object 8">
            <a:extLst>
              <a:ext uri="{FF2B5EF4-FFF2-40B4-BE49-F238E27FC236}">
                <a16:creationId xmlns:a16="http://schemas.microsoft.com/office/drawing/2014/main" id="{A9BEA7CE-F1F4-4B4D-A26C-6ED5895311AD}"/>
              </a:ext>
            </a:extLst>
          </p:cNvPr>
          <p:cNvSpPr txBox="1"/>
          <p:nvPr/>
        </p:nvSpPr>
        <p:spPr>
          <a:xfrm>
            <a:off x="9174894" y="4038492"/>
            <a:ext cx="2635186" cy="1552348"/>
          </a:xfrm>
          <a:prstGeom prst="rect">
            <a:avLst/>
          </a:prstGeom>
        </p:spPr>
        <p:txBody>
          <a:bodyPr vert="horz" wrap="square" lIns="0" tIns="13335" rIns="0" bIns="0" rtlCol="0">
            <a:spAutoFit/>
          </a:bodyPr>
          <a:lstStyle/>
          <a:p>
            <a:pPr marL="12700" marR="5080">
              <a:spcBef>
                <a:spcPts val="105"/>
              </a:spcBef>
              <a:defRPr/>
            </a:pPr>
            <a:r>
              <a:rPr kumimoji="0" lang="en-US" sz="28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rPr>
              <a:t>33</a:t>
            </a:r>
            <a:r>
              <a:rPr kumimoji="0" sz="28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rPr>
              <a:t>%</a:t>
            </a:r>
            <a:r>
              <a:rPr kumimoji="0" lang="en-US" sz="28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 high cholesterol reported bringing their measure in range over the course of a year</a:t>
            </a:r>
            <a:r>
              <a:rPr lang="en-US" spc="-5" baseline="30000" dirty="0">
                <a:solidFill>
                  <a:prstClr val="black"/>
                </a:solidFill>
                <a:latin typeface="Arial" panose="020B0604020202020204" pitchFamily="34" charset="0"/>
                <a:cs typeface="Arial" panose="020B0604020202020204" pitchFamily="34" charset="0"/>
              </a:rPr>
              <a:t>1</a:t>
            </a:r>
            <a:endParaRPr kumimoji="0" lang="en-US" sz="28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pic>
        <p:nvPicPr>
          <p:cNvPr id="59" name="Picture 58">
            <a:extLst>
              <a:ext uri="{FF2B5EF4-FFF2-40B4-BE49-F238E27FC236}">
                <a16:creationId xmlns:a16="http://schemas.microsoft.com/office/drawing/2014/main" id="{E955E5F9-0D59-644A-9CDD-16E0A56C7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161" y="4202144"/>
            <a:ext cx="629752" cy="629752"/>
          </a:xfrm>
          <a:prstGeom prst="rect">
            <a:avLst/>
          </a:prstGeom>
        </p:spPr>
      </p:pic>
      <p:pic>
        <p:nvPicPr>
          <p:cNvPr id="39" name="Picture 38">
            <a:extLst>
              <a:ext uri="{FF2B5EF4-FFF2-40B4-BE49-F238E27FC236}">
                <a16:creationId xmlns:a16="http://schemas.microsoft.com/office/drawing/2014/main" id="{498C1963-0AA2-477B-8D6B-6B273C98E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078911" y="4244744"/>
            <a:ext cx="570722" cy="570722"/>
          </a:xfrm>
          <a:prstGeom prst="rect">
            <a:avLst/>
          </a:prstGeom>
        </p:spPr>
      </p:pic>
      <p:sp>
        <p:nvSpPr>
          <p:cNvPr id="49" name="object 16">
            <a:extLst>
              <a:ext uri="{FF2B5EF4-FFF2-40B4-BE49-F238E27FC236}">
                <a16:creationId xmlns:a16="http://schemas.microsoft.com/office/drawing/2014/main" id="{A66D91BA-BC12-4732-A00A-FFAF0C929477}"/>
              </a:ext>
            </a:extLst>
          </p:cNvPr>
          <p:cNvSpPr txBox="1"/>
          <p:nvPr/>
        </p:nvSpPr>
        <p:spPr>
          <a:xfrm>
            <a:off x="5067630" y="1907075"/>
            <a:ext cx="2318767" cy="1048364"/>
          </a:xfrm>
          <a:prstGeom prst="rect">
            <a:avLst/>
          </a:prstGeom>
        </p:spPr>
        <p:txBody>
          <a:bodyPr vert="horz" wrap="square" lIns="0" tIns="62865" rIns="0" bIns="0" rtlCol="0">
            <a:spAutoFit/>
          </a:bodyPr>
          <a:lstStyle/>
          <a:p>
            <a:pPr marL="11113" marR="5080">
              <a:spcBef>
                <a:spcPts val="365"/>
              </a:spcBef>
              <a:defRPr/>
            </a:pPr>
            <a:r>
              <a:rPr lang="en-US" sz="2800" b="1" spc="-5" dirty="0">
                <a:solidFill>
                  <a:schemeClr val="accent2"/>
                </a:solidFill>
                <a:latin typeface="Arial" panose="020B0604020202020204" pitchFamily="34" charset="0"/>
                <a:cs typeface="Arial" panose="020B0604020202020204" pitchFamily="34" charset="0"/>
              </a:rPr>
              <a:t>80% </a:t>
            </a:r>
            <a:r>
              <a:rPr lang="en-US" dirty="0">
                <a:latin typeface="Arial" panose="020B0604020202020204" pitchFamily="34" charset="0"/>
                <a:cs typeface="Arial" panose="020B0604020202020204" pitchFamily="34" charset="0"/>
              </a:rPr>
              <a:t>report similar or better overall health year over year</a:t>
            </a:r>
            <a:r>
              <a:rPr lang="en-US" baseline="30000" dirty="0">
                <a:latin typeface="Arial" panose="020B0604020202020204" pitchFamily="34" charset="0"/>
                <a:cs typeface="Arial" panose="020B0604020202020204" pitchFamily="34" charset="0"/>
              </a:rPr>
              <a:t>1</a:t>
            </a:r>
            <a:endParaRPr kumimoji="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0" name="Picture 49">
            <a:extLst>
              <a:ext uri="{FF2B5EF4-FFF2-40B4-BE49-F238E27FC236}">
                <a16:creationId xmlns:a16="http://schemas.microsoft.com/office/drawing/2014/main" id="{B82BD9B9-BA7F-405F-B5A4-364A6EA77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7791" y="2293218"/>
            <a:ext cx="629752" cy="629752"/>
          </a:xfrm>
          <a:prstGeom prst="rect">
            <a:avLst/>
          </a:prstGeom>
        </p:spPr>
      </p:pic>
      <p:pic>
        <p:nvPicPr>
          <p:cNvPr id="52" name="Graphic 51">
            <a:extLst>
              <a:ext uri="{FF2B5EF4-FFF2-40B4-BE49-F238E27FC236}">
                <a16:creationId xmlns:a16="http://schemas.microsoft.com/office/drawing/2014/main" id="{4DBECCAE-F325-4F32-8DDE-ECD7B57E0F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9161" y="2246226"/>
            <a:ext cx="596088" cy="596088"/>
          </a:xfrm>
          <a:prstGeom prst="rect">
            <a:avLst/>
          </a:prstGeom>
        </p:spPr>
      </p:pic>
      <p:graphicFrame>
        <p:nvGraphicFramePr>
          <p:cNvPr id="53" name="Chart 52">
            <a:extLst>
              <a:ext uri="{FF2B5EF4-FFF2-40B4-BE49-F238E27FC236}">
                <a16:creationId xmlns:a16="http://schemas.microsoft.com/office/drawing/2014/main" id="{39C7562B-99E5-4283-B189-EB9052912BC9}"/>
              </a:ext>
            </a:extLst>
          </p:cNvPr>
          <p:cNvGraphicFramePr/>
          <p:nvPr/>
        </p:nvGraphicFramePr>
        <p:xfrm>
          <a:off x="3215660" y="1736641"/>
          <a:ext cx="2043090" cy="1629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Chart 54">
            <a:extLst>
              <a:ext uri="{FF2B5EF4-FFF2-40B4-BE49-F238E27FC236}">
                <a16:creationId xmlns:a16="http://schemas.microsoft.com/office/drawing/2014/main" id="{A1A2A9EE-6DF0-40FE-BF43-07D5BAF68369}"/>
              </a:ext>
            </a:extLst>
          </p:cNvPr>
          <p:cNvGraphicFramePr/>
          <p:nvPr/>
        </p:nvGraphicFramePr>
        <p:xfrm>
          <a:off x="3251559" y="3722895"/>
          <a:ext cx="2043090" cy="162954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6" name="Chart 55">
            <a:extLst>
              <a:ext uri="{FF2B5EF4-FFF2-40B4-BE49-F238E27FC236}">
                <a16:creationId xmlns:a16="http://schemas.microsoft.com/office/drawing/2014/main" id="{526D3DA2-9048-4CAE-BC33-4D9D9F74D1CC}"/>
              </a:ext>
            </a:extLst>
          </p:cNvPr>
          <p:cNvGraphicFramePr/>
          <p:nvPr/>
        </p:nvGraphicFramePr>
        <p:xfrm>
          <a:off x="7342727" y="3727930"/>
          <a:ext cx="2043090" cy="162954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7" name="Chart 56">
            <a:extLst>
              <a:ext uri="{FF2B5EF4-FFF2-40B4-BE49-F238E27FC236}">
                <a16:creationId xmlns:a16="http://schemas.microsoft.com/office/drawing/2014/main" id="{653ABAC5-A170-4468-8177-A47A0C96EECB}"/>
              </a:ext>
            </a:extLst>
          </p:cNvPr>
          <p:cNvGraphicFramePr/>
          <p:nvPr/>
        </p:nvGraphicFramePr>
        <p:xfrm>
          <a:off x="7471122" y="1757494"/>
          <a:ext cx="2043090" cy="1629543"/>
        </p:xfrm>
        <a:graphic>
          <a:graphicData uri="http://schemas.openxmlformats.org/drawingml/2006/chart">
            <c:chart xmlns:c="http://schemas.openxmlformats.org/drawingml/2006/chart" xmlns:r="http://schemas.openxmlformats.org/officeDocument/2006/relationships" r:id="rId11"/>
          </a:graphicData>
        </a:graphic>
      </p:graphicFrame>
      <p:sp>
        <p:nvSpPr>
          <p:cNvPr id="4" name="Slide Number Placeholder 3">
            <a:extLst>
              <a:ext uri="{FF2B5EF4-FFF2-40B4-BE49-F238E27FC236}">
                <a16:creationId xmlns:a16="http://schemas.microsoft.com/office/drawing/2014/main" id="{66BC8B5E-E29B-4968-8A40-5101AF60C175}"/>
              </a:ext>
            </a:extLst>
          </p:cNvPr>
          <p:cNvSpPr>
            <a:spLocks noGrp="1"/>
          </p:cNvSpPr>
          <p:nvPr>
            <p:ph type="sldNum" sz="quarter" idx="12"/>
          </p:nvPr>
        </p:nvSpPr>
        <p:spPr/>
        <p:txBody>
          <a:bodyPr/>
          <a:lstStyle/>
          <a:p>
            <a:fld id="{BB333B34-C87C-402E-ABB0-13B7C9DEBBC4}" type="slidenum">
              <a:rPr lang="en-US" smtClean="0"/>
              <a:pPr/>
              <a:t>22</a:t>
            </a:fld>
            <a:r>
              <a:rPr lang="en-US"/>
              <a:t> of 29</a:t>
            </a:r>
            <a:endParaRPr lang="en-US" dirty="0"/>
          </a:p>
        </p:txBody>
      </p:sp>
    </p:spTree>
    <p:extLst>
      <p:ext uri="{BB962C8B-B14F-4D97-AF65-F5344CB8AC3E}">
        <p14:creationId xmlns:p14="http://schemas.microsoft.com/office/powerpoint/2010/main" val="185845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06D56-314F-4E84-8649-ADD3BFC6A802}"/>
              </a:ext>
            </a:extLst>
          </p:cNvPr>
          <p:cNvSpPr>
            <a:spLocks noGrp="1"/>
          </p:cNvSpPr>
          <p:nvPr>
            <p:ph type="title"/>
          </p:nvPr>
        </p:nvSpPr>
        <p:spPr/>
        <p:txBody>
          <a:bodyPr>
            <a:noAutofit/>
          </a:bodyPr>
          <a:lstStyle/>
          <a:p>
            <a:r>
              <a:rPr lang="en-US" sz="6000" dirty="0"/>
              <a:t>How can I help ensure customers succeed?</a:t>
            </a:r>
          </a:p>
        </p:txBody>
      </p:sp>
      <p:sp>
        <p:nvSpPr>
          <p:cNvPr id="6" name="Slide Number Placeholder 5">
            <a:extLst>
              <a:ext uri="{FF2B5EF4-FFF2-40B4-BE49-F238E27FC236}">
                <a16:creationId xmlns:a16="http://schemas.microsoft.com/office/drawing/2014/main" id="{CFD216FF-B89F-4A6F-9BED-2E81D01448D2}"/>
              </a:ext>
            </a:extLst>
          </p:cNvPr>
          <p:cNvSpPr>
            <a:spLocks noGrp="1"/>
          </p:cNvSpPr>
          <p:nvPr>
            <p:ph type="sldNum" sz="quarter" idx="12"/>
          </p:nvPr>
        </p:nvSpPr>
        <p:spPr/>
        <p:txBody>
          <a:bodyPr/>
          <a:lstStyle/>
          <a:p>
            <a:fld id="{BB333B34-C87C-402E-ABB0-13B7C9DEBBC4}" type="slidenum">
              <a:rPr lang="en-CA" smtClean="0"/>
              <a:pPr/>
              <a:t>23</a:t>
            </a:fld>
            <a:r>
              <a:rPr lang="en-CA"/>
              <a:t> of 42</a:t>
            </a:r>
            <a:endParaRPr lang="en-CA" dirty="0"/>
          </a:p>
        </p:txBody>
      </p:sp>
    </p:spTree>
    <p:extLst>
      <p:ext uri="{BB962C8B-B14F-4D97-AF65-F5344CB8AC3E}">
        <p14:creationId xmlns:p14="http://schemas.microsoft.com/office/powerpoint/2010/main" val="327037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E0E9-6976-4FDF-B41D-5895CAC6EA67}"/>
              </a:ext>
            </a:extLst>
          </p:cNvPr>
          <p:cNvSpPr>
            <a:spLocks noGrp="1"/>
          </p:cNvSpPr>
          <p:nvPr>
            <p:ph type="title"/>
          </p:nvPr>
        </p:nvSpPr>
        <p:spPr/>
        <p:txBody>
          <a:bodyPr/>
          <a:lstStyle/>
          <a:p>
            <a:r>
              <a:rPr lang="en-US" dirty="0"/>
              <a:t>Activating customers</a:t>
            </a:r>
          </a:p>
        </p:txBody>
      </p:sp>
      <p:sp>
        <p:nvSpPr>
          <p:cNvPr id="5" name="Text Placeholder 4">
            <a:extLst>
              <a:ext uri="{FF2B5EF4-FFF2-40B4-BE49-F238E27FC236}">
                <a16:creationId xmlns:a16="http://schemas.microsoft.com/office/drawing/2014/main" id="{1600B51F-8D96-4748-A8D7-C6B7427F396C}"/>
              </a:ext>
            </a:extLst>
          </p:cNvPr>
          <p:cNvSpPr>
            <a:spLocks noGrp="1"/>
          </p:cNvSpPr>
          <p:nvPr>
            <p:ph type="body" sz="quarter" idx="13"/>
          </p:nvPr>
        </p:nvSpPr>
        <p:spPr/>
        <p:txBody>
          <a:bodyPr/>
          <a:lstStyle/>
          <a:p>
            <a:endParaRPr lang="en-US" dirty="0"/>
          </a:p>
        </p:txBody>
      </p:sp>
      <p:pic>
        <p:nvPicPr>
          <p:cNvPr id="7" name="Picture 6">
            <a:extLst>
              <a:ext uri="{FF2B5EF4-FFF2-40B4-BE49-F238E27FC236}">
                <a16:creationId xmlns:a16="http://schemas.microsoft.com/office/drawing/2014/main" id="{CDC64F3A-EAEC-4C25-88F4-9E6D68F77994}"/>
              </a:ext>
            </a:extLst>
          </p:cNvPr>
          <p:cNvPicPr>
            <a:picLocks noChangeAspect="1"/>
          </p:cNvPicPr>
          <p:nvPr/>
        </p:nvPicPr>
        <p:blipFill>
          <a:blip r:embed="rId3"/>
          <a:stretch>
            <a:fillRect/>
          </a:stretch>
        </p:blipFill>
        <p:spPr>
          <a:xfrm>
            <a:off x="8796257" y="2361628"/>
            <a:ext cx="3034959" cy="1888718"/>
          </a:xfrm>
          <a:prstGeom prst="rect">
            <a:avLst/>
          </a:prstGeom>
          <a:effectLst>
            <a:outerShdw blurRad="50800" dist="38100" dir="8100000" algn="tr" rotWithShape="0">
              <a:prstClr val="black">
                <a:alpha val="40000"/>
              </a:prstClr>
            </a:outerShdw>
          </a:effectLst>
        </p:spPr>
      </p:pic>
      <p:pic>
        <p:nvPicPr>
          <p:cNvPr id="9" name="Picture 8" descr="Shape&#10;&#10;Description automatically generated with low confidence">
            <a:extLst>
              <a:ext uri="{FF2B5EF4-FFF2-40B4-BE49-F238E27FC236}">
                <a16:creationId xmlns:a16="http://schemas.microsoft.com/office/drawing/2014/main" id="{0942F3B1-F6AD-4852-8286-5AAA6D62E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455" y="2309686"/>
            <a:ext cx="835427" cy="835427"/>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1F1F4171-4BB6-4D37-A79D-27ED725DC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2567" y="4689521"/>
            <a:ext cx="835427" cy="835427"/>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717FF887-2219-4879-9FB4-A83F1B5663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2567" y="3533254"/>
            <a:ext cx="835427" cy="835427"/>
          </a:xfrm>
          <a:prstGeom prst="rect">
            <a:avLst/>
          </a:prstGeom>
        </p:spPr>
      </p:pic>
      <p:sp>
        <p:nvSpPr>
          <p:cNvPr id="16" name="Content Placeholder 2">
            <a:extLst>
              <a:ext uri="{FF2B5EF4-FFF2-40B4-BE49-F238E27FC236}">
                <a16:creationId xmlns:a16="http://schemas.microsoft.com/office/drawing/2014/main" id="{36D4C5CC-07CF-4F3C-AFCA-CBBC0E65EAB9}"/>
              </a:ext>
            </a:extLst>
          </p:cNvPr>
          <p:cNvSpPr txBox="1">
            <a:spLocks/>
          </p:cNvSpPr>
          <p:nvPr/>
        </p:nvSpPr>
        <p:spPr>
          <a:xfrm>
            <a:off x="4380557" y="2478661"/>
            <a:ext cx="4205875" cy="506083"/>
          </a:xfrm>
          <a:prstGeom prst="rect">
            <a:avLst/>
          </a:prstGeom>
        </p:spPr>
        <p:txBody>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buNone/>
            </a:pPr>
            <a:r>
              <a:rPr lang="en-US" dirty="0">
                <a:latin typeface="Arial" panose="020B0604020202020204" pitchFamily="34" charset="0"/>
              </a:rPr>
              <a:t>At policy delivery</a:t>
            </a:r>
            <a:endParaRPr lang="en-US" b="1" dirty="0">
              <a:latin typeface="Arial" panose="020B0604020202020204" pitchFamily="34" charset="0"/>
            </a:endParaRPr>
          </a:p>
        </p:txBody>
      </p:sp>
      <p:sp>
        <p:nvSpPr>
          <p:cNvPr id="17" name="Content Placeholder 2">
            <a:extLst>
              <a:ext uri="{FF2B5EF4-FFF2-40B4-BE49-F238E27FC236}">
                <a16:creationId xmlns:a16="http://schemas.microsoft.com/office/drawing/2014/main" id="{B17459F1-A6DE-4B79-835D-F55A7BC34095}"/>
              </a:ext>
            </a:extLst>
          </p:cNvPr>
          <p:cNvSpPr txBox="1">
            <a:spLocks/>
          </p:cNvSpPr>
          <p:nvPr/>
        </p:nvSpPr>
        <p:spPr>
          <a:xfrm>
            <a:off x="4380559" y="3533254"/>
            <a:ext cx="4205875" cy="506083"/>
          </a:xfrm>
          <a:prstGeom prst="rect">
            <a:avLst/>
          </a:prstGeom>
        </p:spPr>
        <p:txBody>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buNone/>
            </a:pPr>
            <a:r>
              <a:rPr lang="en-US" dirty="0">
                <a:latin typeface="Arial" panose="020B0604020202020204" pitchFamily="34" charset="0"/>
              </a:rPr>
              <a:t>Thanking them for their business follow ups – ask for referrals!</a:t>
            </a:r>
            <a:endParaRPr lang="en-US" b="1" dirty="0">
              <a:latin typeface="Arial" panose="020B0604020202020204" pitchFamily="34" charset="0"/>
            </a:endParaRPr>
          </a:p>
        </p:txBody>
      </p:sp>
      <p:sp>
        <p:nvSpPr>
          <p:cNvPr id="18" name="Content Placeholder 2">
            <a:extLst>
              <a:ext uri="{FF2B5EF4-FFF2-40B4-BE49-F238E27FC236}">
                <a16:creationId xmlns:a16="http://schemas.microsoft.com/office/drawing/2014/main" id="{E3B27C93-2DF3-43A4-866A-B73F31F1D779}"/>
              </a:ext>
            </a:extLst>
          </p:cNvPr>
          <p:cNvSpPr txBox="1">
            <a:spLocks/>
          </p:cNvSpPr>
          <p:nvPr/>
        </p:nvSpPr>
        <p:spPr>
          <a:xfrm>
            <a:off x="4380558" y="4820522"/>
            <a:ext cx="4205875" cy="506083"/>
          </a:xfrm>
          <a:prstGeom prst="rect">
            <a:avLst/>
          </a:prstGeom>
        </p:spPr>
        <p:txBody>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buNone/>
            </a:pPr>
            <a:r>
              <a:rPr lang="en-US" dirty="0">
                <a:latin typeface="Arial" panose="020B0604020202020204" pitchFamily="34" charset="0"/>
              </a:rPr>
              <a:t>As you prepare for periodic reviews</a:t>
            </a:r>
            <a:endParaRPr lang="en-US" b="1" dirty="0">
              <a:latin typeface="Arial" panose="020B0604020202020204" pitchFamily="34" charset="0"/>
            </a:endParaRPr>
          </a:p>
        </p:txBody>
      </p:sp>
      <p:sp>
        <p:nvSpPr>
          <p:cNvPr id="19" name="Content Placeholder 2">
            <a:extLst>
              <a:ext uri="{FF2B5EF4-FFF2-40B4-BE49-F238E27FC236}">
                <a16:creationId xmlns:a16="http://schemas.microsoft.com/office/drawing/2014/main" id="{763482E2-FF0E-4ADD-98CC-E40FE494ABBA}"/>
              </a:ext>
            </a:extLst>
          </p:cNvPr>
          <p:cNvSpPr txBox="1">
            <a:spLocks/>
          </p:cNvSpPr>
          <p:nvPr/>
        </p:nvSpPr>
        <p:spPr>
          <a:xfrm>
            <a:off x="3541712" y="334907"/>
            <a:ext cx="7469188" cy="506083"/>
          </a:xfrm>
          <a:prstGeom prst="rect">
            <a:avLst/>
          </a:prstGeom>
        </p:spPr>
        <p:txBody>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buNone/>
            </a:pPr>
            <a:r>
              <a:rPr lang="en-US" sz="2400" b="1" dirty="0">
                <a:latin typeface="Arial" panose="020B0604020202020204" pitchFamily="34" charset="0"/>
              </a:rPr>
              <a:t>The best action you can take to help ensure success… </a:t>
            </a:r>
          </a:p>
        </p:txBody>
      </p:sp>
      <p:sp>
        <p:nvSpPr>
          <p:cNvPr id="20" name="Content Placeholder 2">
            <a:extLst>
              <a:ext uri="{FF2B5EF4-FFF2-40B4-BE49-F238E27FC236}">
                <a16:creationId xmlns:a16="http://schemas.microsoft.com/office/drawing/2014/main" id="{DFC5F02C-A4EC-44B0-ADF6-861D7A042AC2}"/>
              </a:ext>
            </a:extLst>
          </p:cNvPr>
          <p:cNvSpPr txBox="1">
            <a:spLocks/>
          </p:cNvSpPr>
          <p:nvPr/>
        </p:nvSpPr>
        <p:spPr>
          <a:xfrm>
            <a:off x="8957480" y="4395749"/>
            <a:ext cx="3034960" cy="506083"/>
          </a:xfrm>
          <a:prstGeom prst="rect">
            <a:avLst/>
          </a:prstGeom>
        </p:spPr>
        <p:txBody>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lgn="ctr">
              <a:buNone/>
            </a:pPr>
            <a:r>
              <a:rPr lang="en-US" sz="1400" dirty="0">
                <a:latin typeface="Arial" panose="020B0604020202020204" pitchFamily="34" charset="0"/>
              </a:rPr>
              <a:t>Getting started guide</a:t>
            </a:r>
            <a:endParaRPr lang="en-US" sz="1400" b="1" dirty="0">
              <a:latin typeface="Arial" panose="020B0604020202020204" pitchFamily="34" charset="0"/>
            </a:endParaRPr>
          </a:p>
        </p:txBody>
      </p:sp>
      <p:sp>
        <p:nvSpPr>
          <p:cNvPr id="21" name="Content Placeholder 2">
            <a:extLst>
              <a:ext uri="{FF2B5EF4-FFF2-40B4-BE49-F238E27FC236}">
                <a16:creationId xmlns:a16="http://schemas.microsoft.com/office/drawing/2014/main" id="{54A9E080-4457-44E8-B168-2679010E83CF}"/>
              </a:ext>
            </a:extLst>
          </p:cNvPr>
          <p:cNvSpPr txBox="1">
            <a:spLocks/>
          </p:cNvSpPr>
          <p:nvPr/>
        </p:nvSpPr>
        <p:spPr>
          <a:xfrm>
            <a:off x="3392569" y="1363482"/>
            <a:ext cx="7082391" cy="506083"/>
          </a:xfrm>
          <a:prstGeom prst="rect">
            <a:avLst/>
          </a:prstGeom>
        </p:spPr>
        <p:txBody>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buNone/>
            </a:pPr>
            <a:r>
              <a:rPr lang="en-US" dirty="0">
                <a:latin typeface="Arial" panose="020B0604020202020204" pitchFamily="34" charset="0"/>
              </a:rPr>
              <a:t>Encourage your customers to get started!</a:t>
            </a:r>
            <a:endParaRPr lang="en-US" b="1" dirty="0">
              <a:latin typeface="Arial" panose="020B0604020202020204" pitchFamily="34" charset="0"/>
            </a:endParaRPr>
          </a:p>
        </p:txBody>
      </p:sp>
      <p:sp>
        <p:nvSpPr>
          <p:cNvPr id="10" name="Slide Number Placeholder 9">
            <a:extLst>
              <a:ext uri="{FF2B5EF4-FFF2-40B4-BE49-F238E27FC236}">
                <a16:creationId xmlns:a16="http://schemas.microsoft.com/office/drawing/2014/main" id="{A3BD4EE0-BF24-482E-9D5A-6D119817AFEB}"/>
              </a:ext>
            </a:extLst>
          </p:cNvPr>
          <p:cNvSpPr>
            <a:spLocks noGrp="1"/>
          </p:cNvSpPr>
          <p:nvPr>
            <p:ph type="sldNum" sz="quarter" idx="12"/>
          </p:nvPr>
        </p:nvSpPr>
        <p:spPr/>
        <p:txBody>
          <a:bodyPr/>
          <a:lstStyle/>
          <a:p>
            <a:fld id="{BB333B34-C87C-402E-ABB0-13B7C9DEBBC4}" type="slidenum">
              <a:rPr lang="en-US" smtClean="0"/>
              <a:pPr/>
              <a:t>24</a:t>
            </a:fld>
            <a:r>
              <a:rPr lang="en-US"/>
              <a:t> of 29</a:t>
            </a:r>
            <a:endParaRPr lang="en-US" dirty="0"/>
          </a:p>
        </p:txBody>
      </p:sp>
    </p:spTree>
    <p:extLst>
      <p:ext uri="{BB962C8B-B14F-4D97-AF65-F5344CB8AC3E}">
        <p14:creationId xmlns:p14="http://schemas.microsoft.com/office/powerpoint/2010/main" val="261242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FBDA-700A-43D9-ABA5-2F16D3412CCF}"/>
              </a:ext>
            </a:extLst>
          </p:cNvPr>
          <p:cNvSpPr>
            <a:spLocks noGrp="1"/>
          </p:cNvSpPr>
          <p:nvPr>
            <p:ph type="title"/>
          </p:nvPr>
        </p:nvSpPr>
        <p:spPr/>
        <p:txBody>
          <a:bodyPr/>
          <a:lstStyle/>
          <a:p>
            <a:r>
              <a:rPr lang="en-US" dirty="0"/>
              <a:t>Supporting your customers</a:t>
            </a:r>
          </a:p>
        </p:txBody>
      </p:sp>
      <p:pic>
        <p:nvPicPr>
          <p:cNvPr id="14" name="Picture 13">
            <a:extLst>
              <a:ext uri="{FF2B5EF4-FFF2-40B4-BE49-F238E27FC236}">
                <a16:creationId xmlns:a16="http://schemas.microsoft.com/office/drawing/2014/main" id="{534164C6-7A31-4EA7-9B24-E6742B0353F2}"/>
              </a:ext>
            </a:extLst>
          </p:cNvPr>
          <p:cNvPicPr>
            <a:picLocks noChangeAspect="1"/>
          </p:cNvPicPr>
          <p:nvPr/>
        </p:nvPicPr>
        <p:blipFill>
          <a:blip r:embed="rId3"/>
          <a:stretch>
            <a:fillRect/>
          </a:stretch>
        </p:blipFill>
        <p:spPr>
          <a:xfrm>
            <a:off x="3541712" y="1691712"/>
            <a:ext cx="3982099" cy="2992681"/>
          </a:xfrm>
          <a:prstGeom prst="rect">
            <a:avLst/>
          </a:prstGeom>
          <a:effectLst>
            <a:outerShdw blurRad="50800" dist="38100" dir="8100000" algn="tr" rotWithShape="0">
              <a:prstClr val="black">
                <a:alpha val="40000"/>
              </a:prstClr>
            </a:outerShdw>
          </a:effectLst>
        </p:spPr>
      </p:pic>
      <p:pic>
        <p:nvPicPr>
          <p:cNvPr id="12" name="Picture 11" descr="Graphical user interface, text, application&#10;&#10;Description automatically generated">
            <a:extLst>
              <a:ext uri="{FF2B5EF4-FFF2-40B4-BE49-F238E27FC236}">
                <a16:creationId xmlns:a16="http://schemas.microsoft.com/office/drawing/2014/main" id="{BAC1623C-9CA8-4093-B56E-F4C1775F74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0124" y="876930"/>
            <a:ext cx="1759372" cy="3807463"/>
          </a:xfrm>
          <a:prstGeom prst="rect">
            <a:avLst/>
          </a:prstGeom>
          <a:effectLst>
            <a:outerShdw blurRad="50800" dist="38100" dir="8100000" algn="tr" rotWithShape="0">
              <a:prstClr val="black">
                <a:alpha val="40000"/>
              </a:prstClr>
            </a:outerShdw>
          </a:effectLst>
        </p:spPr>
      </p:pic>
      <p:sp>
        <p:nvSpPr>
          <p:cNvPr id="13" name="Rectangle 12">
            <a:extLst>
              <a:ext uri="{FF2B5EF4-FFF2-40B4-BE49-F238E27FC236}">
                <a16:creationId xmlns:a16="http://schemas.microsoft.com/office/drawing/2014/main" id="{6660DF8D-2E32-4C31-937B-0BD7946D271E}"/>
              </a:ext>
            </a:extLst>
          </p:cNvPr>
          <p:cNvSpPr/>
          <p:nvPr/>
        </p:nvSpPr>
        <p:spPr>
          <a:xfrm>
            <a:off x="5987884" y="5039747"/>
            <a:ext cx="3219075" cy="756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spcBef>
                <a:spcPts val="600"/>
              </a:spcBef>
            </a:pPr>
            <a:r>
              <a:rPr lang="en-US" b="1" dirty="0"/>
              <a:t>VPC@jhancock.com</a:t>
            </a:r>
          </a:p>
        </p:txBody>
      </p:sp>
      <p:sp>
        <p:nvSpPr>
          <p:cNvPr id="15" name="Content Placeholder 2">
            <a:extLst>
              <a:ext uri="{FF2B5EF4-FFF2-40B4-BE49-F238E27FC236}">
                <a16:creationId xmlns:a16="http://schemas.microsoft.com/office/drawing/2014/main" id="{969A0E7F-5207-43B7-84CF-1B3871221E13}"/>
              </a:ext>
            </a:extLst>
          </p:cNvPr>
          <p:cNvSpPr txBox="1">
            <a:spLocks/>
          </p:cNvSpPr>
          <p:nvPr/>
        </p:nvSpPr>
        <p:spPr>
          <a:xfrm>
            <a:off x="3372104" y="468908"/>
            <a:ext cx="8194557" cy="468739"/>
          </a:xfrm>
          <a:prstGeom prst="rect">
            <a:avLst/>
          </a:prstGeom>
        </p:spPr>
        <p:txBody>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buNone/>
            </a:pPr>
            <a:r>
              <a:rPr lang="en-US" sz="2400" b="1" dirty="0">
                <a:latin typeface="Arial" panose="020B0604020202020204" pitchFamily="34" charset="0"/>
              </a:rPr>
              <a:t>Vitality Personal Consultants</a:t>
            </a:r>
          </a:p>
        </p:txBody>
      </p:sp>
      <p:sp>
        <p:nvSpPr>
          <p:cNvPr id="8" name="Slide Number Placeholder 7">
            <a:extLst>
              <a:ext uri="{FF2B5EF4-FFF2-40B4-BE49-F238E27FC236}">
                <a16:creationId xmlns:a16="http://schemas.microsoft.com/office/drawing/2014/main" id="{0D086681-C737-4820-B18B-298A22D25487}"/>
              </a:ext>
            </a:extLst>
          </p:cNvPr>
          <p:cNvSpPr>
            <a:spLocks noGrp="1"/>
          </p:cNvSpPr>
          <p:nvPr>
            <p:ph type="sldNum" sz="quarter" idx="12"/>
          </p:nvPr>
        </p:nvSpPr>
        <p:spPr/>
        <p:txBody>
          <a:bodyPr/>
          <a:lstStyle/>
          <a:p>
            <a:fld id="{BB333B34-C87C-402E-ABB0-13B7C9DEBBC4}" type="slidenum">
              <a:rPr lang="en-CA" smtClean="0"/>
              <a:pPr/>
              <a:t>25</a:t>
            </a:fld>
            <a:r>
              <a:rPr lang="en-CA"/>
              <a:t> of 29</a:t>
            </a:r>
            <a:endParaRPr lang="en-CA" dirty="0"/>
          </a:p>
        </p:txBody>
      </p:sp>
    </p:spTree>
    <p:extLst>
      <p:ext uri="{BB962C8B-B14F-4D97-AF65-F5344CB8AC3E}">
        <p14:creationId xmlns:p14="http://schemas.microsoft.com/office/powerpoint/2010/main" val="49038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036B-04F2-49D7-9B06-E4A593B22D02}"/>
              </a:ext>
            </a:extLst>
          </p:cNvPr>
          <p:cNvSpPr>
            <a:spLocks noGrp="1"/>
          </p:cNvSpPr>
          <p:nvPr>
            <p:ph type="title"/>
          </p:nvPr>
        </p:nvSpPr>
        <p:spPr/>
        <p:txBody>
          <a:bodyPr/>
          <a:lstStyle/>
          <a:p>
            <a:r>
              <a:rPr lang="en-US" dirty="0"/>
              <a:t>Supporting your customers</a:t>
            </a:r>
          </a:p>
        </p:txBody>
      </p:sp>
      <p:sp>
        <p:nvSpPr>
          <p:cNvPr id="5" name="Text Placeholder 4">
            <a:extLst>
              <a:ext uri="{FF2B5EF4-FFF2-40B4-BE49-F238E27FC236}">
                <a16:creationId xmlns:a16="http://schemas.microsoft.com/office/drawing/2014/main" id="{07B2A6A5-6DBD-480D-976E-AFC418386FC8}"/>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DEFBF882-4033-48A5-B4BA-40A124D3D0DF}"/>
              </a:ext>
            </a:extLst>
          </p:cNvPr>
          <p:cNvPicPr>
            <a:picLocks noChangeAspect="1"/>
          </p:cNvPicPr>
          <p:nvPr/>
        </p:nvPicPr>
        <p:blipFill>
          <a:blip r:embed="rId3"/>
          <a:stretch>
            <a:fillRect/>
          </a:stretch>
        </p:blipFill>
        <p:spPr>
          <a:xfrm>
            <a:off x="3409148" y="1874098"/>
            <a:ext cx="8157513" cy="3296448"/>
          </a:xfrm>
          <a:prstGeom prst="rect">
            <a:avLst/>
          </a:prstGeom>
          <a:ln>
            <a:solidFill>
              <a:schemeClr val="tx1"/>
            </a:solidFill>
          </a:ln>
        </p:spPr>
      </p:pic>
      <p:sp>
        <p:nvSpPr>
          <p:cNvPr id="8" name="Content Placeholder 2">
            <a:extLst>
              <a:ext uri="{FF2B5EF4-FFF2-40B4-BE49-F238E27FC236}">
                <a16:creationId xmlns:a16="http://schemas.microsoft.com/office/drawing/2014/main" id="{4FE3D657-4C1E-47A6-8434-111051D9EE9E}"/>
              </a:ext>
            </a:extLst>
          </p:cNvPr>
          <p:cNvSpPr txBox="1">
            <a:spLocks/>
          </p:cNvSpPr>
          <p:nvPr/>
        </p:nvSpPr>
        <p:spPr>
          <a:xfrm>
            <a:off x="3372104" y="468908"/>
            <a:ext cx="8194557" cy="468739"/>
          </a:xfrm>
          <a:prstGeom prst="rect">
            <a:avLst/>
          </a:prstGeom>
        </p:spPr>
        <p:txBody>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buNone/>
            </a:pPr>
            <a:r>
              <a:rPr lang="en-US" sz="2400" b="1" dirty="0">
                <a:latin typeface="Arial" panose="020B0604020202020204" pitchFamily="34" charset="0"/>
              </a:rPr>
              <a:t>Vitality Customer Engagement Reports</a:t>
            </a:r>
          </a:p>
        </p:txBody>
      </p:sp>
      <p:sp>
        <p:nvSpPr>
          <p:cNvPr id="13" name="Slide Number Placeholder 12">
            <a:extLst>
              <a:ext uri="{FF2B5EF4-FFF2-40B4-BE49-F238E27FC236}">
                <a16:creationId xmlns:a16="http://schemas.microsoft.com/office/drawing/2014/main" id="{E2E30147-25AB-48BA-9CE0-CB6021B26F35}"/>
              </a:ext>
            </a:extLst>
          </p:cNvPr>
          <p:cNvSpPr>
            <a:spLocks noGrp="1"/>
          </p:cNvSpPr>
          <p:nvPr>
            <p:ph type="sldNum" sz="quarter" idx="12"/>
          </p:nvPr>
        </p:nvSpPr>
        <p:spPr/>
        <p:txBody>
          <a:bodyPr/>
          <a:lstStyle/>
          <a:p>
            <a:fld id="{BB333B34-C87C-402E-ABB0-13B7C9DEBBC4}" type="slidenum">
              <a:rPr lang="en-US" smtClean="0"/>
              <a:pPr/>
              <a:t>26</a:t>
            </a:fld>
            <a:r>
              <a:rPr lang="en-US"/>
              <a:t> of 29</a:t>
            </a:r>
            <a:endParaRPr lang="en-US" dirty="0"/>
          </a:p>
        </p:txBody>
      </p:sp>
    </p:spTree>
    <p:extLst>
      <p:ext uri="{BB962C8B-B14F-4D97-AF65-F5344CB8AC3E}">
        <p14:creationId xmlns:p14="http://schemas.microsoft.com/office/powerpoint/2010/main" val="12775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06D56-314F-4E84-8649-ADD3BFC6A802}"/>
              </a:ext>
            </a:extLst>
          </p:cNvPr>
          <p:cNvSpPr>
            <a:spLocks noGrp="1"/>
          </p:cNvSpPr>
          <p:nvPr>
            <p:ph type="title" idx="4294967295"/>
          </p:nvPr>
        </p:nvSpPr>
        <p:spPr>
          <a:xfrm>
            <a:off x="558800" y="4026470"/>
            <a:ext cx="11293475" cy="1774825"/>
          </a:xfrm>
        </p:spPr>
        <p:txBody>
          <a:bodyPr>
            <a:noAutofit/>
          </a:bodyPr>
          <a:lstStyle/>
          <a:p>
            <a:pPr algn="ctr"/>
            <a:r>
              <a:rPr lang="en-US" sz="4800" dirty="0">
                <a:latin typeface="Manulife JH Serif Italic" panose="02020503040401060103" pitchFamily="18" charset="0"/>
              </a:rPr>
              <a:t>The right solution, </a:t>
            </a:r>
            <a:br>
              <a:rPr lang="en-US" sz="4800" dirty="0">
                <a:latin typeface="Manulife JH Serif Italic" panose="02020503040401060103" pitchFamily="18" charset="0"/>
              </a:rPr>
            </a:br>
            <a:r>
              <a:rPr lang="en-US" sz="4800" dirty="0">
                <a:latin typeface="Manulife JH Serif Italic" panose="02020503040401060103" pitchFamily="18" charset="0"/>
              </a:rPr>
              <a:t>at the right time…</a:t>
            </a:r>
          </a:p>
        </p:txBody>
      </p:sp>
      <p:pic>
        <p:nvPicPr>
          <p:cNvPr id="2052" name="Picture 4" descr="John Hancock Vitality">
            <a:extLst>
              <a:ext uri="{FF2B5EF4-FFF2-40B4-BE49-F238E27FC236}">
                <a16:creationId xmlns:a16="http://schemas.microsoft.com/office/drawing/2014/main" id="{8C2C79CB-D1CA-460C-9A2D-92ECA3B06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81" y="293240"/>
            <a:ext cx="9867900" cy="252412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DB8E072-8D60-4EFB-8A34-1213BE66856E}"/>
              </a:ext>
            </a:extLst>
          </p:cNvPr>
          <p:cNvSpPr>
            <a:spLocks noGrp="1"/>
          </p:cNvSpPr>
          <p:nvPr>
            <p:ph type="sldNum" sz="quarter" idx="12"/>
          </p:nvPr>
        </p:nvSpPr>
        <p:spPr/>
        <p:txBody>
          <a:bodyPr/>
          <a:lstStyle/>
          <a:p>
            <a:fld id="{BB333B34-C87C-402E-ABB0-13B7C9DEBBC4}" type="slidenum">
              <a:rPr lang="en-US" smtClean="0"/>
              <a:pPr/>
              <a:t>27</a:t>
            </a:fld>
            <a:r>
              <a:rPr lang="en-US"/>
              <a:t> of 29</a:t>
            </a:r>
            <a:endParaRPr lang="en-US" dirty="0"/>
          </a:p>
        </p:txBody>
      </p:sp>
    </p:spTree>
    <p:extLst>
      <p:ext uri="{BB962C8B-B14F-4D97-AF65-F5344CB8AC3E}">
        <p14:creationId xmlns:p14="http://schemas.microsoft.com/office/powerpoint/2010/main" val="238491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2FED-3F50-411B-98ED-1042B4EE0744}"/>
              </a:ext>
            </a:extLst>
          </p:cNvPr>
          <p:cNvSpPr>
            <a:spLocks noGrp="1"/>
          </p:cNvSpPr>
          <p:nvPr>
            <p:ph type="title"/>
          </p:nvPr>
        </p:nvSpPr>
        <p:spPr/>
        <p:txBody>
          <a:bodyPr/>
          <a:lstStyle/>
          <a:p>
            <a:r>
              <a:rPr lang="en-US" dirty="0"/>
              <a:t>Disclosures</a:t>
            </a:r>
          </a:p>
        </p:txBody>
      </p:sp>
      <p:sp>
        <p:nvSpPr>
          <p:cNvPr id="5" name="Text Placeholder 4">
            <a:extLst>
              <a:ext uri="{FF2B5EF4-FFF2-40B4-BE49-F238E27FC236}">
                <a16:creationId xmlns:a16="http://schemas.microsoft.com/office/drawing/2014/main" id="{F563743E-8FB8-4BB0-B041-6E704844A308}"/>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652A626E-33C8-4A14-AEA8-F13A87143909}"/>
              </a:ext>
            </a:extLst>
          </p:cNvPr>
          <p:cNvSpPr txBox="1"/>
          <p:nvPr/>
        </p:nvSpPr>
        <p:spPr>
          <a:xfrm>
            <a:off x="3430024" y="336465"/>
            <a:ext cx="8512877" cy="5632311"/>
          </a:xfrm>
          <a:prstGeom prst="rect">
            <a:avLst/>
          </a:prstGeom>
          <a:noFill/>
        </p:spPr>
        <p:txBody>
          <a:bodyPr wrap="square">
            <a:spAutoFit/>
          </a:bodyPr>
          <a:lstStyle/>
          <a:p>
            <a:r>
              <a:rPr lang="en-US" sz="1000" dirty="0"/>
              <a:t>*Premium savings are in comparison to the same John Hancock life insurance policy without Vitality PLUS. The level of premium savings are cumulative over the life of the policy and will vary based upon underwriting status, issue age, policy type, the terms of the policy and the Vitality Status achieved. Premium savings are only available with Vitality PLUS. </a:t>
            </a:r>
          </a:p>
          <a:p>
            <a:endParaRPr lang="en-US" sz="1000" dirty="0"/>
          </a:p>
          <a:p>
            <a:r>
              <a:rPr lang="en-US" sz="1000" dirty="0"/>
              <a:t>Insurance policies and/or associated riders and features may not be available in all states.</a:t>
            </a:r>
          </a:p>
          <a:p>
            <a:endParaRPr lang="en-US" sz="1000" dirty="0"/>
          </a:p>
          <a:p>
            <a:r>
              <a:rPr lang="en-US" sz="1000" dirty="0"/>
              <a:t>The available rewards and discounts vary between Vitality GO and Vitality PLUS. </a:t>
            </a:r>
          </a:p>
          <a:p>
            <a:endParaRPr lang="en-US" sz="1000" dirty="0"/>
          </a:p>
          <a:p>
            <a:r>
              <a:rPr lang="en-US" sz="1000" dirty="0"/>
              <a:t>Vitality GO is not available with policies issued in NY &amp; PR. Aspire is not available in New York, Idaho and Puerto Rico.</a:t>
            </a:r>
          </a:p>
          <a:p>
            <a:endParaRPr lang="en-US" sz="1000" dirty="0"/>
          </a:p>
          <a:p>
            <a:r>
              <a:rPr lang="en-US" sz="1000" dirty="0"/>
              <a:t>Hotels.com discounts are not available in New York. In New York, entertainment, shopping, and travel rewards are not available and are replaced by healthy living and active lifestyle rewards.</a:t>
            </a:r>
          </a:p>
          <a:p>
            <a:endParaRPr lang="en-US" sz="1000" dirty="0"/>
          </a:p>
          <a:p>
            <a:r>
              <a:rPr lang="en-US" sz="1000" dirty="0"/>
              <a:t>Amazon Prime membership available to Vitality PLUS members who have reached Platinum Status for three consecutive program years. The Amazon Prime benefit is not available in New York.</a:t>
            </a:r>
          </a:p>
          <a:p>
            <a:endParaRPr lang="en-US" sz="1000" dirty="0"/>
          </a:p>
          <a:p>
            <a:r>
              <a:rPr lang="en-US" sz="1000" dirty="0"/>
              <a:t>REI is not affiliated with the John Hancock Vitality Program. REI does not sponsor, endorse or have any responsibility for this promotion.</a:t>
            </a:r>
          </a:p>
          <a:p>
            <a:endParaRPr lang="en-US" sz="1000" dirty="0"/>
          </a:p>
          <a:p>
            <a:r>
              <a:rPr lang="en-US" sz="1000" dirty="0"/>
              <a:t>Vitality is the provider of the John Hancock Vitality Program in connection with policies issued by John Hancock. John Hancock Vitality Program rewards and discounts are available only to the person insured under the eligible life insurance policy, may vary based on the type of insurance policy purchased and the state where the policy was issued, are subject to change and are not guaranteed to remain the same for the life of the policy.</a:t>
            </a:r>
          </a:p>
          <a:p>
            <a:endParaRPr lang="en-US" sz="1000" dirty="0"/>
          </a:p>
          <a:p>
            <a:r>
              <a:rPr lang="en-US" sz="1000" dirty="0"/>
              <a:t>To be eligible to earn rewards and discounts by participating in the Vitality program, the insured must register for Vitality and complete the Vitality Healthy Review (VHR).</a:t>
            </a:r>
          </a:p>
          <a:p>
            <a:endParaRPr lang="en-US" sz="1000" dirty="0"/>
          </a:p>
          <a:p>
            <a:r>
              <a:rPr lang="en-US" sz="1000" dirty="0"/>
              <a:t>For Term policy with Vitality PLUS with a face amount less than $2,000,000: the insured is only eligible to earn the latest Apple Watch or get a complimentary device, discounts on wearable devices, up to $50 in instant savings per month on fresh produce purchases, a free premium subscription to Headspace, a 15% healthy gear discount, shopping and entertainment discounts, a one-year Amazon Prime membership, exclusive discounts at Hotels.com and a free health check in the first Program Year only. Term policies with face amounts of $2,000,000 and above are eligible for the full suite of rewards and discounts.</a:t>
            </a:r>
          </a:p>
          <a:p>
            <a:endParaRPr lang="en-US" sz="1000" dirty="0"/>
          </a:p>
          <a:p>
            <a:r>
              <a:rPr lang="en-US" sz="1000" dirty="0"/>
              <a:t>Insurance products are issued by: John Hancock Life Insurance Company (U.S.A.), Boston, MA 02116 (not licensed in New York) and John Hancock Life Insurance Company of New York, Valhalla, NY 10595.</a:t>
            </a:r>
          </a:p>
          <a:p>
            <a:endParaRPr lang="en-US" sz="1000" dirty="0"/>
          </a:p>
          <a:p>
            <a:endParaRPr lang="en-US" sz="1000" dirty="0"/>
          </a:p>
        </p:txBody>
      </p:sp>
      <p:sp>
        <p:nvSpPr>
          <p:cNvPr id="8" name="Slide Number Placeholder 7">
            <a:extLst>
              <a:ext uri="{FF2B5EF4-FFF2-40B4-BE49-F238E27FC236}">
                <a16:creationId xmlns:a16="http://schemas.microsoft.com/office/drawing/2014/main" id="{F233E107-5B3B-4C61-88CA-B243F1FE3D0A}"/>
              </a:ext>
            </a:extLst>
          </p:cNvPr>
          <p:cNvSpPr>
            <a:spLocks noGrp="1"/>
          </p:cNvSpPr>
          <p:nvPr>
            <p:ph type="sldNum" sz="quarter" idx="12"/>
          </p:nvPr>
        </p:nvSpPr>
        <p:spPr/>
        <p:txBody>
          <a:bodyPr/>
          <a:lstStyle/>
          <a:p>
            <a:fld id="{BB333B34-C87C-402E-ABB0-13B7C9DEBBC4}" type="slidenum">
              <a:rPr lang="en-US" smtClean="0"/>
              <a:pPr/>
              <a:t>28</a:t>
            </a:fld>
            <a:r>
              <a:rPr lang="en-US"/>
              <a:t> of 29</a:t>
            </a:r>
            <a:endParaRPr lang="en-US" dirty="0"/>
          </a:p>
        </p:txBody>
      </p:sp>
    </p:spTree>
    <p:extLst>
      <p:ext uri="{BB962C8B-B14F-4D97-AF65-F5344CB8AC3E}">
        <p14:creationId xmlns:p14="http://schemas.microsoft.com/office/powerpoint/2010/main" val="198321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2FED-3F50-411B-98ED-1042B4EE0744}"/>
              </a:ext>
            </a:extLst>
          </p:cNvPr>
          <p:cNvSpPr>
            <a:spLocks noGrp="1"/>
          </p:cNvSpPr>
          <p:nvPr>
            <p:ph type="title"/>
          </p:nvPr>
        </p:nvSpPr>
        <p:spPr/>
        <p:txBody>
          <a:bodyPr/>
          <a:lstStyle/>
          <a:p>
            <a:r>
              <a:rPr lang="en-US" dirty="0"/>
              <a:t>Disclosures continued</a:t>
            </a:r>
          </a:p>
        </p:txBody>
      </p:sp>
      <p:sp>
        <p:nvSpPr>
          <p:cNvPr id="5" name="Text Placeholder 4">
            <a:extLst>
              <a:ext uri="{FF2B5EF4-FFF2-40B4-BE49-F238E27FC236}">
                <a16:creationId xmlns:a16="http://schemas.microsoft.com/office/drawing/2014/main" id="{F563743E-8FB8-4BB0-B041-6E704844A308}"/>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652A626E-33C8-4A14-AEA8-F13A87143909}"/>
              </a:ext>
            </a:extLst>
          </p:cNvPr>
          <p:cNvSpPr txBox="1"/>
          <p:nvPr/>
        </p:nvSpPr>
        <p:spPr>
          <a:xfrm>
            <a:off x="3430024" y="336465"/>
            <a:ext cx="8512877" cy="3785652"/>
          </a:xfrm>
          <a:prstGeom prst="rect">
            <a:avLst/>
          </a:prstGeom>
          <a:noFill/>
        </p:spPr>
        <p:txBody>
          <a:bodyPr wrap="square">
            <a:spAutoFit/>
          </a:bodyPr>
          <a:lstStyle/>
          <a:p>
            <a:pPr marL="228600" indent="-228600">
              <a:buAutoNum type="arabicPeriod"/>
            </a:pPr>
            <a:r>
              <a:rPr lang="en-US" sz="1000" dirty="0"/>
              <a:t>The complimentary Amazon Halo device and three-year Halo membership are only available to new Vitality PLUS Members and are not available with policies issued in New York, Puerto Rico and Guam. At the end of the complimentary Amazon Halo health and wellness membership, charges will apply automatically to the credit card on file with Amazon.com unless the membership is opted out of. Amazon Halo allows Vitality members to earn Vitality Points for physical activity, Halo Sleep and Halo Programs. The Amazon Halo health and wellness membership is required to earn Vitality Points for Halo Sleep and access the full catalog of Halo content. Other features of Halo are not eligible for Vitality Points with the Vitality Program. Amazon and all related marks are trademarks of Amazon.com, Inc. or its affiliates.</a:t>
            </a:r>
            <a:br>
              <a:rPr lang="en-US" sz="1000" dirty="0"/>
            </a:br>
            <a:endParaRPr lang="en-US" sz="1000" dirty="0"/>
          </a:p>
          <a:p>
            <a:pPr marL="228600" indent="-228600">
              <a:buAutoNum type="arabicPeriod"/>
            </a:pPr>
            <a:r>
              <a:rPr lang="en-US" sz="1000" dirty="0"/>
              <a:t>Apple Watch program is not available in New York or Puerto Rico. Apple Watches ordered through John Hancock Vitality may not be shipped to addresses in Guam. Once your clients become a Vitality PLUS member and complete the Vitality Health Review (VHR), they can order Apple Watch by electronically signing, at checkout, a Retail Installment Agreement with the Vitality Group, for the retail price of the watch. After an initial payment of $25 plus tax, over the next two years, monthly out-of-pocket payments are based on the number of Standard Workouts (10,000 to 14,999 steps) and Advanced Workouts (15,000 steps) completed or the applicable Active Calorie thresholds. The step counts required for Standard and Advanced Workouts are reduced for members beginning at age 71+. One-time upgrade fees plus taxes apply if your customers choose (GPS + Cellular) versions of Apple Watch, larger watch case sizes, and certain bands and case materials. For more information, please visit www.jhsaleshub.com. Apple is not a participant in or sponsor of this promotion. Apple Watch is a registered trademark of Apple Inc. All rights reserved.</a:t>
            </a:r>
            <a:br>
              <a:rPr lang="en-US" sz="1000" dirty="0"/>
            </a:br>
            <a:endParaRPr lang="en-US" sz="1000" dirty="0"/>
          </a:p>
          <a:p>
            <a:pPr marL="228600" indent="-228600">
              <a:buAutoNum type="arabicPeriod"/>
            </a:pPr>
            <a:r>
              <a:rPr lang="en-US" sz="1000" dirty="0"/>
              <a:t>HealthyFood savings are based on qualifying purchases and may vary based on the terms of the John Hancock Vitality Program. The HealthyFood program is currently not available in Guam.</a:t>
            </a:r>
          </a:p>
          <a:p>
            <a:pPr marL="228600" indent="-228600">
              <a:buAutoNum type="arabicPeriod"/>
            </a:pPr>
            <a:endParaRPr lang="en-US" sz="1000" dirty="0"/>
          </a:p>
          <a:p>
            <a:endParaRPr lang="en-US" sz="1000" dirty="0"/>
          </a:p>
          <a:p>
            <a:r>
              <a:rPr lang="en-US" sz="1000" dirty="0"/>
              <a:t>MLINY012522037-1</a:t>
            </a:r>
            <a:br>
              <a:rPr lang="en-US" sz="1000" dirty="0"/>
            </a:br>
            <a:endParaRPr lang="en-US" sz="1000" dirty="0"/>
          </a:p>
          <a:p>
            <a:pPr marL="228600" indent="-228600">
              <a:buAutoNum type="arabicPeriod"/>
            </a:pPr>
            <a:endParaRPr lang="en-US" sz="1000" dirty="0"/>
          </a:p>
        </p:txBody>
      </p:sp>
      <p:sp>
        <p:nvSpPr>
          <p:cNvPr id="8" name="Slide Number Placeholder 7">
            <a:extLst>
              <a:ext uri="{FF2B5EF4-FFF2-40B4-BE49-F238E27FC236}">
                <a16:creationId xmlns:a16="http://schemas.microsoft.com/office/drawing/2014/main" id="{53EA448A-E452-43AD-9C7E-1CE4D3977C4B}"/>
              </a:ext>
            </a:extLst>
          </p:cNvPr>
          <p:cNvSpPr>
            <a:spLocks noGrp="1"/>
          </p:cNvSpPr>
          <p:nvPr>
            <p:ph type="sldNum" sz="quarter" idx="12"/>
          </p:nvPr>
        </p:nvSpPr>
        <p:spPr/>
        <p:txBody>
          <a:bodyPr/>
          <a:lstStyle/>
          <a:p>
            <a:fld id="{BB333B34-C87C-402E-ABB0-13B7C9DEBBC4}" type="slidenum">
              <a:rPr lang="en-US" smtClean="0"/>
              <a:pPr/>
              <a:t>29</a:t>
            </a:fld>
            <a:r>
              <a:rPr lang="en-US"/>
              <a:t> of 29</a:t>
            </a:r>
            <a:endParaRPr lang="en-US" dirty="0"/>
          </a:p>
        </p:txBody>
      </p:sp>
    </p:spTree>
    <p:extLst>
      <p:ext uri="{BB962C8B-B14F-4D97-AF65-F5344CB8AC3E}">
        <p14:creationId xmlns:p14="http://schemas.microsoft.com/office/powerpoint/2010/main" val="317267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F474907-7ABF-8D45-9F62-AFD4525BD6B6}"/>
              </a:ext>
            </a:extLst>
          </p:cNvPr>
          <p:cNvGrpSpPr/>
          <p:nvPr/>
        </p:nvGrpSpPr>
        <p:grpSpPr>
          <a:xfrm>
            <a:off x="6001279" y="859220"/>
            <a:ext cx="2988733" cy="3471794"/>
            <a:chOff x="6001279" y="859219"/>
            <a:chExt cx="2988733" cy="2696781"/>
          </a:xfrm>
        </p:grpSpPr>
        <p:cxnSp>
          <p:nvCxnSpPr>
            <p:cNvPr id="15" name="Straight Connector 14">
              <a:extLst>
                <a:ext uri="{FF2B5EF4-FFF2-40B4-BE49-F238E27FC236}">
                  <a16:creationId xmlns:a16="http://schemas.microsoft.com/office/drawing/2014/main" id="{5B463573-D2CB-4527-9F39-FBC361C15A65}"/>
                </a:ext>
              </a:extLst>
            </p:cNvPr>
            <p:cNvCxnSpPr>
              <a:cxnSpLocks/>
            </p:cNvCxnSpPr>
            <p:nvPr/>
          </p:nvCxnSpPr>
          <p:spPr>
            <a:xfrm>
              <a:off x="6001279" y="859219"/>
              <a:ext cx="0" cy="269678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463573-D2CB-4527-9F39-FBC361C15A65}"/>
                </a:ext>
              </a:extLst>
            </p:cNvPr>
            <p:cNvCxnSpPr>
              <a:cxnSpLocks/>
            </p:cNvCxnSpPr>
            <p:nvPr/>
          </p:nvCxnSpPr>
          <p:spPr>
            <a:xfrm>
              <a:off x="8990012" y="859219"/>
              <a:ext cx="0" cy="269678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9" name="Content Placeholder 2">
            <a:extLst>
              <a:ext uri="{FF2B5EF4-FFF2-40B4-BE49-F238E27FC236}">
                <a16:creationId xmlns:a16="http://schemas.microsoft.com/office/drawing/2014/main" id="{A2D50A59-D0FB-4B3F-809B-8C04E1B85C21}"/>
              </a:ext>
            </a:extLst>
          </p:cNvPr>
          <p:cNvSpPr txBox="1">
            <a:spLocks/>
          </p:cNvSpPr>
          <p:nvPr/>
        </p:nvSpPr>
        <p:spPr bwMode="auto">
          <a:xfrm>
            <a:off x="6313769" y="2527504"/>
            <a:ext cx="2641642" cy="210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171450" indent="-171450" algn="l" rtl="0" eaLnBrk="0" fontAlgn="base" hangingPunct="0">
              <a:spcBef>
                <a:spcPts val="1800"/>
              </a:spcBef>
              <a:spcAft>
                <a:spcPct val="0"/>
              </a:spcAft>
              <a:buClr>
                <a:srgbClr val="D45429"/>
              </a:buClr>
              <a:buChar char="•"/>
              <a:tabLst/>
              <a:defRPr sz="2000">
                <a:solidFill>
                  <a:srgbClr val="002D62"/>
                </a:solidFill>
                <a:latin typeface="Arial"/>
                <a:ea typeface="MS PGothic" pitchFamily="34" charset="-128"/>
                <a:cs typeface="Arial"/>
              </a:defRPr>
            </a:lvl1pPr>
            <a:lvl2pPr marL="404813" indent="-233363" algn="l" rtl="0" eaLnBrk="0" fontAlgn="base" hangingPunct="0">
              <a:spcBef>
                <a:spcPct val="20000"/>
              </a:spcBef>
              <a:spcAft>
                <a:spcPct val="0"/>
              </a:spcAft>
              <a:buClr>
                <a:srgbClr val="D45429"/>
              </a:buClr>
              <a:buChar char="–"/>
              <a:tabLst/>
              <a:defRPr>
                <a:solidFill>
                  <a:srgbClr val="002D62"/>
                </a:solidFill>
                <a:latin typeface="Arial"/>
                <a:ea typeface="MS PGothic" pitchFamily="34" charset="-128"/>
                <a:cs typeface="Arial"/>
              </a:defRPr>
            </a:lvl2pPr>
            <a:lvl3pPr marL="1143000" indent="-228600" algn="l" rtl="0" eaLnBrk="0" fontAlgn="base" hangingPunct="0">
              <a:spcBef>
                <a:spcPct val="20000"/>
              </a:spcBef>
              <a:spcAft>
                <a:spcPct val="0"/>
              </a:spcAft>
              <a:buClr>
                <a:srgbClr val="35587F"/>
              </a:buClr>
              <a:buChar char="•"/>
              <a:defRPr sz="1600">
                <a:solidFill>
                  <a:srgbClr val="002D62"/>
                </a:solidFill>
                <a:latin typeface="Arial"/>
                <a:ea typeface="MS PGothic" pitchFamily="34" charset="-128"/>
                <a:cs typeface="Arial"/>
              </a:defRPr>
            </a:lvl3pPr>
            <a:lvl4pPr marL="1600200" indent="-228600" algn="l" rtl="0" eaLnBrk="0" fontAlgn="base" hangingPunct="0">
              <a:spcBef>
                <a:spcPct val="20000"/>
              </a:spcBef>
              <a:spcAft>
                <a:spcPct val="0"/>
              </a:spcAft>
              <a:buClr>
                <a:srgbClr val="35587F"/>
              </a:buClr>
              <a:buChar char="–"/>
              <a:defRPr sz="1400">
                <a:solidFill>
                  <a:srgbClr val="002D62"/>
                </a:solidFill>
                <a:latin typeface="Arial"/>
                <a:ea typeface="MS PGothic" pitchFamily="34" charset="-128"/>
                <a:cs typeface="Arial"/>
              </a:defRPr>
            </a:lvl4pPr>
            <a:lvl5pPr marL="2057400" indent="-228600" algn="l" rtl="0" eaLnBrk="0" fontAlgn="base" hangingPunct="0">
              <a:spcBef>
                <a:spcPct val="20000"/>
              </a:spcBef>
              <a:spcAft>
                <a:spcPct val="0"/>
              </a:spcAft>
              <a:buClr>
                <a:srgbClr val="35587F"/>
              </a:buClr>
              <a:buChar char="»"/>
              <a:defRPr sz="1200">
                <a:solidFill>
                  <a:srgbClr val="002D62"/>
                </a:solidFill>
                <a:latin typeface="Arial"/>
                <a:ea typeface="MS PGothic" pitchFamily="34" charset="-128"/>
                <a:cs typeface="Arial"/>
              </a:defRPr>
            </a:lvl5pPr>
            <a:lvl6pPr marL="2514600" indent="-228600" algn="l" rtl="0" fontAlgn="base">
              <a:spcBef>
                <a:spcPct val="20000"/>
              </a:spcBef>
              <a:spcAft>
                <a:spcPct val="0"/>
              </a:spcAft>
              <a:buClr>
                <a:srgbClr val="35587F"/>
              </a:buClr>
              <a:buChar char="»"/>
              <a:defRPr sz="1400">
                <a:solidFill>
                  <a:srgbClr val="002D62"/>
                </a:solidFill>
                <a:latin typeface="+mn-lt"/>
                <a:ea typeface="+mn-ea"/>
              </a:defRPr>
            </a:lvl6pPr>
            <a:lvl7pPr marL="2971800" indent="-228600" algn="l" rtl="0" fontAlgn="base">
              <a:spcBef>
                <a:spcPct val="20000"/>
              </a:spcBef>
              <a:spcAft>
                <a:spcPct val="0"/>
              </a:spcAft>
              <a:buClr>
                <a:srgbClr val="35587F"/>
              </a:buClr>
              <a:buChar char="»"/>
              <a:defRPr sz="1400">
                <a:solidFill>
                  <a:srgbClr val="002D62"/>
                </a:solidFill>
                <a:latin typeface="+mn-lt"/>
                <a:ea typeface="+mn-ea"/>
              </a:defRPr>
            </a:lvl7pPr>
            <a:lvl8pPr marL="3429000" indent="-228600" algn="l" rtl="0" fontAlgn="base">
              <a:spcBef>
                <a:spcPct val="20000"/>
              </a:spcBef>
              <a:spcAft>
                <a:spcPct val="0"/>
              </a:spcAft>
              <a:buClr>
                <a:srgbClr val="35587F"/>
              </a:buClr>
              <a:buChar char="»"/>
              <a:defRPr sz="1400">
                <a:solidFill>
                  <a:srgbClr val="002D62"/>
                </a:solidFill>
                <a:latin typeface="+mn-lt"/>
                <a:ea typeface="+mn-ea"/>
              </a:defRPr>
            </a:lvl8pPr>
            <a:lvl9pPr marL="3886200" indent="-228600" algn="l" rtl="0" fontAlgn="base">
              <a:spcBef>
                <a:spcPct val="20000"/>
              </a:spcBef>
              <a:spcAft>
                <a:spcPct val="0"/>
              </a:spcAft>
              <a:buClr>
                <a:srgbClr val="35587F"/>
              </a:buClr>
              <a:buChar char="»"/>
              <a:defRPr sz="1400">
                <a:solidFill>
                  <a:srgbClr val="002D62"/>
                </a:solidFill>
                <a:latin typeface="+mn-lt"/>
                <a:ea typeface="+mn-ea"/>
              </a:defRPr>
            </a:lvl9pPr>
          </a:lstStyle>
          <a:p>
            <a:pPr marL="0" indent="0">
              <a:buNone/>
              <a:defRPr/>
            </a:pPr>
            <a:r>
              <a:rPr lang="en-US" altLang="en-US" sz="1600" kern="0" dirty="0">
                <a:solidFill>
                  <a:schemeClr val="tx1"/>
                </a:solidFill>
                <a:latin typeface="+mj-lt"/>
                <a:ea typeface="Manulife JH Sans Regular" charset="0"/>
                <a:cs typeface="Manulife JH Sans Regular" charset="0"/>
              </a:rPr>
              <a:t>Each year, your clients’ status level will be determined based on the number of points they accumulate</a:t>
            </a:r>
          </a:p>
        </p:txBody>
      </p:sp>
      <p:sp>
        <p:nvSpPr>
          <p:cNvPr id="2" name="Title 1">
            <a:extLst>
              <a:ext uri="{FF2B5EF4-FFF2-40B4-BE49-F238E27FC236}">
                <a16:creationId xmlns:a16="http://schemas.microsoft.com/office/drawing/2014/main" id="{30285579-E365-4A82-88B4-5A1300CBB085}"/>
              </a:ext>
            </a:extLst>
          </p:cNvPr>
          <p:cNvSpPr>
            <a:spLocks noGrp="1"/>
          </p:cNvSpPr>
          <p:nvPr>
            <p:ph type="title"/>
          </p:nvPr>
        </p:nvSpPr>
        <p:spPr/>
        <p:txBody>
          <a:bodyPr/>
          <a:lstStyle/>
          <a:p>
            <a:r>
              <a:rPr lang="en-US" b="1" dirty="0">
                <a:latin typeface="+mj-lt"/>
              </a:rPr>
              <a:t>How the Vitality program works</a:t>
            </a:r>
          </a:p>
        </p:txBody>
      </p:sp>
      <p:sp>
        <p:nvSpPr>
          <p:cNvPr id="7" name="Content Placeholder 2">
            <a:extLst>
              <a:ext uri="{FF2B5EF4-FFF2-40B4-BE49-F238E27FC236}">
                <a16:creationId xmlns:a16="http://schemas.microsoft.com/office/drawing/2014/main" id="{36633C00-B4A3-4D60-8494-E5917460F597}"/>
              </a:ext>
            </a:extLst>
          </p:cNvPr>
          <p:cNvSpPr txBox="1">
            <a:spLocks/>
          </p:cNvSpPr>
          <p:nvPr/>
        </p:nvSpPr>
        <p:spPr>
          <a:xfrm>
            <a:off x="3408579" y="2527504"/>
            <a:ext cx="2558097" cy="2359502"/>
          </a:xfrm>
          <a:prstGeom prst="rect">
            <a:avLst/>
          </a:prstGeom>
        </p:spPr>
        <p:txBody>
          <a:bodyPr/>
          <a:lst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rgbClr val="00577F"/>
                </a:solidFill>
                <a:latin typeface="Arial" charset="0"/>
                <a:ea typeface="Arial" charset="0"/>
                <a:cs typeface="Arial" charset="0"/>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rgbClr val="00577F"/>
                </a:solidFill>
                <a:latin typeface="Arial" charset="0"/>
                <a:ea typeface="Arial" charset="0"/>
                <a:cs typeface="Arial"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rgbClr val="00577F"/>
                </a:solidFill>
                <a:latin typeface="Arial" charset="0"/>
                <a:ea typeface="Arial" charset="0"/>
                <a:cs typeface="Arial" charset="0"/>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00577F"/>
                </a:solidFill>
                <a:latin typeface="Arial" charset="0"/>
                <a:ea typeface="Arial" charset="0"/>
                <a:cs typeface="Arial" charset="0"/>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00577F"/>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defRPr/>
            </a:pPr>
            <a:r>
              <a:rPr lang="en-US" altLang="en-US" sz="1600" dirty="0">
                <a:solidFill>
                  <a:schemeClr val="tx1"/>
                </a:solidFill>
                <a:latin typeface="+mj-lt"/>
                <a:ea typeface="Manulife JH Sans Regular" charset="0"/>
                <a:cs typeface="Manulife JH Sans Regular" charset="0"/>
              </a:rPr>
              <a:t>Earn Vitality points </a:t>
            </a:r>
            <a:br>
              <a:rPr lang="en-US" altLang="en-US" sz="1600" dirty="0">
                <a:solidFill>
                  <a:schemeClr val="tx1"/>
                </a:solidFill>
                <a:latin typeface="+mj-lt"/>
                <a:ea typeface="Manulife JH Sans Regular" charset="0"/>
                <a:cs typeface="Manulife JH Sans Regular" charset="0"/>
              </a:rPr>
            </a:br>
            <a:r>
              <a:rPr lang="en-US" altLang="en-US" sz="1600" dirty="0">
                <a:solidFill>
                  <a:schemeClr val="tx1"/>
                </a:solidFill>
                <a:latin typeface="+mj-lt"/>
                <a:ea typeface="Manulife JH Sans Regular" charset="0"/>
                <a:cs typeface="Manulife JH Sans Regular" charset="0"/>
              </a:rPr>
              <a:t>for every day healthy choices like taking a walk buying fresh produce, driving safely, and getting regular check-ups</a:t>
            </a:r>
          </a:p>
        </p:txBody>
      </p:sp>
      <p:sp>
        <p:nvSpPr>
          <p:cNvPr id="8" name="Title 1">
            <a:extLst>
              <a:ext uri="{FF2B5EF4-FFF2-40B4-BE49-F238E27FC236}">
                <a16:creationId xmlns:a16="http://schemas.microsoft.com/office/drawing/2014/main" id="{420ADFCC-CF0A-4D7E-860B-BF07B0D0D283}"/>
              </a:ext>
            </a:extLst>
          </p:cNvPr>
          <p:cNvSpPr txBox="1">
            <a:spLocks/>
          </p:cNvSpPr>
          <p:nvPr/>
        </p:nvSpPr>
        <p:spPr>
          <a:xfrm>
            <a:off x="6915328" y="1010344"/>
            <a:ext cx="1916402" cy="766010"/>
          </a:xfrm>
          <a:prstGeom prst="rect">
            <a:avLst/>
          </a:prstGeom>
          <a:effectLst/>
        </p:spPr>
        <p:txBody>
          <a:bodyPr vert="horz" lIns="91416" tIns="45708" rIns="91416" bIns="45708" rtlCol="0" anchor="t" anchorCtr="0">
            <a:noAutofit/>
          </a:bodyPr>
          <a:lstStyle>
            <a:lvl1pPr algn="l" defTabSz="685800" rtl="0" eaLnBrk="1" latinLnBrk="0" hangingPunct="1">
              <a:lnSpc>
                <a:spcPct val="90000"/>
              </a:lnSpc>
              <a:spcBef>
                <a:spcPct val="0"/>
              </a:spcBef>
              <a:buNone/>
              <a:defRPr sz="2600" b="1" i="1" kern="1200">
                <a:solidFill>
                  <a:srgbClr val="2F5597"/>
                </a:solidFill>
                <a:effectLst/>
                <a:latin typeface="Arial" charset="0"/>
                <a:ea typeface="Arial" charset="0"/>
                <a:cs typeface="Arial" charset="0"/>
              </a:defRPr>
            </a:lvl1pPr>
          </a:lstStyle>
          <a:p>
            <a:r>
              <a:rPr lang="en-US" sz="1999" i="0" dirty="0">
                <a:solidFill>
                  <a:schemeClr val="tx1"/>
                </a:solidFill>
                <a:latin typeface="+mj-lt"/>
                <a:ea typeface="Manulife JH Sans Demibold" charset="0"/>
                <a:cs typeface="Manulife JH Sans Demibold" charset="0"/>
              </a:rPr>
              <a:t>Earn a </a:t>
            </a:r>
            <a:br>
              <a:rPr lang="en-US" sz="1999" i="0" dirty="0">
                <a:solidFill>
                  <a:schemeClr val="tx1"/>
                </a:solidFill>
                <a:latin typeface="+mj-lt"/>
                <a:ea typeface="Manulife JH Sans Demibold" charset="0"/>
                <a:cs typeface="Manulife JH Sans Demibold" charset="0"/>
              </a:rPr>
            </a:br>
            <a:r>
              <a:rPr lang="en-US" sz="1999" i="0" dirty="0">
                <a:solidFill>
                  <a:schemeClr val="tx1"/>
                </a:solidFill>
                <a:latin typeface="+mj-lt"/>
                <a:ea typeface="Manulife JH Sans Demibold" charset="0"/>
                <a:cs typeface="Manulife JH Sans Demibold" charset="0"/>
              </a:rPr>
              <a:t>Vitality status</a:t>
            </a:r>
          </a:p>
        </p:txBody>
      </p:sp>
      <p:sp>
        <p:nvSpPr>
          <p:cNvPr id="10" name="Title 1">
            <a:extLst>
              <a:ext uri="{FF2B5EF4-FFF2-40B4-BE49-F238E27FC236}">
                <a16:creationId xmlns:a16="http://schemas.microsoft.com/office/drawing/2014/main" id="{EF047BF6-6CA6-4504-A90C-4AEEF1D56D2D}"/>
              </a:ext>
            </a:extLst>
          </p:cNvPr>
          <p:cNvSpPr txBox="1">
            <a:spLocks/>
          </p:cNvSpPr>
          <p:nvPr/>
        </p:nvSpPr>
        <p:spPr>
          <a:xfrm>
            <a:off x="9828380" y="1010344"/>
            <a:ext cx="2800711" cy="646632"/>
          </a:xfrm>
          <a:prstGeom prst="rect">
            <a:avLst/>
          </a:prstGeom>
          <a:effectLst/>
        </p:spPr>
        <p:txBody>
          <a:bodyPr vert="horz" lIns="91416" tIns="45708" rIns="91416" bIns="45708" rtlCol="0" anchor="t" anchorCtr="0">
            <a:noAutofit/>
          </a:bodyPr>
          <a:lstStyle>
            <a:lvl1pPr algn="l" defTabSz="685800" rtl="0" eaLnBrk="1" latinLnBrk="0" hangingPunct="1">
              <a:lnSpc>
                <a:spcPct val="90000"/>
              </a:lnSpc>
              <a:spcBef>
                <a:spcPct val="0"/>
              </a:spcBef>
              <a:buNone/>
              <a:defRPr sz="2600" b="1" i="1" kern="1200">
                <a:solidFill>
                  <a:srgbClr val="2F5597"/>
                </a:solidFill>
                <a:effectLst/>
                <a:latin typeface="Arial" charset="0"/>
                <a:ea typeface="Arial" charset="0"/>
                <a:cs typeface="Arial" charset="0"/>
              </a:defRPr>
            </a:lvl1pPr>
          </a:lstStyle>
          <a:p>
            <a:r>
              <a:rPr lang="en-US" sz="1999" i="0" dirty="0">
                <a:solidFill>
                  <a:schemeClr val="tx1"/>
                </a:solidFill>
                <a:latin typeface="+mj-lt"/>
                <a:ea typeface="Manulife JH Sans Demibold" charset="0"/>
                <a:cs typeface="Manulife JH Sans Demibold" charset="0"/>
              </a:rPr>
              <a:t>Get Vitality </a:t>
            </a:r>
            <a:br>
              <a:rPr lang="en-US" sz="1999" i="0" dirty="0">
                <a:solidFill>
                  <a:schemeClr val="tx1"/>
                </a:solidFill>
                <a:latin typeface="+mj-lt"/>
                <a:ea typeface="Manulife JH Sans Demibold" charset="0"/>
                <a:cs typeface="Manulife JH Sans Demibold" charset="0"/>
              </a:rPr>
            </a:br>
            <a:r>
              <a:rPr lang="en-US" sz="1999" i="0" dirty="0">
                <a:solidFill>
                  <a:schemeClr val="tx1"/>
                </a:solidFill>
                <a:latin typeface="+mj-lt"/>
                <a:ea typeface="Manulife JH Sans Demibold" charset="0"/>
                <a:cs typeface="Manulife JH Sans Demibold" charset="0"/>
              </a:rPr>
              <a:t>rewards</a:t>
            </a:r>
          </a:p>
        </p:txBody>
      </p:sp>
      <p:sp>
        <p:nvSpPr>
          <p:cNvPr id="11" name="Content Placeholder 2">
            <a:extLst>
              <a:ext uri="{FF2B5EF4-FFF2-40B4-BE49-F238E27FC236}">
                <a16:creationId xmlns:a16="http://schemas.microsoft.com/office/drawing/2014/main" id="{D2E01550-1D3C-4C05-8F7E-B98A2571AC29}"/>
              </a:ext>
            </a:extLst>
          </p:cNvPr>
          <p:cNvSpPr txBox="1">
            <a:spLocks/>
          </p:cNvSpPr>
          <p:nvPr/>
        </p:nvSpPr>
        <p:spPr bwMode="auto">
          <a:xfrm>
            <a:off x="9282698" y="2527504"/>
            <a:ext cx="2637479" cy="183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171450" indent="-171450" algn="l" rtl="0" eaLnBrk="0" fontAlgn="base" hangingPunct="0">
              <a:spcBef>
                <a:spcPts val="1800"/>
              </a:spcBef>
              <a:spcAft>
                <a:spcPct val="0"/>
              </a:spcAft>
              <a:buClr>
                <a:srgbClr val="D45429"/>
              </a:buClr>
              <a:buChar char="•"/>
              <a:tabLst/>
              <a:defRPr sz="2000">
                <a:solidFill>
                  <a:srgbClr val="002D62"/>
                </a:solidFill>
                <a:latin typeface="Arial"/>
                <a:ea typeface="MS PGothic" pitchFamily="34" charset="-128"/>
                <a:cs typeface="Arial"/>
              </a:defRPr>
            </a:lvl1pPr>
            <a:lvl2pPr marL="404813" indent="-233363" algn="l" rtl="0" eaLnBrk="0" fontAlgn="base" hangingPunct="0">
              <a:spcBef>
                <a:spcPct val="20000"/>
              </a:spcBef>
              <a:spcAft>
                <a:spcPct val="0"/>
              </a:spcAft>
              <a:buClr>
                <a:srgbClr val="D45429"/>
              </a:buClr>
              <a:buChar char="–"/>
              <a:tabLst/>
              <a:defRPr>
                <a:solidFill>
                  <a:srgbClr val="002D62"/>
                </a:solidFill>
                <a:latin typeface="Arial"/>
                <a:ea typeface="MS PGothic" pitchFamily="34" charset="-128"/>
                <a:cs typeface="Arial"/>
              </a:defRPr>
            </a:lvl2pPr>
            <a:lvl3pPr marL="1143000" indent="-228600" algn="l" rtl="0" eaLnBrk="0" fontAlgn="base" hangingPunct="0">
              <a:spcBef>
                <a:spcPct val="20000"/>
              </a:spcBef>
              <a:spcAft>
                <a:spcPct val="0"/>
              </a:spcAft>
              <a:buClr>
                <a:srgbClr val="35587F"/>
              </a:buClr>
              <a:buChar char="•"/>
              <a:defRPr sz="1600">
                <a:solidFill>
                  <a:srgbClr val="002D62"/>
                </a:solidFill>
                <a:latin typeface="Arial"/>
                <a:ea typeface="MS PGothic" pitchFamily="34" charset="-128"/>
                <a:cs typeface="Arial"/>
              </a:defRPr>
            </a:lvl3pPr>
            <a:lvl4pPr marL="1600200" indent="-228600" algn="l" rtl="0" eaLnBrk="0" fontAlgn="base" hangingPunct="0">
              <a:spcBef>
                <a:spcPct val="20000"/>
              </a:spcBef>
              <a:spcAft>
                <a:spcPct val="0"/>
              </a:spcAft>
              <a:buClr>
                <a:srgbClr val="35587F"/>
              </a:buClr>
              <a:buChar char="–"/>
              <a:defRPr sz="1400">
                <a:solidFill>
                  <a:srgbClr val="002D62"/>
                </a:solidFill>
                <a:latin typeface="Arial"/>
                <a:ea typeface="MS PGothic" pitchFamily="34" charset="-128"/>
                <a:cs typeface="Arial"/>
              </a:defRPr>
            </a:lvl4pPr>
            <a:lvl5pPr marL="2057400" indent="-228600" algn="l" rtl="0" eaLnBrk="0" fontAlgn="base" hangingPunct="0">
              <a:spcBef>
                <a:spcPct val="20000"/>
              </a:spcBef>
              <a:spcAft>
                <a:spcPct val="0"/>
              </a:spcAft>
              <a:buClr>
                <a:srgbClr val="35587F"/>
              </a:buClr>
              <a:buChar char="»"/>
              <a:defRPr sz="1200">
                <a:solidFill>
                  <a:srgbClr val="002D62"/>
                </a:solidFill>
                <a:latin typeface="Arial"/>
                <a:ea typeface="MS PGothic" pitchFamily="34" charset="-128"/>
                <a:cs typeface="Arial"/>
              </a:defRPr>
            </a:lvl5pPr>
            <a:lvl6pPr marL="2514600" indent="-228600" algn="l" rtl="0" fontAlgn="base">
              <a:spcBef>
                <a:spcPct val="20000"/>
              </a:spcBef>
              <a:spcAft>
                <a:spcPct val="0"/>
              </a:spcAft>
              <a:buClr>
                <a:srgbClr val="35587F"/>
              </a:buClr>
              <a:buChar char="»"/>
              <a:defRPr sz="1400">
                <a:solidFill>
                  <a:srgbClr val="002D62"/>
                </a:solidFill>
                <a:latin typeface="+mn-lt"/>
                <a:ea typeface="+mn-ea"/>
              </a:defRPr>
            </a:lvl6pPr>
            <a:lvl7pPr marL="2971800" indent="-228600" algn="l" rtl="0" fontAlgn="base">
              <a:spcBef>
                <a:spcPct val="20000"/>
              </a:spcBef>
              <a:spcAft>
                <a:spcPct val="0"/>
              </a:spcAft>
              <a:buClr>
                <a:srgbClr val="35587F"/>
              </a:buClr>
              <a:buChar char="»"/>
              <a:defRPr sz="1400">
                <a:solidFill>
                  <a:srgbClr val="002D62"/>
                </a:solidFill>
                <a:latin typeface="+mn-lt"/>
                <a:ea typeface="+mn-ea"/>
              </a:defRPr>
            </a:lvl7pPr>
            <a:lvl8pPr marL="3429000" indent="-228600" algn="l" rtl="0" fontAlgn="base">
              <a:spcBef>
                <a:spcPct val="20000"/>
              </a:spcBef>
              <a:spcAft>
                <a:spcPct val="0"/>
              </a:spcAft>
              <a:buClr>
                <a:srgbClr val="35587F"/>
              </a:buClr>
              <a:buChar char="»"/>
              <a:defRPr sz="1400">
                <a:solidFill>
                  <a:srgbClr val="002D62"/>
                </a:solidFill>
                <a:latin typeface="+mn-lt"/>
                <a:ea typeface="+mn-ea"/>
              </a:defRPr>
            </a:lvl8pPr>
            <a:lvl9pPr marL="3886200" indent="-228600" algn="l" rtl="0" fontAlgn="base">
              <a:spcBef>
                <a:spcPct val="20000"/>
              </a:spcBef>
              <a:spcAft>
                <a:spcPct val="0"/>
              </a:spcAft>
              <a:buClr>
                <a:srgbClr val="35587F"/>
              </a:buClr>
              <a:buChar char="»"/>
              <a:defRPr sz="1400">
                <a:solidFill>
                  <a:srgbClr val="002D62"/>
                </a:solidFill>
                <a:latin typeface="+mn-lt"/>
                <a:ea typeface="+mn-ea"/>
              </a:defRPr>
            </a:lvl9pPr>
          </a:lstStyle>
          <a:p>
            <a:pPr marL="0" indent="0">
              <a:buNone/>
              <a:defRPr/>
            </a:pPr>
            <a:r>
              <a:rPr lang="en-US" altLang="en-US" sz="1600" kern="0" dirty="0">
                <a:solidFill>
                  <a:schemeClr val="tx1"/>
                </a:solidFill>
                <a:latin typeface="+mj-lt"/>
                <a:ea typeface="Manulife JH Sans Regular" charset="0"/>
                <a:cs typeface="Manulife JH Sans Regular" charset="0"/>
              </a:rPr>
              <a:t>The higher your client’s Vitality status the greater the potential premium savings – up to 25%* - they can earn and the greater their rewards</a:t>
            </a:r>
          </a:p>
        </p:txBody>
      </p:sp>
      <p:sp>
        <p:nvSpPr>
          <p:cNvPr id="12" name="TextBox 11">
            <a:extLst>
              <a:ext uri="{FF2B5EF4-FFF2-40B4-BE49-F238E27FC236}">
                <a16:creationId xmlns:a16="http://schemas.microsoft.com/office/drawing/2014/main" id="{F5BD9288-E45C-4288-8F2C-F01AA96BCD0C}"/>
              </a:ext>
            </a:extLst>
          </p:cNvPr>
          <p:cNvSpPr txBox="1"/>
          <p:nvPr/>
        </p:nvSpPr>
        <p:spPr>
          <a:xfrm>
            <a:off x="3316833" y="655695"/>
            <a:ext cx="1006020" cy="1107707"/>
          </a:xfrm>
          <a:prstGeom prst="rect">
            <a:avLst/>
          </a:prstGeom>
          <a:noFill/>
        </p:spPr>
        <p:txBody>
          <a:bodyPr wrap="square" rtlCol="0">
            <a:spAutoFit/>
          </a:bodyPr>
          <a:lstStyle/>
          <a:p>
            <a:r>
              <a:rPr lang="en-US" sz="6598" dirty="0">
                <a:latin typeface="+mj-lt"/>
                <a:ea typeface="Manulife JH Serif" charset="0"/>
                <a:cs typeface="Manulife JH Serif" charset="0"/>
              </a:rPr>
              <a:t>1</a:t>
            </a:r>
          </a:p>
        </p:txBody>
      </p:sp>
      <p:sp>
        <p:nvSpPr>
          <p:cNvPr id="13" name="TextBox 12">
            <a:extLst>
              <a:ext uri="{FF2B5EF4-FFF2-40B4-BE49-F238E27FC236}">
                <a16:creationId xmlns:a16="http://schemas.microsoft.com/office/drawing/2014/main" id="{DF6701F7-91D5-4656-BAD3-83C36EF2E01D}"/>
              </a:ext>
            </a:extLst>
          </p:cNvPr>
          <p:cNvSpPr txBox="1"/>
          <p:nvPr/>
        </p:nvSpPr>
        <p:spPr>
          <a:xfrm>
            <a:off x="6305566" y="655695"/>
            <a:ext cx="1006020" cy="1107707"/>
          </a:xfrm>
          <a:prstGeom prst="rect">
            <a:avLst/>
          </a:prstGeom>
          <a:noFill/>
        </p:spPr>
        <p:txBody>
          <a:bodyPr wrap="square" rtlCol="0">
            <a:spAutoFit/>
          </a:bodyPr>
          <a:lstStyle/>
          <a:p>
            <a:r>
              <a:rPr lang="en-US" sz="6598" dirty="0">
                <a:latin typeface="+mj-lt"/>
                <a:ea typeface="Manulife JH Serif" charset="0"/>
                <a:cs typeface="Manulife JH Serif" charset="0"/>
              </a:rPr>
              <a:t>2</a:t>
            </a:r>
          </a:p>
        </p:txBody>
      </p:sp>
      <p:sp>
        <p:nvSpPr>
          <p:cNvPr id="14" name="TextBox 13">
            <a:extLst>
              <a:ext uri="{FF2B5EF4-FFF2-40B4-BE49-F238E27FC236}">
                <a16:creationId xmlns:a16="http://schemas.microsoft.com/office/drawing/2014/main" id="{2836A594-736E-456A-ADA1-F425FE2CA799}"/>
              </a:ext>
            </a:extLst>
          </p:cNvPr>
          <p:cNvSpPr txBox="1"/>
          <p:nvPr/>
        </p:nvSpPr>
        <p:spPr>
          <a:xfrm>
            <a:off x="9283088" y="655695"/>
            <a:ext cx="1006020" cy="1107707"/>
          </a:xfrm>
          <a:prstGeom prst="rect">
            <a:avLst/>
          </a:prstGeom>
          <a:noFill/>
        </p:spPr>
        <p:txBody>
          <a:bodyPr wrap="square" rtlCol="0">
            <a:spAutoFit/>
          </a:bodyPr>
          <a:lstStyle/>
          <a:p>
            <a:r>
              <a:rPr lang="en-US" sz="6598" dirty="0">
                <a:latin typeface="+mj-lt"/>
                <a:ea typeface="Manulife JH Serif" charset="0"/>
                <a:cs typeface="Manulife JH Serif" charset="0"/>
              </a:rPr>
              <a:t>3</a:t>
            </a:r>
          </a:p>
        </p:txBody>
      </p:sp>
      <p:sp>
        <p:nvSpPr>
          <p:cNvPr id="20" name="Title 1">
            <a:extLst>
              <a:ext uri="{FF2B5EF4-FFF2-40B4-BE49-F238E27FC236}">
                <a16:creationId xmlns:a16="http://schemas.microsoft.com/office/drawing/2014/main" id="{FE5000B7-A9F8-4DA9-84A7-23DB9BB704CD}"/>
              </a:ext>
            </a:extLst>
          </p:cNvPr>
          <p:cNvSpPr txBox="1">
            <a:spLocks/>
          </p:cNvSpPr>
          <p:nvPr/>
        </p:nvSpPr>
        <p:spPr>
          <a:xfrm>
            <a:off x="3823034" y="1010344"/>
            <a:ext cx="1969293" cy="745771"/>
          </a:xfrm>
          <a:prstGeom prst="rect">
            <a:avLst/>
          </a:prstGeom>
          <a:effectLst/>
        </p:spPr>
        <p:txBody>
          <a:bodyPr vert="horz" lIns="91416" tIns="45708" rIns="91416" bIns="45708" rtlCol="0" anchor="t" anchorCtr="0">
            <a:noAutofit/>
          </a:bodyPr>
          <a:lstStyle>
            <a:lvl1pPr algn="l" defTabSz="685800" rtl="0" eaLnBrk="1" latinLnBrk="0" hangingPunct="1">
              <a:lnSpc>
                <a:spcPct val="90000"/>
              </a:lnSpc>
              <a:spcBef>
                <a:spcPct val="0"/>
              </a:spcBef>
              <a:buNone/>
              <a:defRPr sz="2600" b="1" i="1" kern="1200">
                <a:solidFill>
                  <a:srgbClr val="2F5597"/>
                </a:solidFill>
                <a:effectLst/>
                <a:latin typeface="Arial" charset="0"/>
                <a:ea typeface="Arial" charset="0"/>
                <a:cs typeface="Arial" charset="0"/>
              </a:defRPr>
            </a:lvl1pPr>
          </a:lstStyle>
          <a:p>
            <a:r>
              <a:rPr lang="en-US" sz="1999" i="0" dirty="0">
                <a:solidFill>
                  <a:schemeClr val="tx1"/>
                </a:solidFill>
                <a:latin typeface="+mj-lt"/>
                <a:ea typeface="Manulife JH Sans Demibold" charset="0"/>
                <a:cs typeface="Manulife JH Sans Demibold" charset="0"/>
              </a:rPr>
              <a:t>Accumulate Vitality points</a:t>
            </a:r>
          </a:p>
        </p:txBody>
      </p:sp>
      <p:sp>
        <p:nvSpPr>
          <p:cNvPr id="28" name="TextBox 27">
            <a:extLst>
              <a:ext uri="{FF2B5EF4-FFF2-40B4-BE49-F238E27FC236}">
                <a16:creationId xmlns:a16="http://schemas.microsoft.com/office/drawing/2014/main" id="{E3EB7796-656A-44C9-B08C-5AF0401633D9}"/>
              </a:ext>
            </a:extLst>
          </p:cNvPr>
          <p:cNvSpPr txBox="1"/>
          <p:nvPr/>
        </p:nvSpPr>
        <p:spPr>
          <a:xfrm>
            <a:off x="3408579" y="6040746"/>
            <a:ext cx="8539205" cy="507831"/>
          </a:xfrm>
          <a:prstGeom prst="rect">
            <a:avLst/>
          </a:prstGeom>
          <a:noFill/>
        </p:spPr>
        <p:txBody>
          <a:bodyPr wrap="square" rtlCol="0">
            <a:spAutoFit/>
          </a:bodyPr>
          <a:lstStyle/>
          <a:p>
            <a:r>
              <a:rPr lang="en-US" sz="900" dirty="0">
                <a:latin typeface="+mj-lt"/>
              </a:rPr>
              <a:t>*Premium savings are in comparison to the same John Hancock life insurance policy without Vitality PLUS. The level of premium savings are cumulative over the life of the policy and will vary based upon underwriting status, issue age, policy type, the terms of the policy and the Vitality Status achieved. Premium savings are only available with Vitality PLUS.</a:t>
            </a:r>
          </a:p>
        </p:txBody>
      </p:sp>
      <p:grpSp>
        <p:nvGrpSpPr>
          <p:cNvPr id="41" name="Group 40">
            <a:extLst>
              <a:ext uri="{FF2B5EF4-FFF2-40B4-BE49-F238E27FC236}">
                <a16:creationId xmlns:a16="http://schemas.microsoft.com/office/drawing/2014/main" id="{6C912DE0-5850-4AE3-AE17-FF6481B0AFC0}"/>
              </a:ext>
            </a:extLst>
          </p:cNvPr>
          <p:cNvGrpSpPr/>
          <p:nvPr/>
        </p:nvGrpSpPr>
        <p:grpSpPr>
          <a:xfrm>
            <a:off x="3687580" y="4675038"/>
            <a:ext cx="7186701" cy="1086468"/>
            <a:chOff x="3687580" y="4675038"/>
            <a:chExt cx="7186701" cy="1086468"/>
          </a:xfrm>
        </p:grpSpPr>
        <p:sp>
          <p:nvSpPr>
            <p:cNvPr id="24" name="TextBox 23">
              <a:extLst>
                <a:ext uri="{FF2B5EF4-FFF2-40B4-BE49-F238E27FC236}">
                  <a16:creationId xmlns:a16="http://schemas.microsoft.com/office/drawing/2014/main" id="{9B1B3180-30FD-C141-B440-187A316E4F6B}"/>
                </a:ext>
              </a:extLst>
            </p:cNvPr>
            <p:cNvSpPr txBox="1"/>
            <p:nvPr/>
          </p:nvSpPr>
          <p:spPr>
            <a:xfrm>
              <a:off x="3687580" y="5176731"/>
              <a:ext cx="1828800" cy="584775"/>
            </a:xfrm>
            <a:prstGeom prst="rect">
              <a:avLst/>
            </a:prstGeom>
            <a:noFill/>
          </p:spPr>
          <p:txBody>
            <a:bodyPr wrap="square" rtlCol="0">
              <a:spAutoFit/>
            </a:bodyPr>
            <a:lstStyle/>
            <a:p>
              <a:pPr algn="ctr" defTabSz="914126">
                <a:defRPr/>
              </a:pPr>
              <a:r>
                <a:rPr lang="en-US" sz="1600" b="1" kern="0" dirty="0">
                  <a:latin typeface="+mj-lt"/>
                  <a:ea typeface="Manulife JH Sans Demibold" charset="0"/>
                  <a:cs typeface="Manulife JH Sans Demibold" charset="0"/>
                </a:rPr>
                <a:t>0 points </a:t>
              </a:r>
              <a:br>
                <a:rPr lang="en-US" sz="1600" b="1" kern="0" dirty="0">
                  <a:latin typeface="+mj-lt"/>
                  <a:ea typeface="Manulife JH Sans Demibold" charset="0"/>
                  <a:cs typeface="Manulife JH Sans Demibold" charset="0"/>
                </a:rPr>
              </a:br>
              <a:r>
                <a:rPr lang="en-US" sz="1600" b="1" kern="0" dirty="0">
                  <a:latin typeface="+mj-lt"/>
                  <a:ea typeface="Manulife JH Sans Demibold" charset="0"/>
                  <a:cs typeface="Manulife JH Sans Demibold" charset="0"/>
                </a:rPr>
                <a:t>Bronze</a:t>
              </a:r>
            </a:p>
          </p:txBody>
        </p:sp>
        <p:sp>
          <p:nvSpPr>
            <p:cNvPr id="25" name="TextBox 24">
              <a:extLst>
                <a:ext uri="{FF2B5EF4-FFF2-40B4-BE49-F238E27FC236}">
                  <a16:creationId xmlns:a16="http://schemas.microsoft.com/office/drawing/2014/main" id="{1F563706-A342-3B4F-BFF0-2BFB7E0A8814}"/>
                </a:ext>
              </a:extLst>
            </p:cNvPr>
            <p:cNvSpPr txBox="1"/>
            <p:nvPr/>
          </p:nvSpPr>
          <p:spPr>
            <a:xfrm>
              <a:off x="5473547" y="5176731"/>
              <a:ext cx="1828800" cy="584775"/>
            </a:xfrm>
            <a:prstGeom prst="rect">
              <a:avLst/>
            </a:prstGeom>
            <a:noFill/>
          </p:spPr>
          <p:txBody>
            <a:bodyPr wrap="square" rtlCol="0">
              <a:spAutoFit/>
            </a:bodyPr>
            <a:lstStyle/>
            <a:p>
              <a:pPr algn="ctr" defTabSz="914126">
                <a:defRPr/>
              </a:pPr>
              <a:r>
                <a:rPr lang="en-US" sz="1600" b="1" kern="0" dirty="0">
                  <a:latin typeface="+mj-lt"/>
                  <a:ea typeface="Manulife JH Sans Demibold" charset="0"/>
                  <a:cs typeface="Manulife JH Sans Demibold" charset="0"/>
                </a:rPr>
                <a:t>3,500 points </a:t>
              </a:r>
              <a:br>
                <a:rPr lang="en-US" sz="1600" b="1" kern="0" dirty="0">
                  <a:latin typeface="+mj-lt"/>
                  <a:ea typeface="Manulife JH Sans Demibold" charset="0"/>
                  <a:cs typeface="Manulife JH Sans Demibold" charset="0"/>
                </a:rPr>
              </a:br>
              <a:r>
                <a:rPr lang="en-US" sz="1600" b="1" kern="0" dirty="0">
                  <a:latin typeface="+mj-lt"/>
                  <a:ea typeface="Manulife JH Sans Demibold" charset="0"/>
                  <a:cs typeface="Manulife JH Sans Demibold" charset="0"/>
                </a:rPr>
                <a:t>Silver</a:t>
              </a:r>
            </a:p>
          </p:txBody>
        </p:sp>
        <p:sp>
          <p:nvSpPr>
            <p:cNvPr id="26" name="TextBox 25">
              <a:extLst>
                <a:ext uri="{FF2B5EF4-FFF2-40B4-BE49-F238E27FC236}">
                  <a16:creationId xmlns:a16="http://schemas.microsoft.com/office/drawing/2014/main" id="{7DE54F73-FB43-BF43-BA41-77C2735D25E5}"/>
                </a:ext>
              </a:extLst>
            </p:cNvPr>
            <p:cNvSpPr txBox="1"/>
            <p:nvPr/>
          </p:nvSpPr>
          <p:spPr>
            <a:xfrm>
              <a:off x="7259514" y="5176731"/>
              <a:ext cx="1828800" cy="584775"/>
            </a:xfrm>
            <a:prstGeom prst="rect">
              <a:avLst/>
            </a:prstGeom>
            <a:noFill/>
          </p:spPr>
          <p:txBody>
            <a:bodyPr wrap="square" rtlCol="0">
              <a:spAutoFit/>
            </a:bodyPr>
            <a:lstStyle/>
            <a:p>
              <a:pPr algn="ctr" defTabSz="914126">
                <a:defRPr/>
              </a:pPr>
              <a:r>
                <a:rPr lang="en-US" sz="1600" b="1" kern="0" dirty="0">
                  <a:latin typeface="+mj-lt"/>
                  <a:ea typeface="Manulife JH Sans Demibold" charset="0"/>
                  <a:cs typeface="Manulife JH Sans Demibold" charset="0"/>
                </a:rPr>
                <a:t>7,000 points </a:t>
              </a:r>
              <a:br>
                <a:rPr lang="en-US" sz="1600" b="1" kern="0" dirty="0">
                  <a:latin typeface="+mj-lt"/>
                  <a:ea typeface="Manulife JH Sans Demibold" charset="0"/>
                  <a:cs typeface="Manulife JH Sans Demibold" charset="0"/>
                </a:rPr>
              </a:br>
              <a:r>
                <a:rPr lang="en-US" sz="1600" b="1" kern="0" dirty="0">
                  <a:latin typeface="+mj-lt"/>
                  <a:ea typeface="Manulife JH Sans Demibold" charset="0"/>
                  <a:cs typeface="Manulife JH Sans Demibold" charset="0"/>
                </a:rPr>
                <a:t>Gold</a:t>
              </a:r>
            </a:p>
          </p:txBody>
        </p:sp>
        <p:sp>
          <p:nvSpPr>
            <p:cNvPr id="27" name="TextBox 26">
              <a:extLst>
                <a:ext uri="{FF2B5EF4-FFF2-40B4-BE49-F238E27FC236}">
                  <a16:creationId xmlns:a16="http://schemas.microsoft.com/office/drawing/2014/main" id="{26DE8840-503A-5046-A67F-23442F8F187B}"/>
                </a:ext>
              </a:extLst>
            </p:cNvPr>
            <p:cNvSpPr txBox="1"/>
            <p:nvPr/>
          </p:nvSpPr>
          <p:spPr>
            <a:xfrm>
              <a:off x="9045481" y="5176731"/>
              <a:ext cx="1828800" cy="584775"/>
            </a:xfrm>
            <a:prstGeom prst="rect">
              <a:avLst/>
            </a:prstGeom>
            <a:noFill/>
          </p:spPr>
          <p:txBody>
            <a:bodyPr wrap="square" rtlCol="0">
              <a:spAutoFit/>
            </a:bodyPr>
            <a:lstStyle/>
            <a:p>
              <a:pPr algn="ctr" defTabSz="914126">
                <a:defRPr/>
              </a:pPr>
              <a:r>
                <a:rPr lang="en-US" sz="1600" b="1" kern="0" dirty="0">
                  <a:latin typeface="+mj-lt"/>
                  <a:ea typeface="Manulife JH Sans Demibold" charset="0"/>
                  <a:cs typeface="Manulife JH Sans Demibold" charset="0"/>
                </a:rPr>
                <a:t>10,000 points </a:t>
              </a:r>
              <a:br>
                <a:rPr lang="en-US" sz="1600" b="1" kern="0" dirty="0">
                  <a:latin typeface="+mj-lt"/>
                  <a:ea typeface="Manulife JH Sans Demibold" charset="0"/>
                  <a:cs typeface="Manulife JH Sans Demibold" charset="0"/>
                </a:rPr>
              </a:br>
              <a:r>
                <a:rPr lang="en-US" sz="1600" b="1" kern="0" dirty="0">
                  <a:latin typeface="+mj-lt"/>
                  <a:ea typeface="Manulife JH Sans Demibold" charset="0"/>
                  <a:cs typeface="Manulife JH Sans Demibold" charset="0"/>
                </a:rPr>
                <a:t>Platinum</a:t>
              </a:r>
            </a:p>
          </p:txBody>
        </p:sp>
        <p:cxnSp>
          <p:nvCxnSpPr>
            <p:cNvPr id="18" name="Straight Connector 17">
              <a:extLst>
                <a:ext uri="{FF2B5EF4-FFF2-40B4-BE49-F238E27FC236}">
                  <a16:creationId xmlns:a16="http://schemas.microsoft.com/office/drawing/2014/main" id="{6F179968-1CA2-4B9D-BC6A-67F851FF0627}"/>
                </a:ext>
              </a:extLst>
            </p:cNvPr>
            <p:cNvCxnSpPr>
              <a:cxnSpLocks/>
            </p:cNvCxnSpPr>
            <p:nvPr/>
          </p:nvCxnSpPr>
          <p:spPr>
            <a:xfrm flipV="1">
              <a:off x="4492101" y="4879719"/>
              <a:ext cx="5528402" cy="21478"/>
            </a:xfrm>
            <a:prstGeom prst="line">
              <a:avLst/>
            </a:prstGeom>
            <a:ln w="889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9" name="Flowchart: Connector 28">
              <a:extLst>
                <a:ext uri="{FF2B5EF4-FFF2-40B4-BE49-F238E27FC236}">
                  <a16:creationId xmlns:a16="http://schemas.microsoft.com/office/drawing/2014/main" id="{AAAC4C21-9E03-40F6-9236-A85A69C2D9E1}"/>
                </a:ext>
              </a:extLst>
            </p:cNvPr>
            <p:cNvSpPr/>
            <p:nvPr/>
          </p:nvSpPr>
          <p:spPr>
            <a:xfrm>
              <a:off x="4369895" y="4693496"/>
              <a:ext cx="370747" cy="372863"/>
            </a:xfrm>
            <a:prstGeom prst="flowChartConnector">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33" name="Flowchart: Connector 32">
              <a:extLst>
                <a:ext uri="{FF2B5EF4-FFF2-40B4-BE49-F238E27FC236}">
                  <a16:creationId xmlns:a16="http://schemas.microsoft.com/office/drawing/2014/main" id="{6BC3E506-2206-4E23-A5A0-2CB41C87370E}"/>
                </a:ext>
              </a:extLst>
            </p:cNvPr>
            <p:cNvSpPr/>
            <p:nvPr/>
          </p:nvSpPr>
          <p:spPr>
            <a:xfrm>
              <a:off x="6211671" y="4693496"/>
              <a:ext cx="370747" cy="372863"/>
            </a:xfrm>
            <a:prstGeom prst="flowChartConnector">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34" name="Flowchart: Connector 33">
              <a:extLst>
                <a:ext uri="{FF2B5EF4-FFF2-40B4-BE49-F238E27FC236}">
                  <a16:creationId xmlns:a16="http://schemas.microsoft.com/office/drawing/2014/main" id="{280BA7BF-7DB8-49F0-BDCC-F68851EAE95C}"/>
                </a:ext>
              </a:extLst>
            </p:cNvPr>
            <p:cNvSpPr/>
            <p:nvPr/>
          </p:nvSpPr>
          <p:spPr>
            <a:xfrm>
              <a:off x="7992458" y="4693287"/>
              <a:ext cx="370747" cy="372863"/>
            </a:xfrm>
            <a:prstGeom prst="flowChartConnector">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36" name="Flowchart: Connector 35">
              <a:extLst>
                <a:ext uri="{FF2B5EF4-FFF2-40B4-BE49-F238E27FC236}">
                  <a16:creationId xmlns:a16="http://schemas.microsoft.com/office/drawing/2014/main" id="{A4D49403-D701-4382-B14D-6A5306632879}"/>
                </a:ext>
              </a:extLst>
            </p:cNvPr>
            <p:cNvSpPr/>
            <p:nvPr/>
          </p:nvSpPr>
          <p:spPr>
            <a:xfrm>
              <a:off x="9835130" y="4675038"/>
              <a:ext cx="370747" cy="372863"/>
            </a:xfrm>
            <a:prstGeom prst="flowChartConnector">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grpSp>
      <p:pic>
        <p:nvPicPr>
          <p:cNvPr id="38" name="Graphic 37">
            <a:extLst>
              <a:ext uri="{FF2B5EF4-FFF2-40B4-BE49-F238E27FC236}">
                <a16:creationId xmlns:a16="http://schemas.microsoft.com/office/drawing/2014/main" id="{2F43F349-60B9-4389-BE72-A2E98C258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5804" y="1776354"/>
            <a:ext cx="632299" cy="632299"/>
          </a:xfrm>
          <a:prstGeom prst="rect">
            <a:avLst/>
          </a:prstGeom>
        </p:spPr>
      </p:pic>
      <p:pic>
        <p:nvPicPr>
          <p:cNvPr id="39" name="Picture 38">
            <a:extLst>
              <a:ext uri="{FF2B5EF4-FFF2-40B4-BE49-F238E27FC236}">
                <a16:creationId xmlns:a16="http://schemas.microsoft.com/office/drawing/2014/main" id="{0E48B169-B2FC-4B95-BE51-9EACD0EC7B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082903" y="1789102"/>
            <a:ext cx="620167" cy="620167"/>
          </a:xfrm>
          <a:prstGeom prst="rect">
            <a:avLst/>
          </a:prstGeom>
        </p:spPr>
      </p:pic>
      <p:pic>
        <p:nvPicPr>
          <p:cNvPr id="40" name="Graphic 39">
            <a:extLst>
              <a:ext uri="{FF2B5EF4-FFF2-40B4-BE49-F238E27FC236}">
                <a16:creationId xmlns:a16="http://schemas.microsoft.com/office/drawing/2014/main" id="{98ABF549-B173-40F6-86FA-5AB971B288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84456" y="1789255"/>
            <a:ext cx="629884" cy="629884"/>
          </a:xfrm>
          <a:prstGeom prst="rect">
            <a:avLst/>
          </a:prstGeom>
        </p:spPr>
      </p:pic>
      <p:sp>
        <p:nvSpPr>
          <p:cNvPr id="6" name="Slide Number Placeholder 5">
            <a:extLst>
              <a:ext uri="{FF2B5EF4-FFF2-40B4-BE49-F238E27FC236}">
                <a16:creationId xmlns:a16="http://schemas.microsoft.com/office/drawing/2014/main" id="{4C2ADB93-2929-4964-9043-D6FA3431C82A}"/>
              </a:ext>
            </a:extLst>
          </p:cNvPr>
          <p:cNvSpPr>
            <a:spLocks noGrp="1"/>
          </p:cNvSpPr>
          <p:nvPr>
            <p:ph type="sldNum" sz="quarter" idx="12"/>
          </p:nvPr>
        </p:nvSpPr>
        <p:spPr/>
        <p:txBody>
          <a:bodyPr/>
          <a:lstStyle/>
          <a:p>
            <a:fld id="{BB333B34-C87C-402E-ABB0-13B7C9DEBBC4}" type="slidenum">
              <a:rPr lang="en-CA" smtClean="0"/>
              <a:pPr/>
              <a:t>3</a:t>
            </a:fld>
            <a:r>
              <a:rPr lang="en-CA"/>
              <a:t> of 29</a:t>
            </a:r>
            <a:endParaRPr lang="en-CA" dirty="0"/>
          </a:p>
        </p:txBody>
      </p:sp>
    </p:spTree>
    <p:extLst>
      <p:ext uri="{BB962C8B-B14F-4D97-AF65-F5344CB8AC3E}">
        <p14:creationId xmlns:p14="http://schemas.microsoft.com/office/powerpoint/2010/main" val="100641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6907-D1F5-47A8-A619-961367CA4F48}"/>
              </a:ext>
            </a:extLst>
          </p:cNvPr>
          <p:cNvSpPr>
            <a:spLocks noGrp="1"/>
          </p:cNvSpPr>
          <p:nvPr>
            <p:ph type="title"/>
          </p:nvPr>
        </p:nvSpPr>
        <p:spPr/>
        <p:txBody>
          <a:bodyPr>
            <a:noAutofit/>
          </a:bodyPr>
          <a:lstStyle/>
          <a:p>
            <a:r>
              <a:rPr lang="en-US" dirty="0"/>
              <a:t>Vitality GO</a:t>
            </a:r>
            <a:endParaRPr lang="en-US" dirty="0">
              <a:highlight>
                <a:srgbClr val="FFFF00"/>
              </a:highlight>
              <a:ea typeface="Manulife JH Sans" charset="0"/>
              <a:cs typeface="Manulife JH Sans" charset="0"/>
            </a:endParaRPr>
          </a:p>
        </p:txBody>
      </p:sp>
      <p:sp>
        <p:nvSpPr>
          <p:cNvPr id="14" name="Content Placeholder 2">
            <a:extLst>
              <a:ext uri="{FF2B5EF4-FFF2-40B4-BE49-F238E27FC236}">
                <a16:creationId xmlns:a16="http://schemas.microsoft.com/office/drawing/2014/main" id="{B39CB3CA-EE15-43B7-B67E-6E320A766645}"/>
              </a:ext>
            </a:extLst>
          </p:cNvPr>
          <p:cNvSpPr txBox="1">
            <a:spLocks/>
          </p:cNvSpPr>
          <p:nvPr/>
        </p:nvSpPr>
        <p:spPr>
          <a:xfrm>
            <a:off x="9190794" y="2441798"/>
            <a:ext cx="2421560" cy="198892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en-US" sz="1400" dirty="0">
                <a:solidFill>
                  <a:prstClr val="black"/>
                </a:solidFill>
              </a:rPr>
              <a:t>Expert nutrition and </a:t>
            </a:r>
            <a:br>
              <a:rPr lang="en-US" sz="1400" dirty="0">
                <a:solidFill>
                  <a:prstClr val="black"/>
                </a:solidFill>
              </a:rPr>
            </a:br>
            <a:r>
              <a:rPr lang="en-US" sz="1400" dirty="0">
                <a:solidFill>
                  <a:prstClr val="black"/>
                </a:solidFill>
              </a:rPr>
              <a:t>fitness resources, and personalized health goals</a:t>
            </a:r>
          </a:p>
        </p:txBody>
      </p:sp>
      <p:sp>
        <p:nvSpPr>
          <p:cNvPr id="15" name="Rectangle 14"/>
          <p:cNvSpPr/>
          <p:nvPr/>
        </p:nvSpPr>
        <p:spPr>
          <a:xfrm>
            <a:off x="3469677" y="2441798"/>
            <a:ext cx="2306089" cy="738664"/>
          </a:xfrm>
          <a:prstGeom prst="rect">
            <a:avLst/>
          </a:prstGeom>
        </p:spPr>
        <p:txBody>
          <a:bodyPr wrap="square">
            <a:spAutoFit/>
          </a:bodyPr>
          <a:lstStyle/>
          <a:p>
            <a:pPr lvl="0">
              <a:defRPr/>
            </a:pPr>
            <a:r>
              <a:rPr lang="en-US" sz="1400" dirty="0">
                <a:solidFill>
                  <a:prstClr val="black"/>
                </a:solidFill>
              </a:rPr>
              <a:t>Access to our John Hancock Vitality website and mobile app</a:t>
            </a:r>
          </a:p>
        </p:txBody>
      </p:sp>
      <p:sp>
        <p:nvSpPr>
          <p:cNvPr id="16" name="Rectangle 15"/>
          <p:cNvSpPr/>
          <p:nvPr/>
        </p:nvSpPr>
        <p:spPr>
          <a:xfrm>
            <a:off x="6067283" y="2441798"/>
            <a:ext cx="2886520" cy="954107"/>
          </a:xfrm>
          <a:prstGeom prst="rect">
            <a:avLst/>
          </a:prstGeom>
        </p:spPr>
        <p:txBody>
          <a:bodyPr wrap="square">
            <a:spAutoFit/>
          </a:bodyPr>
          <a:lstStyle/>
          <a:p>
            <a:pPr lvl="0">
              <a:defRPr/>
            </a:pPr>
            <a:r>
              <a:rPr lang="en-US" sz="1400" dirty="0">
                <a:solidFill>
                  <a:prstClr val="black"/>
                </a:solidFill>
              </a:rPr>
              <a:t>Potential discounts for healthy achievements including, healthy gear, fitness devices, and status based rewards</a:t>
            </a:r>
          </a:p>
        </p:txBody>
      </p:sp>
      <p:cxnSp>
        <p:nvCxnSpPr>
          <p:cNvPr id="18" name="Straight Connector 17"/>
          <p:cNvCxnSpPr/>
          <p:nvPr/>
        </p:nvCxnSpPr>
        <p:spPr>
          <a:xfrm>
            <a:off x="5892673" y="2499899"/>
            <a:ext cx="0" cy="3761181"/>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81932" y="2491268"/>
            <a:ext cx="0" cy="3871219"/>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4" descr="Image result for rei logo">
            <a:extLst>
              <a:ext uri="{FF2B5EF4-FFF2-40B4-BE49-F238E27FC236}">
                <a16:creationId xmlns:a16="http://schemas.microsoft.com/office/drawing/2014/main" id="{B5ECE6E2-949F-4E23-A559-5B625FF036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3720" y="3329042"/>
            <a:ext cx="862232" cy="48533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Image result for fitbit logo">
            <a:extLst>
              <a:ext uri="{FF2B5EF4-FFF2-40B4-BE49-F238E27FC236}">
                <a16:creationId xmlns:a16="http://schemas.microsoft.com/office/drawing/2014/main" id="{FF374010-566F-4E11-B0EE-23DE5C1020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6218" y="3568374"/>
            <a:ext cx="1082036" cy="3787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Image result for polar logo">
            <a:extLst>
              <a:ext uri="{FF2B5EF4-FFF2-40B4-BE49-F238E27FC236}">
                <a16:creationId xmlns:a16="http://schemas.microsoft.com/office/drawing/2014/main" id="{93DEEFFF-322A-4B90-9AA0-3D9E97BB3B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026" y="4208397"/>
            <a:ext cx="1082036" cy="18667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Image result for garmin logo">
            <a:extLst>
              <a:ext uri="{FF2B5EF4-FFF2-40B4-BE49-F238E27FC236}">
                <a16:creationId xmlns:a16="http://schemas.microsoft.com/office/drawing/2014/main" id="{E08031AF-C9EC-402E-B567-E37A536343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4440" y="4219256"/>
            <a:ext cx="1057079" cy="2854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0BDEB8E-A433-40CE-B6D5-B6C1A10BA704}"/>
              </a:ext>
            </a:extLst>
          </p:cNvPr>
          <p:cNvGrpSpPr/>
          <p:nvPr/>
        </p:nvGrpSpPr>
        <p:grpSpPr>
          <a:xfrm>
            <a:off x="3567114" y="3506925"/>
            <a:ext cx="1999377" cy="2590117"/>
            <a:chOff x="2637750" y="3486991"/>
            <a:chExt cx="2220790" cy="2876949"/>
          </a:xfrm>
        </p:grpSpPr>
        <p:pic>
          <p:nvPicPr>
            <p:cNvPr id="30" name="Picture 29">
              <a:extLst>
                <a:ext uri="{FF2B5EF4-FFF2-40B4-BE49-F238E27FC236}">
                  <a16:creationId xmlns:a16="http://schemas.microsoft.com/office/drawing/2014/main" id="{229F81DE-5E63-4ECF-BFA6-92B68D2D773D}"/>
                </a:ext>
              </a:extLst>
            </p:cNvPr>
            <p:cNvPicPr>
              <a:picLocks noChangeAspect="1"/>
            </p:cNvPicPr>
            <p:nvPr/>
          </p:nvPicPr>
          <p:blipFill>
            <a:blip r:embed="rId7"/>
            <a:stretch>
              <a:fillRect/>
            </a:stretch>
          </p:blipFill>
          <p:spPr>
            <a:xfrm>
              <a:off x="2846659" y="3486991"/>
              <a:ext cx="2011881" cy="1897493"/>
            </a:xfrm>
            <a:prstGeom prst="rect">
              <a:avLst/>
            </a:prstGeom>
            <a:ln w="19050">
              <a:solidFill>
                <a:schemeClr val="bg1">
                  <a:lumMod val="60000"/>
                  <a:lumOff val="40000"/>
                </a:schemeClr>
              </a:solidFill>
            </a:ln>
          </p:spPr>
        </p:pic>
        <p:pic>
          <p:nvPicPr>
            <p:cNvPr id="31" name="Picture 2" descr="6c3e10fd-6bec-43ac-8325-a98515038d12@CANPRD01">
              <a:extLst>
                <a:ext uri="{FF2B5EF4-FFF2-40B4-BE49-F238E27FC236}">
                  <a16:creationId xmlns:a16="http://schemas.microsoft.com/office/drawing/2014/main" id="{211BC6A5-C979-4DF5-9742-DDDD4423C9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7750" y="4497755"/>
              <a:ext cx="1037969" cy="1866185"/>
            </a:xfrm>
            <a:prstGeom prst="rect">
              <a:avLst/>
            </a:prstGeom>
            <a:noFill/>
            <a:ln w="9525">
              <a:solidFill>
                <a:schemeClr val="bg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18A885B4-D4B5-410D-A4EB-1AE5C793117E}"/>
                </a:ext>
              </a:extLst>
            </p:cNvPr>
            <p:cNvPicPr>
              <a:picLocks noChangeAspect="1"/>
            </p:cNvPicPr>
            <p:nvPr/>
          </p:nvPicPr>
          <p:blipFill>
            <a:blip r:embed="rId9"/>
            <a:stretch>
              <a:fillRect/>
            </a:stretch>
          </p:blipFill>
          <p:spPr>
            <a:xfrm>
              <a:off x="3224401" y="5721674"/>
              <a:ext cx="614342" cy="642266"/>
            </a:xfrm>
            <a:prstGeom prst="rect">
              <a:avLst/>
            </a:prstGeom>
          </p:spPr>
        </p:pic>
      </p:grpSp>
      <p:pic>
        <p:nvPicPr>
          <p:cNvPr id="34" name="Picture 15">
            <a:extLst>
              <a:ext uri="{FF2B5EF4-FFF2-40B4-BE49-F238E27FC236}">
                <a16:creationId xmlns:a16="http://schemas.microsoft.com/office/drawing/2014/main" id="{A6BFFFCA-3F75-4CDC-A457-42304D4E156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4612" t="4485" r="25423" b="7043"/>
          <a:stretch>
            <a:fillRect/>
          </a:stretch>
        </p:blipFill>
        <p:spPr bwMode="auto">
          <a:xfrm>
            <a:off x="9289101" y="3319480"/>
            <a:ext cx="1806579" cy="17995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CF1C105-57FB-4F8D-BF0F-583BCB61647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52103" y="4466342"/>
            <a:ext cx="1381110" cy="1753233"/>
          </a:xfrm>
          <a:prstGeom prst="rect">
            <a:avLst/>
          </a:prstGeom>
          <a:effectLst>
            <a:outerShdw blurRad="50800" dist="38100" dir="5400000" algn="t" rotWithShape="0">
              <a:prstClr val="black">
                <a:alpha val="40000"/>
              </a:prstClr>
            </a:outerShdw>
          </a:effectLst>
        </p:spPr>
      </p:pic>
      <p:sp>
        <p:nvSpPr>
          <p:cNvPr id="21" name="Title 1">
            <a:extLst>
              <a:ext uri="{FF2B5EF4-FFF2-40B4-BE49-F238E27FC236}">
                <a16:creationId xmlns:a16="http://schemas.microsoft.com/office/drawing/2014/main" id="{541E02D4-3FAB-4A4E-A5EF-D87B6033E521}"/>
              </a:ext>
            </a:extLst>
          </p:cNvPr>
          <p:cNvSpPr txBox="1">
            <a:spLocks/>
          </p:cNvSpPr>
          <p:nvPr/>
        </p:nvSpPr>
        <p:spPr>
          <a:xfrm>
            <a:off x="3575902" y="1506711"/>
            <a:ext cx="8425245" cy="840182"/>
          </a:xfrm>
          <a:prstGeom prst="rect">
            <a:avLst/>
          </a:prstGeom>
        </p:spPr>
        <p:txBody>
          <a:bodyPr vert="horz" lIns="0" tIns="0" rIns="0" bIns="0" rtlCol="0" anchor="t">
            <a:noAutofit/>
          </a:bodyPr>
          <a:lstStyle>
            <a:lvl1pPr algn="l" defTabSz="914400" rtl="0" eaLnBrk="1" latinLnBrk="0" hangingPunct="1">
              <a:lnSpc>
                <a:spcPct val="100000"/>
              </a:lnSpc>
              <a:spcBef>
                <a:spcPts val="0"/>
              </a:spcBef>
              <a:buNone/>
              <a:defRPr sz="2800" b="1" i="0" kern="1200" baseline="0">
                <a:solidFill>
                  <a:schemeClr val="bg1"/>
                </a:solidFill>
                <a:latin typeface="Manulife JH Sans Demibold" panose="020B0503040401060103" pitchFamily="34" charset="77"/>
                <a:ea typeface="+mj-ea"/>
                <a:cs typeface="+mj-cs"/>
              </a:defRPr>
            </a:lvl1pPr>
          </a:lstStyle>
          <a:p>
            <a:r>
              <a:rPr lang="en-US" sz="2400" b="0" dirty="0">
                <a:solidFill>
                  <a:schemeClr val="tx1"/>
                </a:solidFill>
                <a:latin typeface="+mj-lt"/>
              </a:rPr>
              <a:t>Tips, resources, and rewards included on every policy </a:t>
            </a:r>
            <a:r>
              <a:rPr lang="en-US" sz="2400" b="0" dirty="0">
                <a:solidFill>
                  <a:schemeClr val="tx1"/>
                </a:solidFill>
                <a:latin typeface="+mj-lt"/>
                <a:ea typeface="Manulife JH Sans" charset="0"/>
                <a:cs typeface="Manulife JH Sans" charset="0"/>
              </a:rPr>
              <a:t>at no additional cost</a:t>
            </a:r>
            <a:endParaRPr lang="en-US" sz="2400" b="0" dirty="0">
              <a:solidFill>
                <a:schemeClr val="tx1"/>
              </a:solidFill>
              <a:highlight>
                <a:srgbClr val="FFFF00"/>
              </a:highlight>
              <a:latin typeface="+mj-lt"/>
              <a:ea typeface="Manulife JH Sans" charset="0"/>
              <a:cs typeface="Manulife JH Sans" charset="0"/>
            </a:endParaRPr>
          </a:p>
        </p:txBody>
      </p:sp>
      <p:sp>
        <p:nvSpPr>
          <p:cNvPr id="25" name="Rectangle 24">
            <a:extLst>
              <a:ext uri="{FF2B5EF4-FFF2-40B4-BE49-F238E27FC236}">
                <a16:creationId xmlns:a16="http://schemas.microsoft.com/office/drawing/2014/main" id="{81B8975F-5A2D-4FF5-AD46-D98417DF1A83}"/>
              </a:ext>
            </a:extLst>
          </p:cNvPr>
          <p:cNvSpPr/>
          <p:nvPr/>
        </p:nvSpPr>
        <p:spPr>
          <a:xfrm>
            <a:off x="6094411" y="4817161"/>
            <a:ext cx="2677999" cy="523220"/>
          </a:xfrm>
          <a:prstGeom prst="rect">
            <a:avLst/>
          </a:prstGeom>
        </p:spPr>
        <p:txBody>
          <a:bodyPr wrap="square">
            <a:spAutoFit/>
          </a:bodyPr>
          <a:lstStyle/>
          <a:p>
            <a:pPr defTabSz="914126">
              <a:defRPr/>
            </a:pPr>
            <a:r>
              <a:rPr lang="en-US" sz="1400" dirty="0">
                <a:solidFill>
                  <a:prstClr val="black"/>
                </a:solidFill>
              </a:rPr>
              <a:t>Save on fresh fruit and vegetable purchases </a:t>
            </a:r>
          </a:p>
        </p:txBody>
      </p:sp>
      <p:cxnSp>
        <p:nvCxnSpPr>
          <p:cNvPr id="33" name="Straight Connector 32">
            <a:extLst>
              <a:ext uri="{FF2B5EF4-FFF2-40B4-BE49-F238E27FC236}">
                <a16:creationId xmlns:a16="http://schemas.microsoft.com/office/drawing/2014/main" id="{476FC62B-2D3C-4911-BA35-A26BE7861B06}"/>
              </a:ext>
            </a:extLst>
          </p:cNvPr>
          <p:cNvCxnSpPr>
            <a:cxnSpLocks/>
          </p:cNvCxnSpPr>
          <p:nvPr/>
        </p:nvCxnSpPr>
        <p:spPr>
          <a:xfrm flipH="1">
            <a:off x="5889700" y="4669741"/>
            <a:ext cx="309223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97D9D0E-9620-E047-BD15-67BDBB0C2822}"/>
              </a:ext>
            </a:extLst>
          </p:cNvPr>
          <p:cNvSpPr txBox="1"/>
          <p:nvPr/>
        </p:nvSpPr>
        <p:spPr>
          <a:xfrm>
            <a:off x="3529263" y="737937"/>
            <a:ext cx="3336758" cy="615553"/>
          </a:xfrm>
          <a:prstGeom prst="rect">
            <a:avLst/>
          </a:prstGeom>
          <a:noFill/>
        </p:spPr>
        <p:txBody>
          <a:bodyPr wrap="square" lIns="0" tIns="0" rIns="0" bIns="0" rtlCol="0">
            <a:spAutoFit/>
          </a:bodyPr>
          <a:lstStyle/>
          <a:p>
            <a:pPr algn="l">
              <a:spcBef>
                <a:spcPts val="600"/>
              </a:spcBef>
            </a:pPr>
            <a:r>
              <a:rPr lang="en-US" sz="4000" b="1" dirty="0"/>
              <a:t>Vitality GO</a:t>
            </a:r>
          </a:p>
        </p:txBody>
      </p:sp>
      <p:pic>
        <p:nvPicPr>
          <p:cNvPr id="7" name="Picture 6">
            <a:extLst>
              <a:ext uri="{FF2B5EF4-FFF2-40B4-BE49-F238E27FC236}">
                <a16:creationId xmlns:a16="http://schemas.microsoft.com/office/drawing/2014/main" id="{3917DCB2-B138-584D-BEF8-80BEF4F7C0A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57732" y="5468237"/>
            <a:ext cx="2537681" cy="261232"/>
          </a:xfrm>
          <a:prstGeom prst="rect">
            <a:avLst/>
          </a:prstGeom>
        </p:spPr>
      </p:pic>
      <p:sp>
        <p:nvSpPr>
          <p:cNvPr id="9" name="Slide Number Placeholder 8">
            <a:extLst>
              <a:ext uri="{FF2B5EF4-FFF2-40B4-BE49-F238E27FC236}">
                <a16:creationId xmlns:a16="http://schemas.microsoft.com/office/drawing/2014/main" id="{49CBED19-1610-4FED-A0C4-7ADF8BC1A3B7}"/>
              </a:ext>
            </a:extLst>
          </p:cNvPr>
          <p:cNvSpPr>
            <a:spLocks noGrp="1"/>
          </p:cNvSpPr>
          <p:nvPr>
            <p:ph type="sldNum" sz="quarter" idx="12"/>
          </p:nvPr>
        </p:nvSpPr>
        <p:spPr/>
        <p:txBody>
          <a:bodyPr/>
          <a:lstStyle/>
          <a:p>
            <a:fld id="{BB333B34-C87C-402E-ABB0-13B7C9DEBBC4}" type="slidenum">
              <a:rPr lang="en-CA" smtClean="0"/>
              <a:pPr/>
              <a:t>4</a:t>
            </a:fld>
            <a:r>
              <a:rPr lang="en-CA"/>
              <a:t> of 29</a:t>
            </a:r>
            <a:endParaRPr lang="en-CA" dirty="0"/>
          </a:p>
        </p:txBody>
      </p:sp>
    </p:spTree>
    <p:extLst>
      <p:ext uri="{BB962C8B-B14F-4D97-AF65-F5344CB8AC3E}">
        <p14:creationId xmlns:p14="http://schemas.microsoft.com/office/powerpoint/2010/main" val="47281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 name="Group 1027">
            <a:extLst>
              <a:ext uri="{FF2B5EF4-FFF2-40B4-BE49-F238E27FC236}">
                <a16:creationId xmlns:a16="http://schemas.microsoft.com/office/drawing/2014/main" id="{03284108-0967-754F-A220-E1B7FD0DB2F6}"/>
              </a:ext>
            </a:extLst>
          </p:cNvPr>
          <p:cNvGrpSpPr/>
          <p:nvPr/>
        </p:nvGrpSpPr>
        <p:grpSpPr>
          <a:xfrm>
            <a:off x="6276052" y="1783568"/>
            <a:ext cx="2757655" cy="1606628"/>
            <a:chOff x="6256420" y="1555856"/>
            <a:chExt cx="2757655" cy="1716733"/>
          </a:xfrm>
        </p:grpSpPr>
        <p:cxnSp>
          <p:nvCxnSpPr>
            <p:cNvPr id="37" name="Straight Connector 36">
              <a:extLst>
                <a:ext uri="{FF2B5EF4-FFF2-40B4-BE49-F238E27FC236}">
                  <a16:creationId xmlns:a16="http://schemas.microsoft.com/office/drawing/2014/main" id="{47BBD0BE-DDA4-4361-9279-B4BF6695BEED}"/>
                </a:ext>
              </a:extLst>
            </p:cNvPr>
            <p:cNvCxnSpPr>
              <a:cxnSpLocks/>
            </p:cNvCxnSpPr>
            <p:nvPr/>
          </p:nvCxnSpPr>
          <p:spPr>
            <a:xfrm>
              <a:off x="6256420" y="1555856"/>
              <a:ext cx="0" cy="1716733"/>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2F1CB85-EF7E-6745-821C-9DA905271BCD}"/>
                </a:ext>
              </a:extLst>
            </p:cNvPr>
            <p:cNvCxnSpPr>
              <a:cxnSpLocks/>
            </p:cNvCxnSpPr>
            <p:nvPr/>
          </p:nvCxnSpPr>
          <p:spPr>
            <a:xfrm>
              <a:off x="9014075" y="1555856"/>
              <a:ext cx="0" cy="1716733"/>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6524291-FC80-8140-9DE9-C47E321C7A98}"/>
              </a:ext>
            </a:extLst>
          </p:cNvPr>
          <p:cNvGrpSpPr/>
          <p:nvPr/>
        </p:nvGrpSpPr>
        <p:grpSpPr>
          <a:xfrm>
            <a:off x="7669212" y="1911496"/>
            <a:ext cx="961089" cy="1496241"/>
            <a:chOff x="6407506" y="1458441"/>
            <a:chExt cx="855547" cy="1331931"/>
          </a:xfrm>
        </p:grpSpPr>
        <p:pic>
          <p:nvPicPr>
            <p:cNvPr id="33" name="Picture 3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7506" y="1458441"/>
              <a:ext cx="855547" cy="1331931"/>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133EAE89-F9CB-419D-8548-6EF13EFF93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9541" y="1874681"/>
              <a:ext cx="399560" cy="499450"/>
            </a:xfrm>
            <a:prstGeom prst="rect">
              <a:avLst/>
            </a:prstGeom>
          </p:spPr>
        </p:pic>
      </p:grpSp>
      <p:pic>
        <p:nvPicPr>
          <p:cNvPr id="55" name="Picture 54">
            <a:extLst>
              <a:ext uri="{FF2B5EF4-FFF2-40B4-BE49-F238E27FC236}">
                <a16:creationId xmlns:a16="http://schemas.microsoft.com/office/drawing/2014/main" id="{ECBAB553-D711-E543-8FAC-D96D9E32541B}"/>
              </a:ext>
            </a:extLst>
          </p:cNvPr>
          <p:cNvPicPr>
            <a:picLocks noChangeAspect="1"/>
          </p:cNvPicPr>
          <p:nvPr/>
        </p:nvPicPr>
        <p:blipFill rotWithShape="1">
          <a:blip r:embed="rId5">
            <a:extLst>
              <a:ext uri="{28A0092B-C50C-407E-A947-70E740481C1C}">
                <a14:useLocalDpi xmlns:a14="http://schemas.microsoft.com/office/drawing/2010/main" val="0"/>
              </a:ext>
            </a:extLst>
          </a:blip>
          <a:srcRect l="19082" t="12673" r="21043" b="7943"/>
          <a:stretch/>
        </p:blipFill>
        <p:spPr>
          <a:xfrm rot="653145">
            <a:off x="4912467" y="1964631"/>
            <a:ext cx="979940" cy="1299247"/>
          </a:xfrm>
          <a:prstGeom prst="rect">
            <a:avLst/>
          </a:prstGeom>
        </p:spPr>
      </p:pic>
      <p:pic>
        <p:nvPicPr>
          <p:cNvPr id="58" name="Picture 57">
            <a:extLst>
              <a:ext uri="{FF2B5EF4-FFF2-40B4-BE49-F238E27FC236}">
                <a16:creationId xmlns:a16="http://schemas.microsoft.com/office/drawing/2014/main" id="{0F100B66-D991-9047-A041-BA6A324F7E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390" y="2106615"/>
            <a:ext cx="902365" cy="1162137"/>
          </a:xfrm>
          <a:prstGeom prst="rect">
            <a:avLst/>
          </a:prstGeom>
        </p:spPr>
      </p:pic>
      <p:sp>
        <p:nvSpPr>
          <p:cNvPr id="2" name="Title 1">
            <a:extLst>
              <a:ext uri="{FF2B5EF4-FFF2-40B4-BE49-F238E27FC236}">
                <a16:creationId xmlns:a16="http://schemas.microsoft.com/office/drawing/2014/main" id="{B42B6907-D1F5-47A8-A619-961367CA4F48}"/>
              </a:ext>
            </a:extLst>
          </p:cNvPr>
          <p:cNvSpPr>
            <a:spLocks noGrp="1"/>
          </p:cNvSpPr>
          <p:nvPr>
            <p:ph type="title"/>
          </p:nvPr>
        </p:nvSpPr>
        <p:spPr/>
        <p:txBody>
          <a:bodyPr>
            <a:normAutofit/>
          </a:bodyPr>
          <a:lstStyle/>
          <a:p>
            <a:r>
              <a:rPr lang="en-US" dirty="0">
                <a:latin typeface="+mn-lt"/>
              </a:rPr>
              <a:t>Vitality PLUS</a:t>
            </a:r>
          </a:p>
        </p:txBody>
      </p:sp>
      <p:sp>
        <p:nvSpPr>
          <p:cNvPr id="4" name="Rectangle 3"/>
          <p:cNvSpPr/>
          <p:nvPr/>
        </p:nvSpPr>
        <p:spPr>
          <a:xfrm>
            <a:off x="9903081" y="3519223"/>
            <a:ext cx="1886673" cy="1015663"/>
          </a:xfrm>
          <a:prstGeom prst="rect">
            <a:avLst/>
          </a:prstGeom>
        </p:spPr>
        <p:txBody>
          <a:bodyPr wrap="square">
            <a:spAutoFit/>
          </a:bodyPr>
          <a:lstStyle/>
          <a:p>
            <a:pPr defTabSz="914126">
              <a:defRPr/>
            </a:pPr>
            <a:r>
              <a:rPr lang="en-US" sz="1500" dirty="0">
                <a:solidFill>
                  <a:prstClr val="black"/>
                </a:solidFill>
                <a:ea typeface="Manulife JH Sans Demibold" charset="0"/>
                <a:cs typeface="Manulife JH Sans Demibold" charset="0"/>
              </a:rPr>
              <a:t>Plus an easy-to-use app and website with health-related resources</a:t>
            </a:r>
            <a:endParaRPr lang="en-US" sz="1500" dirty="0">
              <a:solidFill>
                <a:prstClr val="black"/>
              </a:solidFill>
              <a:highlight>
                <a:srgbClr val="FFFF00"/>
              </a:highlight>
              <a:ea typeface="Manulife JH Sans Demibold" charset="0"/>
              <a:cs typeface="Manulife JH Sans Demibold" charset="0"/>
            </a:endParaRPr>
          </a:p>
        </p:txBody>
      </p:sp>
      <p:sp>
        <p:nvSpPr>
          <p:cNvPr id="9" name="Content Placeholder 2">
            <a:extLst>
              <a:ext uri="{FF2B5EF4-FFF2-40B4-BE49-F238E27FC236}">
                <a16:creationId xmlns:a16="http://schemas.microsoft.com/office/drawing/2014/main" id="{B39CB3CA-EE15-43B7-B67E-6E320A766645}"/>
              </a:ext>
            </a:extLst>
          </p:cNvPr>
          <p:cNvSpPr txBox="1">
            <a:spLocks/>
          </p:cNvSpPr>
          <p:nvPr/>
        </p:nvSpPr>
        <p:spPr>
          <a:xfrm>
            <a:off x="8403511" y="3519223"/>
            <a:ext cx="1212518" cy="64343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126">
              <a:lnSpc>
                <a:spcPct val="100000"/>
              </a:lnSpc>
              <a:buNone/>
              <a:defRPr/>
            </a:pPr>
            <a:r>
              <a:rPr lang="en-US" sz="1500" dirty="0">
                <a:solidFill>
                  <a:prstClr val="black"/>
                </a:solidFill>
                <a:ea typeface="Manulife JH Sans Demibold" charset="0"/>
                <a:cs typeface="Manulife JH Sans Demibold" charset="0"/>
              </a:rPr>
              <a:t>Free </a:t>
            </a:r>
            <a:br>
              <a:rPr lang="en-US" sz="1500" dirty="0">
                <a:solidFill>
                  <a:prstClr val="black"/>
                </a:solidFill>
                <a:ea typeface="Manulife JH Sans Demibold" charset="0"/>
                <a:cs typeface="Manulife JH Sans Demibold" charset="0"/>
              </a:rPr>
            </a:br>
            <a:r>
              <a:rPr lang="en-US" sz="1500" dirty="0">
                <a:solidFill>
                  <a:prstClr val="black"/>
                </a:solidFill>
                <a:ea typeface="Manulife JH Sans Demibold" charset="0"/>
                <a:cs typeface="Manulife JH Sans Demibold" charset="0"/>
              </a:rPr>
              <a:t>annual subscription</a:t>
            </a:r>
          </a:p>
          <a:p>
            <a:pPr marL="0" indent="0" defTabSz="914126">
              <a:lnSpc>
                <a:spcPct val="100000"/>
              </a:lnSpc>
              <a:buNone/>
              <a:defRPr/>
            </a:pPr>
            <a:endParaRPr lang="en-US" sz="1500" dirty="0">
              <a:solidFill>
                <a:prstClr val="black"/>
              </a:solidFill>
              <a:ea typeface="Manulife JH Sans Demibold" charset="0"/>
              <a:cs typeface="Manulife JH Sans Demibold" charset="0"/>
            </a:endParaRPr>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56725" y="5235900"/>
            <a:ext cx="690211" cy="690211"/>
          </a:xfrm>
          <a:prstGeom prst="rect">
            <a:avLst/>
          </a:prstGeom>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59073" y="4481001"/>
            <a:ext cx="1119917" cy="236489"/>
          </a:xfrm>
          <a:prstGeom prst="rect">
            <a:avLst/>
          </a:prstGeom>
        </p:spPr>
      </p:pic>
      <p:pic>
        <p:nvPicPr>
          <p:cNvPr id="15" name="Picture 14"/>
          <p:cNvPicPr>
            <a:picLocks noChangeAspect="1"/>
          </p:cNvPicPr>
          <p:nvPr/>
        </p:nvPicPr>
        <p:blipFill rotWithShape="1">
          <a:blip r:embed="rId9" cstate="screen">
            <a:extLst>
              <a:ext uri="{28A0092B-C50C-407E-A947-70E740481C1C}">
                <a14:useLocalDpi xmlns:a14="http://schemas.microsoft.com/office/drawing/2010/main"/>
              </a:ext>
            </a:extLst>
          </a:blip>
          <a:srcRect l="40260" t="47161" r="40559" b="44444"/>
          <a:stretch/>
        </p:blipFill>
        <p:spPr>
          <a:xfrm>
            <a:off x="5637102" y="4231506"/>
            <a:ext cx="816723" cy="462581"/>
          </a:xfrm>
          <a:prstGeom prst="rect">
            <a:avLst/>
          </a:prstGeom>
        </p:spPr>
      </p:pic>
      <p:sp>
        <p:nvSpPr>
          <p:cNvPr id="5" name="Rectangle 4"/>
          <p:cNvSpPr/>
          <p:nvPr/>
        </p:nvSpPr>
        <p:spPr>
          <a:xfrm>
            <a:off x="3419210" y="3496421"/>
            <a:ext cx="1090068" cy="1015663"/>
          </a:xfrm>
          <a:prstGeom prst="rect">
            <a:avLst/>
          </a:prstGeom>
        </p:spPr>
        <p:txBody>
          <a:bodyPr wrap="square">
            <a:spAutoFit/>
          </a:bodyPr>
          <a:lstStyle/>
          <a:p>
            <a:pPr defTabSz="914126">
              <a:defRPr/>
            </a:pPr>
            <a:r>
              <a:rPr lang="en-US" sz="1500" dirty="0">
                <a:solidFill>
                  <a:prstClr val="black"/>
                </a:solidFill>
                <a:ea typeface="Manulife JH Sans Demibold" charset="0"/>
                <a:cs typeface="Manulife JH Sans Demibold" charset="0"/>
              </a:rPr>
              <a:t>Up to </a:t>
            </a:r>
            <a:br>
              <a:rPr lang="en-US" sz="1500" dirty="0">
                <a:solidFill>
                  <a:prstClr val="black"/>
                </a:solidFill>
                <a:ea typeface="Manulife JH Sans Demibold" charset="0"/>
                <a:cs typeface="Manulife JH Sans Demibold" charset="0"/>
              </a:rPr>
            </a:br>
            <a:r>
              <a:rPr lang="en-US" sz="1500" dirty="0">
                <a:solidFill>
                  <a:prstClr val="black"/>
                </a:solidFill>
                <a:ea typeface="Manulife JH Sans Demibold" charset="0"/>
                <a:cs typeface="Manulife JH Sans Demibold" charset="0"/>
              </a:rPr>
              <a:t>25%* in premium savings</a:t>
            </a:r>
          </a:p>
        </p:txBody>
      </p:sp>
      <p:sp>
        <p:nvSpPr>
          <p:cNvPr id="6" name="Rectangle 5"/>
          <p:cNvSpPr/>
          <p:nvPr/>
        </p:nvSpPr>
        <p:spPr>
          <a:xfrm>
            <a:off x="6452133" y="1588337"/>
            <a:ext cx="2675836" cy="1323439"/>
          </a:xfrm>
          <a:prstGeom prst="rect">
            <a:avLst/>
          </a:prstGeom>
        </p:spPr>
        <p:txBody>
          <a:bodyPr wrap="square">
            <a:spAutoFit/>
          </a:bodyPr>
          <a:lstStyle/>
          <a:p>
            <a:pPr defTabSz="914126">
              <a:defRPr/>
            </a:pPr>
            <a:r>
              <a:rPr lang="en-US" sz="1600" b="1" dirty="0">
                <a:solidFill>
                  <a:prstClr val="black"/>
                </a:solidFill>
                <a:ea typeface="Manulife JH Sans Demibold" charset="0"/>
                <a:cs typeface="Manulife JH Sans Demibold" charset="0"/>
              </a:rPr>
              <a:t>Earn an Apple Watch</a:t>
            </a:r>
            <a:r>
              <a:rPr lang="en-US" sz="1600" b="1" baseline="30000" dirty="0">
                <a:solidFill>
                  <a:prstClr val="black"/>
                </a:solidFill>
                <a:ea typeface="Manulife JH Sans Demibold" charset="0"/>
                <a:cs typeface="Manulife JH Sans Demibold" charset="0"/>
              </a:rPr>
              <a:t>®</a:t>
            </a:r>
            <a:r>
              <a:rPr lang="en-US" sz="1600" b="1" dirty="0">
                <a:solidFill>
                  <a:prstClr val="black"/>
                </a:solidFill>
                <a:ea typeface="Manulife JH Sans Demibold" charset="0"/>
                <a:cs typeface="Manulife JH Sans Demibold" charset="0"/>
              </a:rPr>
              <a:t> </a:t>
            </a:r>
            <a:br>
              <a:rPr lang="en-US" sz="1600" b="1" dirty="0">
                <a:solidFill>
                  <a:prstClr val="black"/>
                </a:solidFill>
                <a:ea typeface="Manulife JH Sans Demibold" charset="0"/>
                <a:cs typeface="Manulife JH Sans Demibold" charset="0"/>
              </a:rPr>
            </a:br>
            <a:r>
              <a:rPr lang="en-US" sz="1600" b="1" dirty="0">
                <a:solidFill>
                  <a:prstClr val="black"/>
                </a:solidFill>
                <a:ea typeface="Manulife JH Sans Demibold" charset="0"/>
                <a:cs typeface="Manulife JH Sans Demibold" charset="0"/>
              </a:rPr>
              <a:t>for as little </a:t>
            </a:r>
            <a:br>
              <a:rPr lang="en-US" sz="1600" b="1" dirty="0">
                <a:solidFill>
                  <a:prstClr val="black"/>
                </a:solidFill>
                <a:ea typeface="Manulife JH Sans Demibold" charset="0"/>
                <a:cs typeface="Manulife JH Sans Demibold" charset="0"/>
              </a:rPr>
            </a:br>
            <a:r>
              <a:rPr lang="en-US" sz="1600" b="1" dirty="0">
                <a:solidFill>
                  <a:prstClr val="black"/>
                </a:solidFill>
                <a:ea typeface="Manulife JH Sans Demibold" charset="0"/>
                <a:cs typeface="Manulife JH Sans Demibold" charset="0"/>
              </a:rPr>
              <a:t>as $25 +tax </a:t>
            </a:r>
            <a:br>
              <a:rPr lang="en-US" sz="1600" b="1" dirty="0">
                <a:solidFill>
                  <a:prstClr val="black"/>
                </a:solidFill>
                <a:ea typeface="Manulife JH Sans Demibold" charset="0"/>
                <a:cs typeface="Manulife JH Sans Demibold" charset="0"/>
              </a:rPr>
            </a:br>
            <a:r>
              <a:rPr lang="en-US" sz="1600" b="1" dirty="0">
                <a:solidFill>
                  <a:prstClr val="black"/>
                </a:solidFill>
                <a:ea typeface="Manulife JH Sans Demibold" charset="0"/>
                <a:cs typeface="Manulife JH Sans Demibold" charset="0"/>
              </a:rPr>
              <a:t>with regular </a:t>
            </a:r>
            <a:br>
              <a:rPr lang="en-US" sz="1600" b="1" dirty="0">
                <a:solidFill>
                  <a:prstClr val="black"/>
                </a:solidFill>
                <a:ea typeface="Manulife JH Sans Demibold" charset="0"/>
                <a:cs typeface="Manulife JH Sans Demibold" charset="0"/>
              </a:rPr>
            </a:br>
            <a:r>
              <a:rPr lang="en-US" sz="1600" b="1" dirty="0">
                <a:solidFill>
                  <a:prstClr val="black"/>
                </a:solidFill>
                <a:ea typeface="Manulife JH Sans Demibold" charset="0"/>
                <a:cs typeface="Manulife JH Sans Demibold" charset="0"/>
              </a:rPr>
              <a:t>exercise</a:t>
            </a:r>
            <a:r>
              <a:rPr lang="en-US" sz="1600" baseline="30000" dirty="0">
                <a:solidFill>
                  <a:prstClr val="black"/>
                </a:solidFill>
                <a:ea typeface="Manulife JH Sans Demibold" charset="0"/>
                <a:cs typeface="Manulife JH Sans Demibold" charset="0"/>
              </a:rPr>
              <a:t>2</a:t>
            </a:r>
          </a:p>
        </p:txBody>
      </p:sp>
      <p:sp>
        <p:nvSpPr>
          <p:cNvPr id="7" name="Rectangle 6"/>
          <p:cNvSpPr/>
          <p:nvPr/>
        </p:nvSpPr>
        <p:spPr>
          <a:xfrm>
            <a:off x="6752216" y="3519223"/>
            <a:ext cx="1364245" cy="784830"/>
          </a:xfrm>
          <a:prstGeom prst="rect">
            <a:avLst/>
          </a:prstGeom>
        </p:spPr>
        <p:txBody>
          <a:bodyPr wrap="square">
            <a:spAutoFit/>
          </a:bodyPr>
          <a:lstStyle/>
          <a:p>
            <a:pPr defTabSz="914126">
              <a:defRPr/>
            </a:pPr>
            <a:r>
              <a:rPr lang="en-US" sz="1500" dirty="0">
                <a:solidFill>
                  <a:prstClr val="black"/>
                </a:solidFill>
                <a:ea typeface="Manulife JH Sans Demibold" charset="0"/>
                <a:cs typeface="Manulife JH Sans Demibold" charset="0"/>
              </a:rPr>
              <a:t>Save on fresh fruit and vegetables</a:t>
            </a:r>
            <a:r>
              <a:rPr lang="en-US" sz="1400" baseline="30000" dirty="0">
                <a:solidFill>
                  <a:prstClr val="black"/>
                </a:solidFill>
                <a:ea typeface="Manulife JH Sans Demibold" charset="0"/>
                <a:cs typeface="Manulife JH Sans Demibold" charset="0"/>
              </a:rPr>
              <a:t>3</a:t>
            </a:r>
            <a:endParaRPr lang="en-US" sz="1500" dirty="0">
              <a:solidFill>
                <a:prstClr val="black"/>
              </a:solidFill>
              <a:ea typeface="Manulife JH Sans Demibold" charset="0"/>
              <a:cs typeface="Manulife JH Sans Demibold" charset="0"/>
            </a:endParaRPr>
          </a:p>
        </p:txBody>
      </p:sp>
      <p:sp>
        <p:nvSpPr>
          <p:cNvPr id="24" name="Rectangle 23"/>
          <p:cNvSpPr/>
          <p:nvPr/>
        </p:nvSpPr>
        <p:spPr>
          <a:xfrm>
            <a:off x="4703730" y="3519223"/>
            <a:ext cx="1761436" cy="553998"/>
          </a:xfrm>
          <a:prstGeom prst="rect">
            <a:avLst/>
          </a:prstGeom>
        </p:spPr>
        <p:txBody>
          <a:bodyPr wrap="square">
            <a:spAutoFit/>
          </a:bodyPr>
          <a:lstStyle/>
          <a:p>
            <a:pPr defTabSz="914126">
              <a:defRPr/>
            </a:pPr>
            <a:r>
              <a:rPr lang="en-US" sz="1500" dirty="0">
                <a:solidFill>
                  <a:prstClr val="black"/>
                </a:solidFill>
                <a:ea typeface="Manulife JH Sans Demibold" charset="0"/>
                <a:cs typeface="Manulife JH Sans Demibold" charset="0"/>
              </a:rPr>
              <a:t>Entertainment and shopping rewards</a:t>
            </a:r>
          </a:p>
        </p:txBody>
      </p:sp>
      <p:cxnSp>
        <p:nvCxnSpPr>
          <p:cNvPr id="26" name="Straight Connector 25"/>
          <p:cNvCxnSpPr>
            <a:cxnSpLocks/>
          </p:cNvCxnSpPr>
          <p:nvPr/>
        </p:nvCxnSpPr>
        <p:spPr>
          <a:xfrm>
            <a:off x="3488620" y="3390195"/>
            <a:ext cx="826986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6636689" y="3407737"/>
            <a:ext cx="0" cy="263631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9787552" y="3407737"/>
            <a:ext cx="0" cy="263631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13712" t="15691" r="12838" b="17040"/>
          <a:stretch/>
        </p:blipFill>
        <p:spPr>
          <a:xfrm>
            <a:off x="9908746" y="5408327"/>
            <a:ext cx="747552" cy="684651"/>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10104" y="4620470"/>
            <a:ext cx="834357" cy="1067394"/>
          </a:xfrm>
          <a:prstGeom prst="rect">
            <a:avLst/>
          </a:prstGeom>
        </p:spPr>
      </p:pic>
      <p:pic>
        <p:nvPicPr>
          <p:cNvPr id="19" name="Picture 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73330" y="4638095"/>
            <a:ext cx="594815" cy="598356"/>
          </a:xfrm>
          <a:prstGeom prst="rect">
            <a:avLst/>
          </a:prstGeom>
        </p:spPr>
      </p:pic>
      <p:grpSp>
        <p:nvGrpSpPr>
          <p:cNvPr id="10" name="Group 9">
            <a:extLst>
              <a:ext uri="{FF2B5EF4-FFF2-40B4-BE49-F238E27FC236}">
                <a16:creationId xmlns:a16="http://schemas.microsoft.com/office/drawing/2014/main" id="{C950B81E-60BF-D54F-86CF-45459F296A2E}"/>
              </a:ext>
            </a:extLst>
          </p:cNvPr>
          <p:cNvGrpSpPr/>
          <p:nvPr/>
        </p:nvGrpSpPr>
        <p:grpSpPr>
          <a:xfrm>
            <a:off x="4509278" y="4627017"/>
            <a:ext cx="1855506" cy="715426"/>
            <a:chOff x="3225781" y="5284918"/>
            <a:chExt cx="2004522" cy="772882"/>
          </a:xfrm>
        </p:grpSpPr>
        <p:pic>
          <p:nvPicPr>
            <p:cNvPr id="32" name="Picture 31"/>
            <p:cNvPicPr>
              <a:picLocks noChangeAspect="1"/>
            </p:cNvPicPr>
            <p:nvPr/>
          </p:nvPicPr>
          <p:blipFill rotWithShape="1">
            <a:blip r:embed="rId13" cstate="print">
              <a:extLst>
                <a:ext uri="{28A0092B-C50C-407E-A947-70E740481C1C}">
                  <a14:useLocalDpi xmlns:a14="http://schemas.microsoft.com/office/drawing/2010/main" val="0"/>
                </a:ext>
              </a:extLst>
            </a:blip>
            <a:srcRect r="35422" b="40900"/>
            <a:stretch/>
          </p:blipFill>
          <p:spPr>
            <a:xfrm>
              <a:off x="3225781" y="5284918"/>
              <a:ext cx="718750" cy="657783"/>
            </a:xfrm>
            <a:prstGeom prst="rect">
              <a:avLst/>
            </a:prstGeom>
          </p:spPr>
        </p:pic>
        <p:pic>
          <p:nvPicPr>
            <p:cNvPr id="34" name="Picture 33"/>
            <p:cNvPicPr>
              <a:picLocks noChangeAspect="1"/>
            </p:cNvPicPr>
            <p:nvPr/>
          </p:nvPicPr>
          <p:blipFill rotWithShape="1">
            <a:blip r:embed="rId13" cstate="print">
              <a:extLst>
                <a:ext uri="{28A0092B-C50C-407E-A947-70E740481C1C}">
                  <a14:useLocalDpi xmlns:a14="http://schemas.microsoft.com/office/drawing/2010/main" val="0"/>
                </a:ext>
              </a:extLst>
            </a:blip>
            <a:srcRect t="63315"/>
            <a:stretch/>
          </p:blipFill>
          <p:spPr>
            <a:xfrm>
              <a:off x="3999466" y="5606271"/>
              <a:ext cx="1230837" cy="451529"/>
            </a:xfrm>
            <a:prstGeom prst="rect">
              <a:avLst/>
            </a:prstGeom>
          </p:spPr>
        </p:pic>
      </p:grpSp>
      <p:pic>
        <p:nvPicPr>
          <p:cNvPr id="1026" name="Picture 2" descr="Amazon Prime">
            <a:extLst>
              <a:ext uri="{FF2B5EF4-FFF2-40B4-BE49-F238E27FC236}">
                <a16:creationId xmlns:a16="http://schemas.microsoft.com/office/drawing/2014/main" id="{B60ADA17-8B23-4B51-A0F0-F8C10A70AFB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64644" y="4122997"/>
            <a:ext cx="1113677" cy="679377"/>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a:extLst>
              <a:ext uri="{FF2B5EF4-FFF2-40B4-BE49-F238E27FC236}">
                <a16:creationId xmlns:a16="http://schemas.microsoft.com/office/drawing/2014/main" id="{EA86BFD4-8FC8-42EF-8FA2-412394446143}"/>
              </a:ext>
            </a:extLst>
          </p:cNvPr>
          <p:cNvCxnSpPr>
            <a:cxnSpLocks/>
          </p:cNvCxnSpPr>
          <p:nvPr/>
        </p:nvCxnSpPr>
        <p:spPr>
          <a:xfrm>
            <a:off x="8287984" y="3407737"/>
            <a:ext cx="0" cy="263631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A7E89A0C-66BD-4059-9864-9BFCB992710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38518" y="4884123"/>
            <a:ext cx="1202867" cy="50279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27B08205-F269-5143-B05A-FC00F735EC01}"/>
              </a:ext>
            </a:extLst>
          </p:cNvPr>
          <p:cNvSpPr txBox="1"/>
          <p:nvPr/>
        </p:nvSpPr>
        <p:spPr>
          <a:xfrm>
            <a:off x="3529263" y="481263"/>
            <a:ext cx="3336758" cy="615553"/>
          </a:xfrm>
          <a:prstGeom prst="rect">
            <a:avLst/>
          </a:prstGeom>
          <a:noFill/>
        </p:spPr>
        <p:txBody>
          <a:bodyPr wrap="square" lIns="0" tIns="0" rIns="0" bIns="0" rtlCol="0">
            <a:spAutoFit/>
          </a:bodyPr>
          <a:lstStyle/>
          <a:p>
            <a:pPr algn="l">
              <a:spcBef>
                <a:spcPts val="600"/>
              </a:spcBef>
            </a:pPr>
            <a:r>
              <a:rPr lang="en-US" sz="4000" b="1" dirty="0"/>
              <a:t>Vitality PLUS</a:t>
            </a:r>
          </a:p>
        </p:txBody>
      </p:sp>
      <p:grpSp>
        <p:nvGrpSpPr>
          <p:cNvPr id="23" name="Group 22">
            <a:extLst>
              <a:ext uri="{FF2B5EF4-FFF2-40B4-BE49-F238E27FC236}">
                <a16:creationId xmlns:a16="http://schemas.microsoft.com/office/drawing/2014/main" id="{7D5B1D91-485B-3E49-86BE-B9F5D0CAE862}"/>
              </a:ext>
            </a:extLst>
          </p:cNvPr>
          <p:cNvGrpSpPr/>
          <p:nvPr/>
        </p:nvGrpSpPr>
        <p:grpSpPr>
          <a:xfrm>
            <a:off x="5979263" y="2282550"/>
            <a:ext cx="509287" cy="352927"/>
            <a:chOff x="6007261" y="2165684"/>
            <a:chExt cx="509287" cy="352927"/>
          </a:xfrm>
        </p:grpSpPr>
        <p:sp>
          <p:nvSpPr>
            <p:cNvPr id="21" name="Oval 20">
              <a:extLst>
                <a:ext uri="{FF2B5EF4-FFF2-40B4-BE49-F238E27FC236}">
                  <a16:creationId xmlns:a16="http://schemas.microsoft.com/office/drawing/2014/main" id="{6641CF8B-4C57-954D-A2D5-31F7D64AE6AB}"/>
                </a:ext>
              </a:extLst>
            </p:cNvPr>
            <p:cNvSpPr/>
            <p:nvPr/>
          </p:nvSpPr>
          <p:spPr>
            <a:xfrm>
              <a:off x="6079957" y="2165684"/>
              <a:ext cx="352927" cy="35292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2" name="TextBox 21">
              <a:extLst>
                <a:ext uri="{FF2B5EF4-FFF2-40B4-BE49-F238E27FC236}">
                  <a16:creationId xmlns:a16="http://schemas.microsoft.com/office/drawing/2014/main" id="{5B1ACBD7-9719-7F41-8189-67AE4919A30F}"/>
                </a:ext>
              </a:extLst>
            </p:cNvPr>
            <p:cNvSpPr txBox="1"/>
            <p:nvPr/>
          </p:nvSpPr>
          <p:spPr>
            <a:xfrm>
              <a:off x="6007261" y="2199191"/>
              <a:ext cx="509287" cy="276999"/>
            </a:xfrm>
            <a:prstGeom prst="rect">
              <a:avLst/>
            </a:prstGeom>
            <a:noFill/>
          </p:spPr>
          <p:txBody>
            <a:bodyPr wrap="square" lIns="0" tIns="0" rIns="0" bIns="0" rtlCol="0">
              <a:spAutoFit/>
            </a:bodyPr>
            <a:lstStyle/>
            <a:p>
              <a:pPr algn="ctr">
                <a:spcBef>
                  <a:spcPts val="600"/>
                </a:spcBef>
              </a:pPr>
              <a:r>
                <a:rPr lang="en-US" dirty="0"/>
                <a:t>or</a:t>
              </a:r>
            </a:p>
          </p:txBody>
        </p:sp>
      </p:grpSp>
      <p:grpSp>
        <p:nvGrpSpPr>
          <p:cNvPr id="53" name="Group 52">
            <a:extLst>
              <a:ext uri="{FF2B5EF4-FFF2-40B4-BE49-F238E27FC236}">
                <a16:creationId xmlns:a16="http://schemas.microsoft.com/office/drawing/2014/main" id="{B52B136A-10B3-0643-B8D5-153781E394BD}"/>
              </a:ext>
            </a:extLst>
          </p:cNvPr>
          <p:cNvGrpSpPr/>
          <p:nvPr/>
        </p:nvGrpSpPr>
        <p:grpSpPr>
          <a:xfrm>
            <a:off x="8733414" y="2282550"/>
            <a:ext cx="509287" cy="352927"/>
            <a:chOff x="8761412" y="2165684"/>
            <a:chExt cx="509287" cy="352927"/>
          </a:xfrm>
        </p:grpSpPr>
        <p:sp>
          <p:nvSpPr>
            <p:cNvPr id="51" name="Oval 50">
              <a:extLst>
                <a:ext uri="{FF2B5EF4-FFF2-40B4-BE49-F238E27FC236}">
                  <a16:creationId xmlns:a16="http://schemas.microsoft.com/office/drawing/2014/main" id="{7E35AC62-96B7-384B-86AA-3A5E980D3B82}"/>
                </a:ext>
              </a:extLst>
            </p:cNvPr>
            <p:cNvSpPr/>
            <p:nvPr/>
          </p:nvSpPr>
          <p:spPr>
            <a:xfrm>
              <a:off x="8837612" y="2165684"/>
              <a:ext cx="352927" cy="35292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52" name="TextBox 51">
              <a:extLst>
                <a:ext uri="{FF2B5EF4-FFF2-40B4-BE49-F238E27FC236}">
                  <a16:creationId xmlns:a16="http://schemas.microsoft.com/office/drawing/2014/main" id="{E2C3C915-9FA8-0440-BAEB-D27F97BAEFCA}"/>
                </a:ext>
              </a:extLst>
            </p:cNvPr>
            <p:cNvSpPr txBox="1"/>
            <p:nvPr/>
          </p:nvSpPr>
          <p:spPr>
            <a:xfrm>
              <a:off x="8761412" y="2199191"/>
              <a:ext cx="509287" cy="276999"/>
            </a:xfrm>
            <a:prstGeom prst="rect">
              <a:avLst/>
            </a:prstGeom>
            <a:noFill/>
          </p:spPr>
          <p:txBody>
            <a:bodyPr wrap="square" lIns="0" tIns="0" rIns="0" bIns="0" rtlCol="0">
              <a:spAutoFit/>
            </a:bodyPr>
            <a:lstStyle/>
            <a:p>
              <a:pPr algn="ctr">
                <a:spcBef>
                  <a:spcPts val="600"/>
                </a:spcBef>
              </a:pPr>
              <a:r>
                <a:rPr lang="en-US" dirty="0"/>
                <a:t>or</a:t>
              </a:r>
            </a:p>
          </p:txBody>
        </p:sp>
      </p:grpSp>
      <p:cxnSp>
        <p:nvCxnSpPr>
          <p:cNvPr id="60" name="Straight Connector 59">
            <a:extLst>
              <a:ext uri="{FF2B5EF4-FFF2-40B4-BE49-F238E27FC236}">
                <a16:creationId xmlns:a16="http://schemas.microsoft.com/office/drawing/2014/main" id="{A5BB1B84-5A6F-E04C-9D18-78D45830E1E8}"/>
              </a:ext>
            </a:extLst>
          </p:cNvPr>
          <p:cNvCxnSpPr>
            <a:cxnSpLocks/>
          </p:cNvCxnSpPr>
          <p:nvPr/>
        </p:nvCxnSpPr>
        <p:spPr>
          <a:xfrm>
            <a:off x="4588203" y="3407737"/>
            <a:ext cx="0" cy="263631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025" name="Picture 1024">
            <a:extLst>
              <a:ext uri="{FF2B5EF4-FFF2-40B4-BE49-F238E27FC236}">
                <a16:creationId xmlns:a16="http://schemas.microsoft.com/office/drawing/2014/main" id="{E64BA404-4925-EA42-93F8-8FF1C1EE31C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39925" y="4615276"/>
            <a:ext cx="762000" cy="762000"/>
          </a:xfrm>
          <a:prstGeom prst="rect">
            <a:avLst/>
          </a:prstGeom>
        </p:spPr>
      </p:pic>
      <p:sp>
        <p:nvSpPr>
          <p:cNvPr id="43" name="Rectangle 42">
            <a:extLst>
              <a:ext uri="{FF2B5EF4-FFF2-40B4-BE49-F238E27FC236}">
                <a16:creationId xmlns:a16="http://schemas.microsoft.com/office/drawing/2014/main" id="{E669D3B6-8CB6-6648-84B4-4022D87F3D69}"/>
              </a:ext>
            </a:extLst>
          </p:cNvPr>
          <p:cNvSpPr/>
          <p:nvPr/>
        </p:nvSpPr>
        <p:spPr>
          <a:xfrm>
            <a:off x="3488029" y="1583474"/>
            <a:ext cx="2298199" cy="830997"/>
          </a:xfrm>
          <a:prstGeom prst="rect">
            <a:avLst/>
          </a:prstGeom>
        </p:spPr>
        <p:txBody>
          <a:bodyPr wrap="square">
            <a:spAutoFit/>
          </a:bodyPr>
          <a:lstStyle/>
          <a:p>
            <a:pPr defTabSz="914126">
              <a:defRPr/>
            </a:pPr>
            <a:r>
              <a:rPr lang="en-US" sz="1600" b="1" dirty="0">
                <a:solidFill>
                  <a:prstClr val="black"/>
                </a:solidFill>
                <a:ea typeface="Manulife JH Sans Demibold" charset="0"/>
                <a:cs typeface="Manulife JH Sans Demibold" charset="0"/>
              </a:rPr>
              <a:t>Get a complimentary Halo</a:t>
            </a:r>
            <a:r>
              <a:rPr lang="en-US" sz="1600" b="1" baseline="30000" dirty="0">
                <a:solidFill>
                  <a:prstClr val="black"/>
                </a:solidFill>
                <a:ea typeface="Manulife JH Sans Demibold" charset="0"/>
                <a:cs typeface="Manulife JH Sans Demibold" charset="0"/>
              </a:rPr>
              <a:t>1</a:t>
            </a:r>
            <a:br>
              <a:rPr lang="en-US" sz="1600" b="1" dirty="0">
                <a:solidFill>
                  <a:prstClr val="black"/>
                </a:solidFill>
                <a:ea typeface="Manulife JH Sans Demibold" charset="0"/>
                <a:cs typeface="Manulife JH Sans Demibold" charset="0"/>
              </a:rPr>
            </a:br>
            <a:endParaRPr lang="en-US" sz="1600" dirty="0">
              <a:solidFill>
                <a:prstClr val="black"/>
              </a:solidFill>
              <a:ea typeface="Manulife JH Sans Demibold" charset="0"/>
              <a:cs typeface="Manulife JH Sans Demibold" charset="0"/>
            </a:endParaRPr>
          </a:p>
        </p:txBody>
      </p:sp>
      <p:sp>
        <p:nvSpPr>
          <p:cNvPr id="57" name="Rectangle 56">
            <a:extLst>
              <a:ext uri="{FF2B5EF4-FFF2-40B4-BE49-F238E27FC236}">
                <a16:creationId xmlns:a16="http://schemas.microsoft.com/office/drawing/2014/main" id="{9CED8BC6-821B-714D-9933-79F54585CC79}"/>
              </a:ext>
            </a:extLst>
          </p:cNvPr>
          <p:cNvSpPr/>
          <p:nvPr/>
        </p:nvSpPr>
        <p:spPr>
          <a:xfrm>
            <a:off x="9229195" y="1603788"/>
            <a:ext cx="2329065" cy="584775"/>
          </a:xfrm>
          <a:prstGeom prst="rect">
            <a:avLst/>
          </a:prstGeom>
        </p:spPr>
        <p:txBody>
          <a:bodyPr wrap="square">
            <a:spAutoFit/>
          </a:bodyPr>
          <a:lstStyle/>
          <a:p>
            <a:pPr defTabSz="914126">
              <a:defRPr/>
            </a:pPr>
            <a:r>
              <a:rPr lang="en-US" sz="1600" b="1" dirty="0">
                <a:solidFill>
                  <a:prstClr val="black"/>
                </a:solidFill>
                <a:ea typeface="Manulife JH Sans Demibold" charset="0"/>
                <a:cs typeface="Manulife JH Sans Demibold" charset="0"/>
              </a:rPr>
              <a:t>Get a complimentary Fitbit Inspire </a:t>
            </a:r>
          </a:p>
        </p:txBody>
      </p:sp>
      <p:sp>
        <p:nvSpPr>
          <p:cNvPr id="45" name="TextBox 44">
            <a:extLst>
              <a:ext uri="{FF2B5EF4-FFF2-40B4-BE49-F238E27FC236}">
                <a16:creationId xmlns:a16="http://schemas.microsoft.com/office/drawing/2014/main" id="{6F0AA1F2-CCE9-43F3-AB0E-A875FBAC1CA6}"/>
              </a:ext>
            </a:extLst>
          </p:cNvPr>
          <p:cNvSpPr txBox="1"/>
          <p:nvPr/>
        </p:nvSpPr>
        <p:spPr>
          <a:xfrm>
            <a:off x="3134143" y="6101556"/>
            <a:ext cx="8733689" cy="507831"/>
          </a:xfrm>
          <a:prstGeom prst="rect">
            <a:avLst/>
          </a:prstGeom>
          <a:noFill/>
        </p:spPr>
        <p:txBody>
          <a:bodyPr wrap="square">
            <a:spAutoFit/>
          </a:bodyPr>
          <a:lstStyle/>
          <a:p>
            <a:r>
              <a:rPr lang="en-US" sz="900" dirty="0">
                <a:effectLst/>
                <a:latin typeface="Calibri" panose="020F0502020204030204" pitchFamily="34" charset="0"/>
                <a:ea typeface="Calibri" panose="020F0502020204030204" pitchFamily="34" charset="0"/>
              </a:rPr>
              <a:t>Premium savings are in comparison to the same John Hancock life insurance policy without Vitality PLUS. The level of premium savings are cumulative over the life of the policy and will vary based upon underwriting status, issue age, policy type, the terms of the policy and the Vitality Status achieved. Premium savings are only available with Vitality PLUS. Please see important disclosure at the end concerning Vitality rewards.</a:t>
            </a:r>
            <a:endParaRPr lang="en-US" sz="900" dirty="0"/>
          </a:p>
        </p:txBody>
      </p:sp>
      <p:sp>
        <p:nvSpPr>
          <p:cNvPr id="46" name="Title 1">
            <a:extLst>
              <a:ext uri="{FF2B5EF4-FFF2-40B4-BE49-F238E27FC236}">
                <a16:creationId xmlns:a16="http://schemas.microsoft.com/office/drawing/2014/main" id="{15FFE6D0-9DB0-4C40-95AD-A5FEBA6D27F8}"/>
              </a:ext>
            </a:extLst>
          </p:cNvPr>
          <p:cNvSpPr txBox="1">
            <a:spLocks/>
          </p:cNvSpPr>
          <p:nvPr/>
        </p:nvSpPr>
        <p:spPr bwMode="auto">
          <a:xfrm>
            <a:off x="3529263" y="770679"/>
            <a:ext cx="6689419" cy="10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normAutofit fontScale="97500"/>
          </a:bodyPr>
          <a:lstStyle>
            <a:lvl1pPr algn="l" rtl="0" eaLnBrk="0" fontAlgn="base" hangingPunct="0">
              <a:spcBef>
                <a:spcPct val="0"/>
              </a:spcBef>
              <a:spcAft>
                <a:spcPct val="0"/>
              </a:spcAft>
              <a:defRPr sz="2800">
                <a:solidFill>
                  <a:srgbClr val="2F5074"/>
                </a:solidFill>
                <a:latin typeface="Arial"/>
                <a:ea typeface="MS PGothic" panose="020B0600070205080204" pitchFamily="34" charset="-128"/>
                <a:cs typeface="Arial"/>
              </a:defRPr>
            </a:lvl1pPr>
            <a:lvl2pPr algn="l" rtl="0" eaLnBrk="0" fontAlgn="base" hangingPunct="0">
              <a:spcBef>
                <a:spcPct val="0"/>
              </a:spcBef>
              <a:spcAft>
                <a:spcPct val="0"/>
              </a:spcAft>
              <a:defRPr sz="2800">
                <a:solidFill>
                  <a:srgbClr val="2F5074"/>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2800">
                <a:solidFill>
                  <a:srgbClr val="2F5074"/>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2800">
                <a:solidFill>
                  <a:srgbClr val="2F5074"/>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2800">
                <a:solidFill>
                  <a:srgbClr val="2F5074"/>
                </a:solidFill>
                <a:latin typeface="Arial" charset="0"/>
                <a:ea typeface="MS PGothic" panose="020B0600070205080204" pitchFamily="34" charset="-128"/>
                <a:cs typeface="Arial" charset="0"/>
              </a:defRPr>
            </a:lvl5pPr>
            <a:lvl6pPr marL="457200" algn="l" rtl="0" fontAlgn="base">
              <a:spcBef>
                <a:spcPct val="0"/>
              </a:spcBef>
              <a:spcAft>
                <a:spcPct val="0"/>
              </a:spcAft>
              <a:defRPr sz="2800" b="1">
                <a:solidFill>
                  <a:schemeClr val="bg1"/>
                </a:solidFill>
                <a:latin typeface="Verdana" charset="0"/>
                <a:ea typeface="ＭＳ Ｐゴシック" charset="0"/>
              </a:defRPr>
            </a:lvl6pPr>
            <a:lvl7pPr marL="914400" algn="l" rtl="0" fontAlgn="base">
              <a:spcBef>
                <a:spcPct val="0"/>
              </a:spcBef>
              <a:spcAft>
                <a:spcPct val="0"/>
              </a:spcAft>
              <a:defRPr sz="2800" b="1">
                <a:solidFill>
                  <a:schemeClr val="bg1"/>
                </a:solidFill>
                <a:latin typeface="Verdana" charset="0"/>
                <a:ea typeface="ＭＳ Ｐゴシック" charset="0"/>
              </a:defRPr>
            </a:lvl7pPr>
            <a:lvl8pPr marL="1371600" algn="l" rtl="0" fontAlgn="base">
              <a:spcBef>
                <a:spcPct val="0"/>
              </a:spcBef>
              <a:spcAft>
                <a:spcPct val="0"/>
              </a:spcAft>
              <a:defRPr sz="2800" b="1">
                <a:solidFill>
                  <a:schemeClr val="bg1"/>
                </a:solidFill>
                <a:latin typeface="Verdana" charset="0"/>
                <a:ea typeface="ＭＳ Ｐゴシック" charset="0"/>
              </a:defRPr>
            </a:lvl8pPr>
            <a:lvl9pPr marL="1828800" algn="l" rtl="0" fontAlgn="base">
              <a:spcBef>
                <a:spcPct val="0"/>
              </a:spcBef>
              <a:spcAft>
                <a:spcPct val="0"/>
              </a:spcAft>
              <a:defRPr sz="2800" b="1">
                <a:solidFill>
                  <a:schemeClr val="bg1"/>
                </a:solidFill>
                <a:latin typeface="Verdana" charset="0"/>
                <a:ea typeface="ＭＳ Ｐゴシック" charset="0"/>
              </a:defRPr>
            </a:lvl9pPr>
          </a:lstStyle>
          <a:p>
            <a:pPr>
              <a:defRPr/>
            </a:pPr>
            <a:r>
              <a:rPr lang="en-US" sz="1400" kern="0" dirty="0">
                <a:solidFill>
                  <a:schemeClr val="tx1"/>
                </a:solidFill>
                <a:latin typeface="+mn-lt"/>
                <a:ea typeface="Manulife JH Sans Regular" charset="0"/>
                <a:cs typeface="Manulife JH Sans Regular" charset="0"/>
              </a:rPr>
              <a:t>All the benefits of Vitality GO, plus exclusive benefits, premium savings, and rewards for as little as $2/month</a:t>
            </a:r>
          </a:p>
        </p:txBody>
      </p:sp>
      <p:sp>
        <p:nvSpPr>
          <p:cNvPr id="17" name="Slide Number Placeholder 16">
            <a:extLst>
              <a:ext uri="{FF2B5EF4-FFF2-40B4-BE49-F238E27FC236}">
                <a16:creationId xmlns:a16="http://schemas.microsoft.com/office/drawing/2014/main" id="{2392C7FE-F9ED-47C0-B7BB-70DC765F5F2E}"/>
              </a:ext>
            </a:extLst>
          </p:cNvPr>
          <p:cNvSpPr>
            <a:spLocks noGrp="1"/>
          </p:cNvSpPr>
          <p:nvPr>
            <p:ph type="sldNum" sz="quarter" idx="12"/>
          </p:nvPr>
        </p:nvSpPr>
        <p:spPr/>
        <p:txBody>
          <a:bodyPr/>
          <a:lstStyle/>
          <a:p>
            <a:fld id="{BB333B34-C87C-402E-ABB0-13B7C9DEBBC4}" type="slidenum">
              <a:rPr lang="en-CA" smtClean="0"/>
              <a:pPr/>
              <a:t>5</a:t>
            </a:fld>
            <a:r>
              <a:rPr lang="en-CA"/>
              <a:t> of 29</a:t>
            </a:r>
            <a:endParaRPr lang="en-CA" dirty="0"/>
          </a:p>
        </p:txBody>
      </p:sp>
    </p:spTree>
    <p:extLst>
      <p:ext uri="{BB962C8B-B14F-4D97-AF65-F5344CB8AC3E}">
        <p14:creationId xmlns:p14="http://schemas.microsoft.com/office/powerpoint/2010/main" val="407691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25A6-9A93-4BC7-99A8-90A28C03099F}"/>
              </a:ext>
            </a:extLst>
          </p:cNvPr>
          <p:cNvSpPr>
            <a:spLocks noGrp="1"/>
          </p:cNvSpPr>
          <p:nvPr>
            <p:ph type="title"/>
          </p:nvPr>
        </p:nvSpPr>
        <p:spPr/>
        <p:txBody>
          <a:bodyPr>
            <a:normAutofit/>
          </a:bodyPr>
          <a:lstStyle/>
          <a:p>
            <a:r>
              <a:rPr lang="en-US" sz="3200" dirty="0"/>
              <a:t>Earning a Vitality Status</a:t>
            </a:r>
          </a:p>
        </p:txBody>
      </p:sp>
      <p:sp>
        <p:nvSpPr>
          <p:cNvPr id="4" name="Text Placeholder 3">
            <a:extLst>
              <a:ext uri="{FF2B5EF4-FFF2-40B4-BE49-F238E27FC236}">
                <a16:creationId xmlns:a16="http://schemas.microsoft.com/office/drawing/2014/main" id="{94A9AA3A-EEF1-43D8-9988-DD04104F0263}"/>
              </a:ext>
            </a:extLst>
          </p:cNvPr>
          <p:cNvSpPr>
            <a:spLocks noGrp="1"/>
          </p:cNvSpPr>
          <p:nvPr>
            <p:ph type="body" sz="quarter" idx="13"/>
          </p:nvPr>
        </p:nvSpPr>
        <p:spPr/>
        <p:txBody>
          <a:bodyPr/>
          <a:lstStyle/>
          <a:p>
            <a:r>
              <a:rPr lang="en-US" dirty="0"/>
              <a:t>Vitality points are subject to category maximums.</a:t>
            </a:r>
          </a:p>
          <a:p>
            <a:r>
              <a:rPr lang="en-US" dirty="0"/>
              <a:t>*For customers living with diabetes, improved or healthy range grants an additional 1,500 points</a:t>
            </a:r>
          </a:p>
        </p:txBody>
      </p:sp>
      <p:sp>
        <p:nvSpPr>
          <p:cNvPr id="5" name="Content Placeholder 2">
            <a:extLst>
              <a:ext uri="{FF2B5EF4-FFF2-40B4-BE49-F238E27FC236}">
                <a16:creationId xmlns:a16="http://schemas.microsoft.com/office/drawing/2014/main" id="{AED2409F-B714-440A-A82E-2128189E2267}"/>
              </a:ext>
            </a:extLst>
          </p:cNvPr>
          <p:cNvSpPr txBox="1">
            <a:spLocks/>
          </p:cNvSpPr>
          <p:nvPr/>
        </p:nvSpPr>
        <p:spPr>
          <a:xfrm>
            <a:off x="3484997" y="401474"/>
            <a:ext cx="8101080" cy="614711"/>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1"/>
                </a:solidFill>
                <a:latin typeface="Manulife JH Sans" panose="020B0503040401060103" pitchFamily="34" charset="77"/>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1"/>
                </a:solidFill>
                <a:latin typeface="Manulife JH Sans" panose="020B0503040401060103" pitchFamily="34" charset="77"/>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anulife JH Sans" panose="020B0503040401060103" pitchFamily="34" charset="77"/>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anulife JH Sans" panose="020B0503040401060103" pitchFamily="34" charset="77"/>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anulife JH Sans" panose="020B05030404010601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rPr>
              <a:t>Here are some of the ways to achieve </a:t>
            </a:r>
            <a:r>
              <a:rPr lang="en-US" sz="2400" b="1">
                <a:latin typeface="+mj-lt"/>
              </a:rPr>
              <a:t>a status… </a:t>
            </a:r>
            <a:endParaRPr lang="en-US" sz="2400" dirty="0"/>
          </a:p>
          <a:p>
            <a:pPr marL="0" indent="0">
              <a:buNone/>
            </a:pPr>
            <a:endParaRPr lang="en-US" sz="2000" dirty="0"/>
          </a:p>
          <a:p>
            <a:pPr marL="0" indent="0">
              <a:buNone/>
            </a:pPr>
            <a:endParaRPr lang="en-US" sz="2000" dirty="0"/>
          </a:p>
        </p:txBody>
      </p:sp>
      <p:pic>
        <p:nvPicPr>
          <p:cNvPr id="31" name="Picture 30">
            <a:extLst>
              <a:ext uri="{FF2B5EF4-FFF2-40B4-BE49-F238E27FC236}">
                <a16:creationId xmlns:a16="http://schemas.microsoft.com/office/drawing/2014/main" id="{07147BA0-617D-4B9F-80D5-86A7C273B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686" y="2643525"/>
            <a:ext cx="517980" cy="517980"/>
          </a:xfrm>
          <a:prstGeom prst="rect">
            <a:avLst/>
          </a:prstGeom>
        </p:spPr>
      </p:pic>
      <p:pic>
        <p:nvPicPr>
          <p:cNvPr id="32" name="Graphic 31">
            <a:extLst>
              <a:ext uri="{FF2B5EF4-FFF2-40B4-BE49-F238E27FC236}">
                <a16:creationId xmlns:a16="http://schemas.microsoft.com/office/drawing/2014/main" id="{6B797D68-6314-48BE-82B4-22A9913EA8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0104" y="1223397"/>
            <a:ext cx="539562" cy="539562"/>
          </a:xfrm>
          <a:prstGeom prst="rect">
            <a:avLst/>
          </a:prstGeom>
        </p:spPr>
      </p:pic>
      <p:pic>
        <p:nvPicPr>
          <p:cNvPr id="33" name="Graphic 32">
            <a:extLst>
              <a:ext uri="{FF2B5EF4-FFF2-40B4-BE49-F238E27FC236}">
                <a16:creationId xmlns:a16="http://schemas.microsoft.com/office/drawing/2014/main" id="{A2029570-3CCF-4BB3-8F1A-F6FAB66FE6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4190" y="1280336"/>
            <a:ext cx="539562" cy="539562"/>
          </a:xfrm>
          <a:prstGeom prst="rect">
            <a:avLst/>
          </a:prstGeom>
        </p:spPr>
      </p:pic>
      <p:pic>
        <p:nvPicPr>
          <p:cNvPr id="34" name="Picture 33">
            <a:extLst>
              <a:ext uri="{FF2B5EF4-FFF2-40B4-BE49-F238E27FC236}">
                <a16:creationId xmlns:a16="http://schemas.microsoft.com/office/drawing/2014/main" id="{0A9AD7A1-9F09-4223-8732-0B2F26F292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5381" y="3012840"/>
            <a:ext cx="517980" cy="517980"/>
          </a:xfrm>
          <a:prstGeom prst="rect">
            <a:avLst/>
          </a:prstGeom>
        </p:spPr>
      </p:pic>
      <p:graphicFrame>
        <p:nvGraphicFramePr>
          <p:cNvPr id="8" name="Table 8">
            <a:extLst>
              <a:ext uri="{FF2B5EF4-FFF2-40B4-BE49-F238E27FC236}">
                <a16:creationId xmlns:a16="http://schemas.microsoft.com/office/drawing/2014/main" id="{99947499-A718-43C6-8E8E-CC05566D3C0B}"/>
              </a:ext>
            </a:extLst>
          </p:cNvPr>
          <p:cNvGraphicFramePr>
            <a:graphicFrameLocks noGrp="1"/>
          </p:cNvGraphicFramePr>
          <p:nvPr/>
        </p:nvGraphicFramePr>
        <p:xfrm>
          <a:off x="4004143" y="1249321"/>
          <a:ext cx="3851634" cy="1672538"/>
        </p:xfrm>
        <a:graphic>
          <a:graphicData uri="http://schemas.openxmlformats.org/drawingml/2006/table">
            <a:tbl>
              <a:tblPr firstRow="1" bandRow="1">
                <a:tableStyleId>{B301B821-A1FF-4177-AEE7-76D212191A09}</a:tableStyleId>
              </a:tblPr>
              <a:tblGrid>
                <a:gridCol w="2357038">
                  <a:extLst>
                    <a:ext uri="{9D8B030D-6E8A-4147-A177-3AD203B41FA5}">
                      <a16:colId xmlns:a16="http://schemas.microsoft.com/office/drawing/2014/main" val="1478858340"/>
                    </a:ext>
                  </a:extLst>
                </a:gridCol>
                <a:gridCol w="1494596">
                  <a:extLst>
                    <a:ext uri="{9D8B030D-6E8A-4147-A177-3AD203B41FA5}">
                      <a16:colId xmlns:a16="http://schemas.microsoft.com/office/drawing/2014/main" val="3476815617"/>
                    </a:ext>
                  </a:extLst>
                </a:gridCol>
              </a:tblGrid>
              <a:tr h="27999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spc="-5" dirty="0">
                          <a:solidFill>
                            <a:schemeClr val="tx1"/>
                          </a:solidFill>
                          <a:latin typeface="+mn-lt"/>
                          <a:cs typeface="Arial"/>
                        </a:rPr>
                        <a:t>Annual Health Screenings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8548353"/>
                  </a:ext>
                </a:extLst>
              </a:tr>
              <a:tr h="257149">
                <a:tc>
                  <a:txBody>
                    <a:bodyPr/>
                    <a:lstStyle/>
                    <a:p>
                      <a:r>
                        <a:rPr lang="en-US" sz="1000" spc="-5" dirty="0">
                          <a:solidFill>
                            <a:schemeClr val="tx1"/>
                          </a:solidFill>
                          <a:latin typeface="+mn-lt"/>
                          <a:cs typeface="Arial"/>
                        </a:rPr>
                        <a:t>BMI, Blood Pressure, Cholesterol, and Glucose</a:t>
                      </a:r>
                      <a:endParaRPr lang="en-US" sz="1000" dirty="0">
                        <a:solidFill>
                          <a:schemeClr val="tx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125 pts each</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3935983"/>
                  </a:ext>
                </a:extLst>
              </a:tr>
              <a:tr h="349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5" dirty="0">
                          <a:solidFill>
                            <a:schemeClr val="tx1"/>
                          </a:solidFill>
                          <a:latin typeface="+mn-lt"/>
                          <a:cs typeface="Arial"/>
                        </a:rPr>
                        <a:t>BMI, Blood Pressure, Cholesterol, and Glucose/HbA1c* </a:t>
                      </a:r>
                      <a:r>
                        <a:rPr lang="en-US" sz="1000" dirty="0">
                          <a:solidFill>
                            <a:schemeClr val="tx1"/>
                          </a:solidFill>
                        </a:rPr>
                        <a:t>in a healthy range</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1,000 pts each</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685515"/>
                  </a:ext>
                </a:extLst>
              </a:tr>
              <a:tr h="257149">
                <a:tc>
                  <a:txBody>
                    <a:bodyPr/>
                    <a:lstStyle/>
                    <a:p>
                      <a:r>
                        <a:rPr lang="en-US" sz="1000" dirty="0">
                          <a:solidFill>
                            <a:schemeClr val="tx1"/>
                          </a:solidFill>
                        </a:rPr>
                        <a:t>Flu shot/Vaccinations</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8320078"/>
                  </a:ext>
                </a:extLst>
              </a:tr>
              <a:tr h="257149">
                <a:tc>
                  <a:txBody>
                    <a:bodyPr/>
                    <a:lstStyle/>
                    <a:p>
                      <a:r>
                        <a:rPr lang="en-US" sz="1000" dirty="0">
                          <a:solidFill>
                            <a:schemeClr val="tx1"/>
                          </a:solidFill>
                        </a:rPr>
                        <a:t>Non-tobacco use attestation</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1,000 points</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9970165"/>
                  </a:ext>
                </a:extLst>
              </a:tr>
            </a:tbl>
          </a:graphicData>
        </a:graphic>
      </p:graphicFrame>
      <p:graphicFrame>
        <p:nvGraphicFramePr>
          <p:cNvPr id="39" name="Table 8">
            <a:extLst>
              <a:ext uri="{FF2B5EF4-FFF2-40B4-BE49-F238E27FC236}">
                <a16:creationId xmlns:a16="http://schemas.microsoft.com/office/drawing/2014/main" id="{77F63639-535F-4085-A6F1-866E8FCECA6A}"/>
              </a:ext>
            </a:extLst>
          </p:cNvPr>
          <p:cNvGraphicFramePr>
            <a:graphicFrameLocks noGrp="1"/>
          </p:cNvGraphicFramePr>
          <p:nvPr/>
        </p:nvGraphicFramePr>
        <p:xfrm>
          <a:off x="8373231" y="1314577"/>
          <a:ext cx="3457984" cy="1264389"/>
        </p:xfrm>
        <a:graphic>
          <a:graphicData uri="http://schemas.openxmlformats.org/drawingml/2006/table">
            <a:tbl>
              <a:tblPr firstRow="1" bandRow="1">
                <a:tableStyleId>{B301B821-A1FF-4177-AEE7-76D212191A09}</a:tableStyleId>
              </a:tblPr>
              <a:tblGrid>
                <a:gridCol w="2520227">
                  <a:extLst>
                    <a:ext uri="{9D8B030D-6E8A-4147-A177-3AD203B41FA5}">
                      <a16:colId xmlns:a16="http://schemas.microsoft.com/office/drawing/2014/main" val="1478858340"/>
                    </a:ext>
                  </a:extLst>
                </a:gridCol>
                <a:gridCol w="937757">
                  <a:extLst>
                    <a:ext uri="{9D8B030D-6E8A-4147-A177-3AD203B41FA5}">
                      <a16:colId xmlns:a16="http://schemas.microsoft.com/office/drawing/2014/main" val="3476815617"/>
                    </a:ext>
                  </a:extLst>
                </a:gridCol>
              </a:tblGrid>
              <a:tr h="279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spc="-5" dirty="0">
                          <a:solidFill>
                            <a:schemeClr val="tx1"/>
                          </a:solidFill>
                          <a:latin typeface="+mn-lt"/>
                          <a:cs typeface="Arial"/>
                        </a:rPr>
                        <a:t>Education</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8548353"/>
                  </a:ext>
                </a:extLst>
              </a:tr>
              <a:tr h="257149">
                <a:tc>
                  <a:txBody>
                    <a:bodyPr/>
                    <a:lstStyle/>
                    <a:p>
                      <a:r>
                        <a:rPr lang="en-US" sz="1000" spc="-5" dirty="0">
                          <a:solidFill>
                            <a:schemeClr val="tx1"/>
                          </a:solidFill>
                          <a:latin typeface="+mn-lt"/>
                          <a:cs typeface="Arial"/>
                        </a:rPr>
                        <a:t>Complete a short health survey</a:t>
                      </a:r>
                      <a:br>
                        <a:rPr lang="en-US" sz="1000" spc="-5" dirty="0">
                          <a:solidFill>
                            <a:schemeClr val="tx1"/>
                          </a:solidFill>
                          <a:latin typeface="+mn-lt"/>
                          <a:cs typeface="Arial"/>
                        </a:rPr>
                      </a:br>
                      <a:r>
                        <a:rPr lang="en-US" sz="1000" spc="-5" dirty="0">
                          <a:solidFill>
                            <a:schemeClr val="tx1"/>
                          </a:solidFill>
                          <a:latin typeface="+mn-lt"/>
                          <a:cs typeface="Arial"/>
                        </a:rPr>
                        <a:t>- Bonus for 1</a:t>
                      </a:r>
                      <a:r>
                        <a:rPr lang="en-US" sz="1000" spc="-5" baseline="30000" dirty="0">
                          <a:solidFill>
                            <a:schemeClr val="tx1"/>
                          </a:solidFill>
                          <a:latin typeface="+mn-lt"/>
                          <a:cs typeface="Arial"/>
                        </a:rPr>
                        <a:t>st</a:t>
                      </a:r>
                      <a:r>
                        <a:rPr lang="en-US" sz="1000" spc="-5" dirty="0">
                          <a:solidFill>
                            <a:schemeClr val="tx1"/>
                          </a:solidFill>
                          <a:latin typeface="+mn-lt"/>
                          <a:cs typeface="Arial"/>
                        </a:rPr>
                        <a:t> time completion</a:t>
                      </a:r>
                    </a:p>
                    <a:p>
                      <a:r>
                        <a:rPr lang="en-US" sz="1000" spc="-5" dirty="0">
                          <a:solidFill>
                            <a:schemeClr val="tx1"/>
                          </a:solidFill>
                          <a:latin typeface="+mn-lt"/>
                          <a:cs typeface="Arial"/>
                        </a:rPr>
                        <a:t>- Complete within first 90 days</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500 pts</a:t>
                      </a:r>
                      <a:br>
                        <a:rPr lang="en-US" sz="1000" dirty="0">
                          <a:solidFill>
                            <a:schemeClr val="tx1"/>
                          </a:solidFill>
                        </a:rPr>
                      </a:br>
                      <a:r>
                        <a:rPr lang="en-US" sz="1000" dirty="0">
                          <a:solidFill>
                            <a:schemeClr val="tx1"/>
                          </a:solidFill>
                        </a:rPr>
                        <a:t>500 pts</a:t>
                      </a:r>
                      <a:br>
                        <a:rPr lang="en-US" sz="1000" dirty="0">
                          <a:solidFill>
                            <a:schemeClr val="tx1"/>
                          </a:solidFill>
                        </a:rPr>
                      </a:br>
                      <a:r>
                        <a:rPr lang="en-US" sz="1000" dirty="0">
                          <a:solidFill>
                            <a:schemeClr val="tx1"/>
                          </a:solidFill>
                        </a:rPr>
                        <a:t>250 pts</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3935983"/>
                  </a:ext>
                </a:extLst>
              </a:tr>
              <a:tr h="349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5" dirty="0">
                          <a:solidFill>
                            <a:schemeClr val="tx1"/>
                          </a:solidFill>
                          <a:latin typeface="+mn-lt"/>
                          <a:cs typeface="Arial"/>
                        </a:rPr>
                        <a:t>Watch a short nutrition video</a:t>
                      </a:r>
                      <a:endParaRPr lang="en-US" sz="1000" dirty="0">
                        <a:solidFill>
                          <a:schemeClr val="tx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50 pts</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685515"/>
                  </a:ext>
                </a:extLst>
              </a:tr>
            </a:tbl>
          </a:graphicData>
        </a:graphic>
      </p:graphicFrame>
      <p:graphicFrame>
        <p:nvGraphicFramePr>
          <p:cNvPr id="40" name="Table 8">
            <a:extLst>
              <a:ext uri="{FF2B5EF4-FFF2-40B4-BE49-F238E27FC236}">
                <a16:creationId xmlns:a16="http://schemas.microsoft.com/office/drawing/2014/main" id="{472C5BAA-E331-44DE-81E3-E30AE9BBB2D1}"/>
              </a:ext>
            </a:extLst>
          </p:cNvPr>
          <p:cNvGraphicFramePr>
            <a:graphicFrameLocks noGrp="1"/>
          </p:cNvGraphicFramePr>
          <p:nvPr/>
        </p:nvGraphicFramePr>
        <p:xfrm>
          <a:off x="3963603" y="3104068"/>
          <a:ext cx="3457984" cy="1171549"/>
        </p:xfrm>
        <a:graphic>
          <a:graphicData uri="http://schemas.openxmlformats.org/drawingml/2006/table">
            <a:tbl>
              <a:tblPr firstRow="1" bandRow="1">
                <a:tableStyleId>{B301B821-A1FF-4177-AEE7-76D212191A09}</a:tableStyleId>
              </a:tblPr>
              <a:tblGrid>
                <a:gridCol w="2520227">
                  <a:extLst>
                    <a:ext uri="{9D8B030D-6E8A-4147-A177-3AD203B41FA5}">
                      <a16:colId xmlns:a16="http://schemas.microsoft.com/office/drawing/2014/main" val="1478858340"/>
                    </a:ext>
                  </a:extLst>
                </a:gridCol>
                <a:gridCol w="937757">
                  <a:extLst>
                    <a:ext uri="{9D8B030D-6E8A-4147-A177-3AD203B41FA5}">
                      <a16:colId xmlns:a16="http://schemas.microsoft.com/office/drawing/2014/main" val="3476815617"/>
                    </a:ext>
                  </a:extLst>
                </a:gridCol>
              </a:tblGrid>
              <a:tr h="279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spc="-5" dirty="0">
                          <a:solidFill>
                            <a:schemeClr val="tx1"/>
                          </a:solidFill>
                          <a:latin typeface="+mn-lt"/>
                          <a:cs typeface="Arial"/>
                        </a:rPr>
                        <a:t>Mental wellness</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8548353"/>
                  </a:ext>
                </a:extLst>
              </a:tr>
              <a:tr h="257149">
                <a:tc>
                  <a:txBody>
                    <a:bodyPr/>
                    <a:lstStyle/>
                    <a:p>
                      <a:r>
                        <a:rPr lang="en-US" sz="1000" spc="-5" dirty="0">
                          <a:solidFill>
                            <a:schemeClr val="tx1"/>
                          </a:solidFill>
                          <a:latin typeface="+mn-lt"/>
                          <a:cs typeface="Arial"/>
                        </a:rPr>
                        <a:t>Meditate for 10 minutes</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10 pts/day</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3935983"/>
                  </a:ext>
                </a:extLst>
              </a:tr>
              <a:tr h="349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5" dirty="0">
                          <a:solidFill>
                            <a:schemeClr val="tx1"/>
                          </a:solidFill>
                          <a:latin typeface="+mn-lt"/>
                          <a:cs typeface="Arial"/>
                        </a:rPr>
                        <a:t>Log a full 8 hours of sleep when you join a 30-day Sleep Well challenge on the John Hancock Vitality mobile app</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10 pts/night</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685515"/>
                  </a:ext>
                </a:extLst>
              </a:tr>
            </a:tbl>
          </a:graphicData>
        </a:graphic>
      </p:graphicFrame>
      <p:graphicFrame>
        <p:nvGraphicFramePr>
          <p:cNvPr id="41" name="Table 8">
            <a:extLst>
              <a:ext uri="{FF2B5EF4-FFF2-40B4-BE49-F238E27FC236}">
                <a16:creationId xmlns:a16="http://schemas.microsoft.com/office/drawing/2014/main" id="{2AA2A3DB-CC89-45BC-A7A0-CDAD786D6C71}"/>
              </a:ext>
            </a:extLst>
          </p:cNvPr>
          <p:cNvGraphicFramePr>
            <a:graphicFrameLocks noGrp="1"/>
          </p:cNvGraphicFramePr>
          <p:nvPr/>
        </p:nvGraphicFramePr>
        <p:xfrm>
          <a:off x="8373231" y="2723755"/>
          <a:ext cx="3457984" cy="1415389"/>
        </p:xfrm>
        <a:graphic>
          <a:graphicData uri="http://schemas.openxmlformats.org/drawingml/2006/table">
            <a:tbl>
              <a:tblPr firstRow="1" bandRow="1">
                <a:tableStyleId>{B301B821-A1FF-4177-AEE7-76D212191A09}</a:tableStyleId>
              </a:tblPr>
              <a:tblGrid>
                <a:gridCol w="2520227">
                  <a:extLst>
                    <a:ext uri="{9D8B030D-6E8A-4147-A177-3AD203B41FA5}">
                      <a16:colId xmlns:a16="http://schemas.microsoft.com/office/drawing/2014/main" val="1478858340"/>
                    </a:ext>
                  </a:extLst>
                </a:gridCol>
                <a:gridCol w="937757">
                  <a:extLst>
                    <a:ext uri="{9D8B030D-6E8A-4147-A177-3AD203B41FA5}">
                      <a16:colId xmlns:a16="http://schemas.microsoft.com/office/drawing/2014/main" val="3476815617"/>
                    </a:ext>
                  </a:extLst>
                </a:gridCol>
              </a:tblGrid>
              <a:tr h="279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spc="-5" dirty="0">
                          <a:solidFill>
                            <a:schemeClr val="tx1"/>
                          </a:solidFill>
                          <a:latin typeface="+mn-lt"/>
                          <a:cs typeface="Arial"/>
                        </a:rPr>
                        <a:t>Exercise</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8548353"/>
                  </a:ext>
                </a:extLst>
              </a:tr>
              <a:tr h="257149">
                <a:tc>
                  <a:txBody>
                    <a:bodyPr/>
                    <a:lstStyle/>
                    <a:p>
                      <a:r>
                        <a:rPr lang="en-US" sz="1000" spc="-5" dirty="0">
                          <a:solidFill>
                            <a:schemeClr val="tx1"/>
                          </a:solidFill>
                          <a:latin typeface="+mn-lt"/>
                          <a:cs typeface="Arial"/>
                        </a:rPr>
                        <a:t>Walk 5,000 steps</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10 pts/day</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3935983"/>
                  </a:ext>
                </a:extLst>
              </a:tr>
              <a:tr h="349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5" dirty="0">
                          <a:solidFill>
                            <a:schemeClr val="tx1"/>
                          </a:solidFill>
                          <a:latin typeface="+mn-lt"/>
                          <a:cs typeface="Arial"/>
                        </a:rPr>
                        <a:t>Complete a 30-minute gym or at-home workout</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20 pts/day</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685515"/>
                  </a:ext>
                </a:extLst>
              </a:tr>
              <a:tr h="349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5" dirty="0">
                          <a:solidFill>
                            <a:schemeClr val="tx1"/>
                          </a:solidFill>
                          <a:latin typeface="+mn-lt"/>
                          <a:cs typeface="Arial"/>
                        </a:rPr>
                        <a:t>Burn 300 calories during a workout using a heart rate monitor</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30 pts/day</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1124565"/>
                  </a:ext>
                </a:extLst>
              </a:tr>
            </a:tbl>
          </a:graphicData>
        </a:graphic>
      </p:graphicFrame>
      <p:grpSp>
        <p:nvGrpSpPr>
          <p:cNvPr id="35" name="Group 34">
            <a:extLst>
              <a:ext uri="{FF2B5EF4-FFF2-40B4-BE49-F238E27FC236}">
                <a16:creationId xmlns:a16="http://schemas.microsoft.com/office/drawing/2014/main" id="{751B43BC-57D8-4257-95A7-FC1890E96EC6}"/>
              </a:ext>
            </a:extLst>
          </p:cNvPr>
          <p:cNvGrpSpPr/>
          <p:nvPr/>
        </p:nvGrpSpPr>
        <p:grpSpPr>
          <a:xfrm>
            <a:off x="3687580" y="4946650"/>
            <a:ext cx="7186701" cy="1024913"/>
            <a:chOff x="3687580" y="4675038"/>
            <a:chExt cx="7186701" cy="1024913"/>
          </a:xfrm>
        </p:grpSpPr>
        <p:sp>
          <p:nvSpPr>
            <p:cNvPr id="36" name="TextBox 35">
              <a:extLst>
                <a:ext uri="{FF2B5EF4-FFF2-40B4-BE49-F238E27FC236}">
                  <a16:creationId xmlns:a16="http://schemas.microsoft.com/office/drawing/2014/main" id="{697FC1C4-3D92-4114-B313-E5A8F5139B9E}"/>
                </a:ext>
              </a:extLst>
            </p:cNvPr>
            <p:cNvSpPr txBox="1"/>
            <p:nvPr/>
          </p:nvSpPr>
          <p:spPr>
            <a:xfrm>
              <a:off x="3687580" y="5176731"/>
              <a:ext cx="1828800" cy="523220"/>
            </a:xfrm>
            <a:prstGeom prst="rect">
              <a:avLst/>
            </a:prstGeom>
            <a:noFill/>
          </p:spPr>
          <p:txBody>
            <a:bodyPr wrap="square" rtlCol="0">
              <a:spAutoFit/>
            </a:bodyPr>
            <a:lstStyle/>
            <a:p>
              <a:pPr algn="ctr" defTabSz="914126">
                <a:defRPr/>
              </a:pPr>
              <a:r>
                <a:rPr lang="en-US" sz="1600" b="1" kern="0" dirty="0">
                  <a:latin typeface="+mj-lt"/>
                  <a:ea typeface="Manulife JH Sans Demibold" charset="0"/>
                  <a:cs typeface="Manulife JH Sans Demibold" charset="0"/>
                </a:rPr>
                <a:t>0 points </a:t>
              </a:r>
              <a:br>
                <a:rPr lang="en-US" sz="1400" b="1" kern="0" dirty="0">
                  <a:latin typeface="+mj-lt"/>
                  <a:ea typeface="Manulife JH Sans Demibold" charset="0"/>
                  <a:cs typeface="Manulife JH Sans Demibold" charset="0"/>
                </a:rPr>
              </a:br>
              <a:r>
                <a:rPr lang="en-US" sz="1200" b="1" kern="0" dirty="0">
                  <a:latin typeface="+mj-lt"/>
                  <a:ea typeface="Manulife JH Sans Demibold" charset="0"/>
                  <a:cs typeface="Manulife JH Sans Demibold" charset="0"/>
                </a:rPr>
                <a:t>Bronze</a:t>
              </a:r>
            </a:p>
          </p:txBody>
        </p:sp>
        <p:sp>
          <p:nvSpPr>
            <p:cNvPr id="37" name="TextBox 36">
              <a:extLst>
                <a:ext uri="{FF2B5EF4-FFF2-40B4-BE49-F238E27FC236}">
                  <a16:creationId xmlns:a16="http://schemas.microsoft.com/office/drawing/2014/main" id="{D2463622-320C-4CFD-A134-6AB219D64C6A}"/>
                </a:ext>
              </a:extLst>
            </p:cNvPr>
            <p:cNvSpPr txBox="1"/>
            <p:nvPr/>
          </p:nvSpPr>
          <p:spPr>
            <a:xfrm>
              <a:off x="5473547" y="5176731"/>
              <a:ext cx="1828800" cy="523220"/>
            </a:xfrm>
            <a:prstGeom prst="rect">
              <a:avLst/>
            </a:prstGeom>
            <a:noFill/>
          </p:spPr>
          <p:txBody>
            <a:bodyPr wrap="square" rtlCol="0">
              <a:spAutoFit/>
            </a:bodyPr>
            <a:lstStyle/>
            <a:p>
              <a:pPr algn="ctr" defTabSz="914126">
                <a:defRPr/>
              </a:pPr>
              <a:r>
                <a:rPr lang="en-US" sz="1600" b="1" kern="0" dirty="0">
                  <a:latin typeface="+mj-lt"/>
                  <a:ea typeface="Manulife JH Sans Demibold" charset="0"/>
                  <a:cs typeface="Manulife JH Sans Demibold" charset="0"/>
                </a:rPr>
                <a:t>3,500 points </a:t>
              </a:r>
              <a:br>
                <a:rPr lang="en-US" sz="1400" b="1" kern="0" dirty="0">
                  <a:latin typeface="+mj-lt"/>
                  <a:ea typeface="Manulife JH Sans Demibold" charset="0"/>
                  <a:cs typeface="Manulife JH Sans Demibold" charset="0"/>
                </a:rPr>
              </a:br>
              <a:r>
                <a:rPr lang="en-US" sz="1200" b="1" kern="0" dirty="0">
                  <a:latin typeface="+mj-lt"/>
                  <a:ea typeface="Manulife JH Sans Demibold" charset="0"/>
                  <a:cs typeface="Manulife JH Sans Demibold" charset="0"/>
                </a:rPr>
                <a:t>Silver</a:t>
              </a:r>
            </a:p>
          </p:txBody>
        </p:sp>
        <p:sp>
          <p:nvSpPr>
            <p:cNvPr id="38" name="TextBox 37">
              <a:extLst>
                <a:ext uri="{FF2B5EF4-FFF2-40B4-BE49-F238E27FC236}">
                  <a16:creationId xmlns:a16="http://schemas.microsoft.com/office/drawing/2014/main" id="{7FBD2693-FA98-43D3-9BD1-FAFB55192FD4}"/>
                </a:ext>
              </a:extLst>
            </p:cNvPr>
            <p:cNvSpPr txBox="1"/>
            <p:nvPr/>
          </p:nvSpPr>
          <p:spPr>
            <a:xfrm>
              <a:off x="7259514" y="5176731"/>
              <a:ext cx="1828800" cy="523220"/>
            </a:xfrm>
            <a:prstGeom prst="rect">
              <a:avLst/>
            </a:prstGeom>
            <a:noFill/>
          </p:spPr>
          <p:txBody>
            <a:bodyPr wrap="square" rtlCol="0">
              <a:spAutoFit/>
            </a:bodyPr>
            <a:lstStyle/>
            <a:p>
              <a:pPr algn="ctr" defTabSz="914126">
                <a:defRPr/>
              </a:pPr>
              <a:r>
                <a:rPr lang="en-US" sz="1600" b="1" kern="0" dirty="0">
                  <a:latin typeface="+mj-lt"/>
                  <a:ea typeface="Manulife JH Sans Demibold" charset="0"/>
                  <a:cs typeface="Manulife JH Sans Demibold" charset="0"/>
                </a:rPr>
                <a:t>7,000 points </a:t>
              </a:r>
              <a:br>
                <a:rPr lang="en-US" sz="1400" b="1" kern="0" dirty="0">
                  <a:latin typeface="+mj-lt"/>
                  <a:ea typeface="Manulife JH Sans Demibold" charset="0"/>
                  <a:cs typeface="Manulife JH Sans Demibold" charset="0"/>
                </a:rPr>
              </a:br>
              <a:r>
                <a:rPr lang="en-US" sz="1200" b="1" kern="0" dirty="0">
                  <a:latin typeface="+mj-lt"/>
                  <a:ea typeface="Manulife JH Sans Demibold" charset="0"/>
                  <a:cs typeface="Manulife JH Sans Demibold" charset="0"/>
                </a:rPr>
                <a:t>Gold</a:t>
              </a:r>
            </a:p>
          </p:txBody>
        </p:sp>
        <p:sp>
          <p:nvSpPr>
            <p:cNvPr id="42" name="TextBox 41">
              <a:extLst>
                <a:ext uri="{FF2B5EF4-FFF2-40B4-BE49-F238E27FC236}">
                  <a16:creationId xmlns:a16="http://schemas.microsoft.com/office/drawing/2014/main" id="{744A9074-BABB-42AD-9FA9-5BF91AD96EAE}"/>
                </a:ext>
              </a:extLst>
            </p:cNvPr>
            <p:cNvSpPr txBox="1"/>
            <p:nvPr/>
          </p:nvSpPr>
          <p:spPr>
            <a:xfrm>
              <a:off x="9045481" y="5176731"/>
              <a:ext cx="1828800" cy="523220"/>
            </a:xfrm>
            <a:prstGeom prst="rect">
              <a:avLst/>
            </a:prstGeom>
            <a:noFill/>
          </p:spPr>
          <p:txBody>
            <a:bodyPr wrap="square" rtlCol="0">
              <a:spAutoFit/>
            </a:bodyPr>
            <a:lstStyle/>
            <a:p>
              <a:pPr algn="ctr" defTabSz="914126">
                <a:defRPr/>
              </a:pPr>
              <a:r>
                <a:rPr lang="en-US" sz="1600" b="1" kern="0" dirty="0">
                  <a:latin typeface="+mj-lt"/>
                  <a:ea typeface="Manulife JH Sans Demibold" charset="0"/>
                  <a:cs typeface="Manulife JH Sans Demibold" charset="0"/>
                </a:rPr>
                <a:t>10,000 points </a:t>
              </a:r>
              <a:br>
                <a:rPr lang="en-US" sz="1400" b="1" kern="0" dirty="0">
                  <a:latin typeface="+mj-lt"/>
                  <a:ea typeface="Manulife JH Sans Demibold" charset="0"/>
                  <a:cs typeface="Manulife JH Sans Demibold" charset="0"/>
                </a:rPr>
              </a:br>
              <a:r>
                <a:rPr lang="en-US" sz="1200" b="1" kern="0" dirty="0">
                  <a:latin typeface="+mj-lt"/>
                  <a:ea typeface="Manulife JH Sans Demibold" charset="0"/>
                  <a:cs typeface="Manulife JH Sans Demibold" charset="0"/>
                </a:rPr>
                <a:t>Platinum</a:t>
              </a:r>
            </a:p>
          </p:txBody>
        </p:sp>
        <p:cxnSp>
          <p:nvCxnSpPr>
            <p:cNvPr id="43" name="Straight Connector 42">
              <a:extLst>
                <a:ext uri="{FF2B5EF4-FFF2-40B4-BE49-F238E27FC236}">
                  <a16:creationId xmlns:a16="http://schemas.microsoft.com/office/drawing/2014/main" id="{1BADD5E6-18CB-41C0-8796-B9F493798EDB}"/>
                </a:ext>
              </a:extLst>
            </p:cNvPr>
            <p:cNvCxnSpPr>
              <a:cxnSpLocks/>
            </p:cNvCxnSpPr>
            <p:nvPr/>
          </p:nvCxnSpPr>
          <p:spPr>
            <a:xfrm flipV="1">
              <a:off x="4492101" y="4879719"/>
              <a:ext cx="5528402" cy="21478"/>
            </a:xfrm>
            <a:prstGeom prst="line">
              <a:avLst/>
            </a:prstGeom>
            <a:ln w="889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4" name="Flowchart: Connector 43">
              <a:extLst>
                <a:ext uri="{FF2B5EF4-FFF2-40B4-BE49-F238E27FC236}">
                  <a16:creationId xmlns:a16="http://schemas.microsoft.com/office/drawing/2014/main" id="{61CE57D5-E44A-4132-84E3-C671FAC7ECFE}"/>
                </a:ext>
              </a:extLst>
            </p:cNvPr>
            <p:cNvSpPr/>
            <p:nvPr/>
          </p:nvSpPr>
          <p:spPr>
            <a:xfrm>
              <a:off x="4369895" y="4693496"/>
              <a:ext cx="370747" cy="372863"/>
            </a:xfrm>
            <a:prstGeom prst="flowChartConnector">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45" name="Flowchart: Connector 44">
              <a:extLst>
                <a:ext uri="{FF2B5EF4-FFF2-40B4-BE49-F238E27FC236}">
                  <a16:creationId xmlns:a16="http://schemas.microsoft.com/office/drawing/2014/main" id="{9063D85B-344C-4D51-9DB9-F2670D4A8D92}"/>
                </a:ext>
              </a:extLst>
            </p:cNvPr>
            <p:cNvSpPr/>
            <p:nvPr/>
          </p:nvSpPr>
          <p:spPr>
            <a:xfrm>
              <a:off x="6211671" y="4693496"/>
              <a:ext cx="370747" cy="372863"/>
            </a:xfrm>
            <a:prstGeom prst="flowChartConnector">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46" name="Flowchart: Connector 45">
              <a:extLst>
                <a:ext uri="{FF2B5EF4-FFF2-40B4-BE49-F238E27FC236}">
                  <a16:creationId xmlns:a16="http://schemas.microsoft.com/office/drawing/2014/main" id="{3DC55EAF-E51D-43A0-9984-51744A37E55D}"/>
                </a:ext>
              </a:extLst>
            </p:cNvPr>
            <p:cNvSpPr/>
            <p:nvPr/>
          </p:nvSpPr>
          <p:spPr>
            <a:xfrm>
              <a:off x="7992458" y="4693287"/>
              <a:ext cx="370747" cy="372863"/>
            </a:xfrm>
            <a:prstGeom prst="flowChartConnector">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47" name="Flowchart: Connector 46">
              <a:extLst>
                <a:ext uri="{FF2B5EF4-FFF2-40B4-BE49-F238E27FC236}">
                  <a16:creationId xmlns:a16="http://schemas.microsoft.com/office/drawing/2014/main" id="{34A0DC80-E8EE-4B90-B669-1A58B5F76CE7}"/>
                </a:ext>
              </a:extLst>
            </p:cNvPr>
            <p:cNvSpPr/>
            <p:nvPr/>
          </p:nvSpPr>
          <p:spPr>
            <a:xfrm>
              <a:off x="9835130" y="4675038"/>
              <a:ext cx="370747" cy="372863"/>
            </a:xfrm>
            <a:prstGeom prst="flowChartConnector">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grpSp>
      <p:sp>
        <p:nvSpPr>
          <p:cNvPr id="7" name="Slide Number Placeholder 6">
            <a:extLst>
              <a:ext uri="{FF2B5EF4-FFF2-40B4-BE49-F238E27FC236}">
                <a16:creationId xmlns:a16="http://schemas.microsoft.com/office/drawing/2014/main" id="{314913DF-B8BF-456C-88F6-A954BFC576A9}"/>
              </a:ext>
            </a:extLst>
          </p:cNvPr>
          <p:cNvSpPr>
            <a:spLocks noGrp="1"/>
          </p:cNvSpPr>
          <p:nvPr>
            <p:ph type="sldNum" sz="quarter" idx="12"/>
          </p:nvPr>
        </p:nvSpPr>
        <p:spPr/>
        <p:txBody>
          <a:bodyPr/>
          <a:lstStyle/>
          <a:p>
            <a:fld id="{BB333B34-C87C-402E-ABB0-13B7C9DEBBC4}" type="slidenum">
              <a:rPr lang="en-US" smtClean="0"/>
              <a:pPr/>
              <a:t>6</a:t>
            </a:fld>
            <a:r>
              <a:rPr lang="en-US"/>
              <a:t> of 29</a:t>
            </a:r>
            <a:endParaRPr lang="en-US" dirty="0"/>
          </a:p>
        </p:txBody>
      </p:sp>
    </p:spTree>
    <p:extLst>
      <p:ext uri="{BB962C8B-B14F-4D97-AF65-F5344CB8AC3E}">
        <p14:creationId xmlns:p14="http://schemas.microsoft.com/office/powerpoint/2010/main" val="319451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CAB5D9-1AA9-4427-86EF-4D17F2D34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908" y="1933279"/>
            <a:ext cx="7753123" cy="2762607"/>
          </a:xfrm>
          <a:prstGeom prst="rect">
            <a:avLst/>
          </a:prstGeom>
        </p:spPr>
      </p:pic>
      <p:sp>
        <p:nvSpPr>
          <p:cNvPr id="5" name="Slide Number Placeholder 4">
            <a:extLst>
              <a:ext uri="{FF2B5EF4-FFF2-40B4-BE49-F238E27FC236}">
                <a16:creationId xmlns:a16="http://schemas.microsoft.com/office/drawing/2014/main" id="{A3F43DD8-FF16-471F-AB8C-C410D11C5518}"/>
              </a:ext>
            </a:extLst>
          </p:cNvPr>
          <p:cNvSpPr>
            <a:spLocks noGrp="1"/>
          </p:cNvSpPr>
          <p:nvPr>
            <p:ph type="sldNum" sz="quarter" idx="12"/>
          </p:nvPr>
        </p:nvSpPr>
        <p:spPr/>
        <p:txBody>
          <a:bodyPr/>
          <a:lstStyle/>
          <a:p>
            <a:fld id="{BB333B34-C87C-402E-ABB0-13B7C9DEBBC4}" type="slidenum">
              <a:rPr lang="en-CA" smtClean="0"/>
              <a:pPr/>
              <a:t>7</a:t>
            </a:fld>
            <a:r>
              <a:rPr lang="en-CA"/>
              <a:t> of 42</a:t>
            </a:r>
            <a:endParaRPr lang="en-CA" dirty="0"/>
          </a:p>
        </p:txBody>
      </p:sp>
    </p:spTree>
    <p:extLst>
      <p:ext uri="{BB962C8B-B14F-4D97-AF65-F5344CB8AC3E}">
        <p14:creationId xmlns:p14="http://schemas.microsoft.com/office/powerpoint/2010/main" val="282665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57DA7E-5740-4F60-A013-44AA4D6CF955}"/>
              </a:ext>
            </a:extLst>
          </p:cNvPr>
          <p:cNvSpPr txBox="1">
            <a:spLocks/>
          </p:cNvSpPr>
          <p:nvPr/>
        </p:nvSpPr>
        <p:spPr>
          <a:xfrm>
            <a:off x="4735924" y="3798482"/>
            <a:ext cx="6763411" cy="1177435"/>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buNone/>
            </a:pPr>
            <a:r>
              <a:rPr lang="en-US" b="1" dirty="0">
                <a:latin typeface="Arial" panose="020B0604020202020204" pitchFamily="34" charset="0"/>
              </a:rPr>
              <a:t>Additionally,</a:t>
            </a:r>
            <a:r>
              <a:rPr lang="en-US" dirty="0">
                <a:latin typeface="Arial" panose="020B0604020202020204" pitchFamily="34" charset="0"/>
              </a:rPr>
              <a:t> for qualified members, access to </a:t>
            </a:r>
            <a:r>
              <a:rPr lang="en-US" dirty="0" err="1">
                <a:latin typeface="Arial" panose="020B0604020202020204" pitchFamily="34" charset="0"/>
              </a:rPr>
              <a:t>Onduo</a:t>
            </a:r>
            <a:r>
              <a:rPr lang="en-US" dirty="0">
                <a:latin typeface="Arial" panose="020B0604020202020204" pitchFamily="34" charset="0"/>
              </a:rPr>
              <a:t>, their tools, coaching and clinical support to help your customers take control of their type 2 diabetes. </a:t>
            </a:r>
          </a:p>
        </p:txBody>
      </p:sp>
      <p:pic>
        <p:nvPicPr>
          <p:cNvPr id="8" name="Picture 7">
            <a:extLst>
              <a:ext uri="{FF2B5EF4-FFF2-40B4-BE49-F238E27FC236}">
                <a16:creationId xmlns:a16="http://schemas.microsoft.com/office/drawing/2014/main" id="{10C75185-BEF8-48D8-8856-5889741792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47"/>
          <a:stretch/>
        </p:blipFill>
        <p:spPr>
          <a:xfrm>
            <a:off x="3269973" y="4315728"/>
            <a:ext cx="1353588" cy="592272"/>
          </a:xfrm>
          <a:prstGeom prst="rect">
            <a:avLst/>
          </a:prstGeom>
        </p:spPr>
      </p:pic>
      <p:sp>
        <p:nvSpPr>
          <p:cNvPr id="13" name="Title 1">
            <a:extLst>
              <a:ext uri="{FF2B5EF4-FFF2-40B4-BE49-F238E27FC236}">
                <a16:creationId xmlns:a16="http://schemas.microsoft.com/office/drawing/2014/main" id="{18E350E7-C5C0-224E-B8AD-D8FAED3CA85D}"/>
              </a:ext>
            </a:extLst>
          </p:cNvPr>
          <p:cNvSpPr>
            <a:spLocks noGrp="1"/>
          </p:cNvSpPr>
          <p:nvPr>
            <p:ph type="title"/>
          </p:nvPr>
        </p:nvSpPr>
        <p:spPr/>
        <p:txBody>
          <a:bodyPr/>
          <a:lstStyle/>
          <a:p>
            <a:r>
              <a:rPr lang="en-US" b="1" dirty="0"/>
              <a:t>John Hancock Aspire</a:t>
            </a:r>
          </a:p>
        </p:txBody>
      </p:sp>
      <p:sp>
        <p:nvSpPr>
          <p:cNvPr id="11" name="Content Placeholder 2">
            <a:extLst>
              <a:ext uri="{FF2B5EF4-FFF2-40B4-BE49-F238E27FC236}">
                <a16:creationId xmlns:a16="http://schemas.microsoft.com/office/drawing/2014/main" id="{BEE410BA-B29B-6F48-A0EA-EBDE4C4D7D67}"/>
              </a:ext>
            </a:extLst>
          </p:cNvPr>
          <p:cNvSpPr txBox="1">
            <a:spLocks/>
          </p:cNvSpPr>
          <p:nvPr/>
        </p:nvSpPr>
        <p:spPr>
          <a:xfrm>
            <a:off x="4606713" y="922380"/>
            <a:ext cx="6987211" cy="1281418"/>
          </a:xfrm>
          <a:prstGeom prst="rect">
            <a:avLst/>
          </a:prstGeom>
        </p:spPr>
        <p:txBody>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buNone/>
            </a:pPr>
            <a:r>
              <a:rPr lang="en-US" b="1" dirty="0">
                <a:latin typeface="Arial" panose="020B0604020202020204" pitchFamily="34" charset="0"/>
              </a:rPr>
              <a:t>Up to 25%* </a:t>
            </a:r>
            <a:r>
              <a:rPr lang="en-US" dirty="0">
                <a:latin typeface="Arial" panose="020B0604020202020204" pitchFamily="34" charset="0"/>
              </a:rPr>
              <a:t>savings on the cost of coverage with Vitality PLUS</a:t>
            </a:r>
          </a:p>
        </p:txBody>
      </p:sp>
      <p:pic>
        <p:nvPicPr>
          <p:cNvPr id="12" name="Picture 11">
            <a:extLst>
              <a:ext uri="{FF2B5EF4-FFF2-40B4-BE49-F238E27FC236}">
                <a16:creationId xmlns:a16="http://schemas.microsoft.com/office/drawing/2014/main" id="{3EAF5B7B-F10B-4849-B5CE-D7F779E27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660" y="668582"/>
            <a:ext cx="883044" cy="900444"/>
          </a:xfrm>
          <a:prstGeom prst="rect">
            <a:avLst/>
          </a:prstGeom>
          <a:solidFill>
            <a:schemeClr val="tx1"/>
          </a:solidFill>
        </p:spPr>
      </p:pic>
      <p:sp>
        <p:nvSpPr>
          <p:cNvPr id="14" name="Content Placeholder 2">
            <a:extLst>
              <a:ext uri="{FF2B5EF4-FFF2-40B4-BE49-F238E27FC236}">
                <a16:creationId xmlns:a16="http://schemas.microsoft.com/office/drawing/2014/main" id="{40F2A3E3-4206-F146-B080-6B1EF7162D48}"/>
              </a:ext>
            </a:extLst>
          </p:cNvPr>
          <p:cNvSpPr txBox="1">
            <a:spLocks/>
          </p:cNvSpPr>
          <p:nvPr/>
        </p:nvSpPr>
        <p:spPr>
          <a:xfrm>
            <a:off x="4725983" y="1841849"/>
            <a:ext cx="6867942" cy="1177434"/>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buNone/>
            </a:pPr>
            <a:r>
              <a:rPr lang="en-US" b="1" dirty="0">
                <a:latin typeface="Arial" panose="020B0604020202020204" pitchFamily="34" charset="0"/>
              </a:rPr>
              <a:t>A custom pathway </a:t>
            </a:r>
            <a:r>
              <a:rPr lang="en-US" dirty="0">
                <a:latin typeface="Arial" panose="020B0604020202020204" pitchFamily="34" charset="0"/>
              </a:rPr>
              <a:t>to achieve Vitality Points for managing their diabetes as well as improvements in their management</a:t>
            </a:r>
          </a:p>
        </p:txBody>
      </p:sp>
      <p:pic>
        <p:nvPicPr>
          <p:cNvPr id="15" name="Picture 14">
            <a:extLst>
              <a:ext uri="{FF2B5EF4-FFF2-40B4-BE49-F238E27FC236}">
                <a16:creationId xmlns:a16="http://schemas.microsoft.com/office/drawing/2014/main" id="{1E9C8613-E787-7041-BAA4-B70C79A5BF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6338" y="1712298"/>
            <a:ext cx="807366" cy="846275"/>
          </a:xfrm>
          <a:prstGeom prst="rect">
            <a:avLst/>
          </a:prstGeom>
          <a:solidFill>
            <a:schemeClr val="tx1"/>
          </a:solidFill>
        </p:spPr>
      </p:pic>
      <p:sp>
        <p:nvSpPr>
          <p:cNvPr id="18" name="Content Placeholder 2">
            <a:extLst>
              <a:ext uri="{FF2B5EF4-FFF2-40B4-BE49-F238E27FC236}">
                <a16:creationId xmlns:a16="http://schemas.microsoft.com/office/drawing/2014/main" id="{840D9A0C-87C4-D442-9AFD-CD80CC0C4A5D}"/>
              </a:ext>
            </a:extLst>
          </p:cNvPr>
          <p:cNvSpPr txBox="1">
            <a:spLocks/>
          </p:cNvSpPr>
          <p:nvPr/>
        </p:nvSpPr>
        <p:spPr>
          <a:xfrm>
            <a:off x="4735924" y="2889679"/>
            <a:ext cx="6580472" cy="554304"/>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1500"/>
              </a:spcBef>
              <a:buClr>
                <a:schemeClr val="tx1"/>
              </a:buClr>
              <a:buSzPct val="100000"/>
              <a:buFont typeface="Manulife JH Sans"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000"/>
              </a:spcBef>
              <a:buClr>
                <a:schemeClr val="tx1"/>
              </a:buClr>
              <a:buSzPct val="100000"/>
              <a:buFont typeface="Manulife JH Sans"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buClr>
              <a:buSzPct val="100000"/>
              <a:buFont typeface="Manulife JH Sans"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4pPr>
            <a:lvl5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mn-lt"/>
                <a:ea typeface="+mn-ea"/>
                <a:cs typeface="+mn-cs"/>
              </a:defRPr>
            </a:lvl9pPr>
          </a:lstStyle>
          <a:p>
            <a:pPr marL="0" indent="0">
              <a:buNone/>
            </a:pPr>
            <a:r>
              <a:rPr lang="en-US" b="1" dirty="0">
                <a:latin typeface="Arial" panose="020B0604020202020204" pitchFamily="34" charset="0"/>
              </a:rPr>
              <a:t>Customized</a:t>
            </a:r>
            <a:r>
              <a:rPr lang="en-US" dirty="0">
                <a:latin typeface="Arial" panose="020B0604020202020204" pitchFamily="34" charset="0"/>
              </a:rPr>
              <a:t> content and education</a:t>
            </a:r>
          </a:p>
        </p:txBody>
      </p:sp>
      <p:pic>
        <p:nvPicPr>
          <p:cNvPr id="19" name="Picture 18">
            <a:extLst>
              <a:ext uri="{FF2B5EF4-FFF2-40B4-BE49-F238E27FC236}">
                <a16:creationId xmlns:a16="http://schemas.microsoft.com/office/drawing/2014/main" id="{F84BBD4A-C755-D842-AFDB-FACFA14480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1062" y="2699610"/>
            <a:ext cx="922276" cy="887105"/>
          </a:xfrm>
          <a:prstGeom prst="rect">
            <a:avLst/>
          </a:prstGeom>
        </p:spPr>
      </p:pic>
      <p:pic>
        <p:nvPicPr>
          <p:cNvPr id="22" name="Picture 21">
            <a:extLst>
              <a:ext uri="{FF2B5EF4-FFF2-40B4-BE49-F238E27FC236}">
                <a16:creationId xmlns:a16="http://schemas.microsoft.com/office/drawing/2014/main" id="{07CAB0E3-1E6B-6349-B8AC-9EE9B1A208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8922"/>
          <a:stretch/>
        </p:blipFill>
        <p:spPr>
          <a:xfrm>
            <a:off x="3584094" y="3780960"/>
            <a:ext cx="611854" cy="592272"/>
          </a:xfrm>
          <a:prstGeom prst="rect">
            <a:avLst/>
          </a:prstGeom>
        </p:spPr>
      </p:pic>
      <p:sp>
        <p:nvSpPr>
          <p:cNvPr id="3" name="Text Placeholder 2">
            <a:extLst>
              <a:ext uri="{FF2B5EF4-FFF2-40B4-BE49-F238E27FC236}">
                <a16:creationId xmlns:a16="http://schemas.microsoft.com/office/drawing/2014/main" id="{7AC6FEC3-06EF-4500-89AF-ED3A807DF4EA}"/>
              </a:ext>
            </a:extLst>
          </p:cNvPr>
          <p:cNvSpPr>
            <a:spLocks noGrp="1"/>
          </p:cNvSpPr>
          <p:nvPr>
            <p:ph type="body" sz="quarter" idx="13"/>
          </p:nvPr>
        </p:nvSpPr>
        <p:spPr/>
        <p:txBody>
          <a:bodyPr/>
          <a:lstStyle/>
          <a:p>
            <a:r>
              <a:rPr lang="en-US" sz="800" dirty="0">
                <a:latin typeface="Arial" panose="020B0604020202020204" pitchFamily="34" charset="0"/>
                <a:cs typeface="Arial" panose="020B0604020202020204" pitchFamily="34" charset="0"/>
              </a:rPr>
              <a:t>The benefits available under Aspire can vary depending on whether the insured has Type 1 or Type 2 diabetes, the type and coverage amount of the life insurance policy purchased and the level of </a:t>
            </a:r>
            <a:r>
              <a:rPr lang="en-US" sz="800" dirty="0" err="1">
                <a:latin typeface="Arial" panose="020B0604020202020204" pitchFamily="34" charset="0"/>
                <a:cs typeface="Arial" panose="020B0604020202020204" pitchFamily="34" charset="0"/>
              </a:rPr>
              <a:t>Onduo</a:t>
            </a:r>
            <a:r>
              <a:rPr lang="en-US" sz="800" dirty="0">
                <a:latin typeface="Arial" panose="020B0604020202020204" pitchFamily="34" charset="0"/>
                <a:cs typeface="Arial" panose="020B0604020202020204" pitchFamily="34" charset="0"/>
              </a:rPr>
              <a:t> engagement with the John Hancock Vitality Program. Eligibility for an </a:t>
            </a:r>
            <a:r>
              <a:rPr lang="en-US" sz="800" dirty="0" err="1">
                <a:latin typeface="Arial" panose="020B0604020202020204" pitchFamily="34" charset="0"/>
                <a:cs typeface="Arial" panose="020B0604020202020204" pitchFamily="34" charset="0"/>
              </a:rPr>
              <a:t>Onduo</a:t>
            </a:r>
            <a:r>
              <a:rPr lang="en-US" sz="800" dirty="0">
                <a:latin typeface="Arial" panose="020B0604020202020204" pitchFamily="34" charset="0"/>
                <a:cs typeface="Arial" panose="020B0604020202020204" pitchFamily="34" charset="0"/>
              </a:rPr>
              <a:t> membership is also subject to </a:t>
            </a:r>
            <a:r>
              <a:rPr lang="en-US" sz="800" dirty="0" err="1">
                <a:latin typeface="Arial" panose="020B0604020202020204" pitchFamily="34" charset="0"/>
                <a:cs typeface="Arial" panose="020B0604020202020204" pitchFamily="34" charset="0"/>
              </a:rPr>
              <a:t>Onduo’s</a:t>
            </a:r>
            <a:r>
              <a:rPr lang="en-US" sz="800" dirty="0">
                <a:latin typeface="Arial" panose="020B0604020202020204" pitchFamily="34" charset="0"/>
                <a:cs typeface="Arial" panose="020B0604020202020204" pitchFamily="34" charset="0"/>
              </a:rPr>
              <a:t> qualification requirements. Certain aspects of Aspire may change over time. There is no coordination between Aspire and any health benefits the insured may receive from an insurance policy, health plan, or any other wellness programs the insured may be enrolled in.</a:t>
            </a:r>
          </a:p>
          <a:p>
            <a:endParaRPr lang="en-US" dirty="0"/>
          </a:p>
        </p:txBody>
      </p:sp>
      <p:sp>
        <p:nvSpPr>
          <p:cNvPr id="9" name="Slide Number Placeholder 8">
            <a:extLst>
              <a:ext uri="{FF2B5EF4-FFF2-40B4-BE49-F238E27FC236}">
                <a16:creationId xmlns:a16="http://schemas.microsoft.com/office/drawing/2014/main" id="{E2DBE2FE-F47E-4F38-909B-A78F76365CEB}"/>
              </a:ext>
            </a:extLst>
          </p:cNvPr>
          <p:cNvSpPr>
            <a:spLocks noGrp="1"/>
          </p:cNvSpPr>
          <p:nvPr>
            <p:ph type="sldNum" sz="quarter" idx="12"/>
          </p:nvPr>
        </p:nvSpPr>
        <p:spPr/>
        <p:txBody>
          <a:bodyPr/>
          <a:lstStyle/>
          <a:p>
            <a:fld id="{BB333B34-C87C-402E-ABB0-13B7C9DEBBC4}" type="slidenum">
              <a:rPr lang="en-US" smtClean="0"/>
              <a:pPr/>
              <a:t>8</a:t>
            </a:fld>
            <a:r>
              <a:rPr lang="en-US"/>
              <a:t> of 29</a:t>
            </a:r>
            <a:endParaRPr lang="en-US" dirty="0"/>
          </a:p>
        </p:txBody>
      </p:sp>
    </p:spTree>
    <p:extLst>
      <p:ext uri="{BB962C8B-B14F-4D97-AF65-F5344CB8AC3E}">
        <p14:creationId xmlns:p14="http://schemas.microsoft.com/office/powerpoint/2010/main" val="270932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FE432484-E4E7-49A1-A996-107F612763F4}"/>
              </a:ext>
            </a:extLst>
          </p:cNvPr>
          <p:cNvCxnSpPr>
            <a:cxnSpLocks/>
          </p:cNvCxnSpPr>
          <p:nvPr/>
        </p:nvCxnSpPr>
        <p:spPr>
          <a:xfrm flipH="1" flipV="1">
            <a:off x="10806120" y="3944250"/>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65" name="Picture 6">
            <a:extLst>
              <a:ext uri="{FF2B5EF4-FFF2-40B4-BE49-F238E27FC236}">
                <a16:creationId xmlns:a16="http://schemas.microsoft.com/office/drawing/2014/main" id="{CFA8D558-01AD-406F-9A90-B1181E5B6F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8660">
            <a:off x="10180269" y="4947785"/>
            <a:ext cx="1307827" cy="8714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7E698E-3D84-48FC-9266-2EECC08FED8B}"/>
              </a:ext>
            </a:extLst>
          </p:cNvPr>
          <p:cNvSpPr>
            <a:spLocks noGrp="1"/>
          </p:cNvSpPr>
          <p:nvPr>
            <p:ph type="title" idx="4294967295"/>
          </p:nvPr>
        </p:nvSpPr>
        <p:spPr>
          <a:xfrm>
            <a:off x="540203" y="473075"/>
            <a:ext cx="11274425" cy="792163"/>
          </a:xfrm>
        </p:spPr>
        <p:txBody>
          <a:bodyPr anchor="t">
            <a:normAutofit/>
          </a:bodyPr>
          <a:lstStyle/>
          <a:p>
            <a:r>
              <a:rPr lang="en-US" dirty="0"/>
              <a:t>We have continuously evolved and made significant enhancements to the program since launch in April 2015…</a:t>
            </a:r>
          </a:p>
        </p:txBody>
      </p:sp>
      <p:grpSp>
        <p:nvGrpSpPr>
          <p:cNvPr id="11" name="Group 10">
            <a:extLst>
              <a:ext uri="{FF2B5EF4-FFF2-40B4-BE49-F238E27FC236}">
                <a16:creationId xmlns:a16="http://schemas.microsoft.com/office/drawing/2014/main" id="{8AAC0415-544B-504C-85F8-20B4C717FB40}"/>
              </a:ext>
            </a:extLst>
          </p:cNvPr>
          <p:cNvGrpSpPr/>
          <p:nvPr/>
        </p:nvGrpSpPr>
        <p:grpSpPr>
          <a:xfrm>
            <a:off x="767116" y="1981417"/>
            <a:ext cx="10615978" cy="3790152"/>
            <a:chOff x="327101" y="1560082"/>
            <a:chExt cx="10615978" cy="3790152"/>
          </a:xfrm>
        </p:grpSpPr>
        <p:cxnSp>
          <p:nvCxnSpPr>
            <p:cNvPr id="61" name="Straight Connector 60">
              <a:extLst>
                <a:ext uri="{FF2B5EF4-FFF2-40B4-BE49-F238E27FC236}">
                  <a16:creationId xmlns:a16="http://schemas.microsoft.com/office/drawing/2014/main" id="{9D7F4F17-12C5-49E8-B1D4-B18EE7CF45A5}"/>
                </a:ext>
              </a:extLst>
            </p:cNvPr>
            <p:cNvCxnSpPr>
              <a:cxnSpLocks/>
            </p:cNvCxnSpPr>
            <p:nvPr/>
          </p:nvCxnSpPr>
          <p:spPr>
            <a:xfrm flipH="1" flipV="1">
              <a:off x="9592702" y="3016987"/>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229325-31DE-44FD-9328-549C4FD1E579}"/>
                </a:ext>
              </a:extLst>
            </p:cNvPr>
            <p:cNvCxnSpPr>
              <a:cxnSpLocks/>
            </p:cNvCxnSpPr>
            <p:nvPr/>
          </p:nvCxnSpPr>
          <p:spPr>
            <a:xfrm flipH="1" flipV="1">
              <a:off x="8604419" y="3530171"/>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A29F89-BC22-BD46-93B0-4A67A49E2B6E}"/>
                </a:ext>
              </a:extLst>
            </p:cNvPr>
            <p:cNvCxnSpPr>
              <a:cxnSpLocks/>
            </p:cNvCxnSpPr>
            <p:nvPr/>
          </p:nvCxnSpPr>
          <p:spPr>
            <a:xfrm flipH="1" flipV="1">
              <a:off x="6285543" y="3483186"/>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334B8B0-79DF-764B-94CE-A665DF1B4B03}"/>
                </a:ext>
              </a:extLst>
            </p:cNvPr>
            <p:cNvCxnSpPr>
              <a:cxnSpLocks/>
            </p:cNvCxnSpPr>
            <p:nvPr/>
          </p:nvCxnSpPr>
          <p:spPr>
            <a:xfrm flipH="1" flipV="1">
              <a:off x="5291854" y="3046040"/>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7463B98-FB77-EF4C-9B8A-182198EA0FB2}"/>
                </a:ext>
              </a:extLst>
            </p:cNvPr>
            <p:cNvCxnSpPr>
              <a:cxnSpLocks/>
            </p:cNvCxnSpPr>
            <p:nvPr/>
          </p:nvCxnSpPr>
          <p:spPr>
            <a:xfrm flipH="1" flipV="1">
              <a:off x="7781662" y="3032537"/>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2D6687-9E9E-5F49-ACBB-38A16431B927}"/>
                </a:ext>
              </a:extLst>
            </p:cNvPr>
            <p:cNvCxnSpPr>
              <a:cxnSpLocks/>
            </p:cNvCxnSpPr>
            <p:nvPr/>
          </p:nvCxnSpPr>
          <p:spPr>
            <a:xfrm flipH="1" flipV="1">
              <a:off x="3874648" y="3483186"/>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B5ADCCE-1F82-CD43-AE5E-4DAF876572DB}"/>
                </a:ext>
              </a:extLst>
            </p:cNvPr>
            <p:cNvCxnSpPr>
              <a:cxnSpLocks/>
            </p:cNvCxnSpPr>
            <p:nvPr/>
          </p:nvCxnSpPr>
          <p:spPr>
            <a:xfrm flipH="1" flipV="1">
              <a:off x="2029267" y="3483186"/>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BA683C-453D-9A46-AD4C-123E6BDC1E93}"/>
                </a:ext>
              </a:extLst>
            </p:cNvPr>
            <p:cNvCxnSpPr>
              <a:cxnSpLocks/>
            </p:cNvCxnSpPr>
            <p:nvPr/>
          </p:nvCxnSpPr>
          <p:spPr>
            <a:xfrm flipH="1" flipV="1">
              <a:off x="925239" y="3046040"/>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54F2033-101A-DF43-BF69-F27E710C5563}"/>
                </a:ext>
              </a:extLst>
            </p:cNvPr>
            <p:cNvCxnSpPr>
              <a:cxnSpLocks/>
            </p:cNvCxnSpPr>
            <p:nvPr/>
          </p:nvCxnSpPr>
          <p:spPr>
            <a:xfrm flipH="1" flipV="1">
              <a:off x="3069801" y="3046040"/>
              <a:ext cx="1716" cy="445252"/>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1EB1CAD-1B54-4808-AEF3-B3749EC0C10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a:ext>
              </a:extLst>
            </a:blip>
            <a:srcRect t="6453" r="12444"/>
            <a:stretch/>
          </p:blipFill>
          <p:spPr>
            <a:xfrm>
              <a:off x="2807320" y="1752878"/>
              <a:ext cx="507503" cy="844148"/>
            </a:xfrm>
            <a:prstGeom prst="rect">
              <a:avLst/>
            </a:prstGeom>
          </p:spPr>
        </p:pic>
        <p:sp>
          <p:nvSpPr>
            <p:cNvPr id="7" name="TextBox 6">
              <a:extLst>
                <a:ext uri="{FF2B5EF4-FFF2-40B4-BE49-F238E27FC236}">
                  <a16:creationId xmlns:a16="http://schemas.microsoft.com/office/drawing/2014/main" id="{C29F8997-3336-4153-AE80-05C93D1B655B}"/>
                </a:ext>
              </a:extLst>
            </p:cNvPr>
            <p:cNvSpPr txBox="1"/>
            <p:nvPr/>
          </p:nvSpPr>
          <p:spPr>
            <a:xfrm>
              <a:off x="635929" y="4026499"/>
              <a:ext cx="2746001" cy="523084"/>
            </a:xfrm>
            <a:prstGeom prst="rect">
              <a:avLst/>
            </a:prstGeom>
            <a:noFill/>
          </p:spPr>
          <p:txBody>
            <a:bodyPr wrap="square" rtlCol="0">
              <a:spAutoFit/>
            </a:bodyPr>
            <a:lstStyle/>
            <a:p>
              <a:pPr algn="ctr">
                <a:defRPr/>
              </a:pPr>
              <a:r>
                <a:rPr lang="en-US" sz="1400" dirty="0">
                  <a:solidFill>
                    <a:prstClr val="black"/>
                  </a:solidFill>
                  <a:latin typeface="Arial" panose="020B0604020202020204" pitchFamily="34" charset="0"/>
                  <a:cs typeface="Arial" panose="020B0604020202020204" pitchFamily="34" charset="0"/>
                </a:rPr>
                <a:t>Launched </a:t>
              </a:r>
              <a:br>
                <a:rPr lang="en-US" sz="1400" dirty="0">
                  <a:solidFill>
                    <a:prstClr val="black"/>
                  </a:solidFill>
                  <a:latin typeface="Arial" panose="020B0604020202020204" pitchFamily="34" charset="0"/>
                  <a:cs typeface="Arial" panose="020B0604020202020204" pitchFamily="34" charset="0"/>
                </a:rPr>
              </a:br>
              <a:r>
                <a:rPr lang="en-US" sz="1400" b="1" dirty="0">
                  <a:solidFill>
                    <a:prstClr val="black"/>
                  </a:solidFill>
                  <a:latin typeface="Arial" panose="020B0604020202020204" pitchFamily="34" charset="0"/>
                  <a:cs typeface="Arial" panose="020B0604020202020204" pitchFamily="34" charset="0"/>
                </a:rPr>
                <a:t>HealthyFood</a:t>
              </a:r>
            </a:p>
          </p:txBody>
        </p:sp>
        <p:pic>
          <p:nvPicPr>
            <p:cNvPr id="14" name="Picture 4">
              <a:extLst>
                <a:ext uri="{FF2B5EF4-FFF2-40B4-BE49-F238E27FC236}">
                  <a16:creationId xmlns:a16="http://schemas.microsoft.com/office/drawing/2014/main" id="{12DF5EF5-DF1C-4883-BE8D-CA446F93BC11}"/>
                </a:ext>
              </a:extLst>
            </p:cNvPr>
            <p:cNvPicPr>
              <a:picLocks noChangeArrowheads="1"/>
            </p:cNvPicPr>
            <p:nvPr/>
          </p:nvPicPr>
          <p:blipFill>
            <a:blip r:embed="rId5" cstate="print">
              <a:extLst>
                <a:ext uri="{28A0092B-C50C-407E-A947-70E740481C1C}">
                  <a14:useLocalDpi xmlns:a14="http://schemas.microsoft.com/office/drawing/2010/main" val="0"/>
                </a:ext>
              </a:extLst>
            </a:blip>
            <a:srcRect t="33662" b="29962"/>
            <a:stretch>
              <a:fillRect/>
            </a:stretch>
          </p:blipFill>
          <p:spPr bwMode="auto">
            <a:xfrm>
              <a:off x="3871502" y="2063118"/>
              <a:ext cx="1478064" cy="3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C4DBC77F-5A75-4F02-BAD1-CCCA4ADE8D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32425" b="31029"/>
            <a:stretch>
              <a:fillRect/>
            </a:stretch>
          </p:blipFill>
          <p:spPr bwMode="auto">
            <a:xfrm>
              <a:off x="5320622" y="2051073"/>
              <a:ext cx="1396140" cy="3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9C6618E7-C2D6-4608-B297-C49A669AEDBB}"/>
                </a:ext>
              </a:extLst>
            </p:cNvPr>
            <p:cNvSpPr txBox="1"/>
            <p:nvPr/>
          </p:nvSpPr>
          <p:spPr>
            <a:xfrm>
              <a:off x="327101" y="2652466"/>
              <a:ext cx="1231770" cy="369236"/>
            </a:xfrm>
            <a:prstGeom prst="rect">
              <a:avLst/>
            </a:prstGeom>
            <a:noFill/>
          </p:spPr>
          <p:txBody>
            <a:bodyPr wrap="square" rtlCol="0">
              <a:spAutoFit/>
            </a:bodyPr>
            <a:lstStyle/>
            <a:p>
              <a:pPr algn="ctr">
                <a:defRPr/>
              </a:pPr>
              <a:r>
                <a:rPr lang="en-US" sz="1799" b="1" dirty="0">
                  <a:solidFill>
                    <a:prstClr val="black"/>
                  </a:solidFill>
                  <a:latin typeface="Arial" panose="020B0604020202020204" pitchFamily="34" charset="0"/>
                  <a:cs typeface="Arial" panose="020B0604020202020204" pitchFamily="34" charset="0"/>
                </a:rPr>
                <a:t>LAUNCH</a:t>
              </a:r>
            </a:p>
          </p:txBody>
        </p:sp>
        <p:sp>
          <p:nvSpPr>
            <p:cNvPr id="18" name="TextBox 17">
              <a:extLst>
                <a:ext uri="{FF2B5EF4-FFF2-40B4-BE49-F238E27FC236}">
                  <a16:creationId xmlns:a16="http://schemas.microsoft.com/office/drawing/2014/main" id="{15A63F99-0FDA-4526-BC5B-61604571912A}"/>
                </a:ext>
              </a:extLst>
            </p:cNvPr>
            <p:cNvSpPr txBox="1"/>
            <p:nvPr/>
          </p:nvSpPr>
          <p:spPr>
            <a:xfrm>
              <a:off x="2411214" y="2469841"/>
              <a:ext cx="1320606" cy="523084"/>
            </a:xfrm>
            <a:prstGeom prst="rect">
              <a:avLst/>
            </a:prstGeom>
            <a:noFill/>
          </p:spPr>
          <p:txBody>
            <a:bodyPr wrap="square" rtlCol="0">
              <a:spAutoFit/>
            </a:bodyPr>
            <a:lstStyle/>
            <a:p>
              <a:pPr algn="ctr">
                <a:defRPr/>
              </a:pPr>
              <a:r>
                <a:rPr lang="en-US" sz="1400" dirty="0">
                  <a:solidFill>
                    <a:prstClr val="black"/>
                  </a:solidFill>
                  <a:latin typeface="Arial" panose="020B0604020202020204" pitchFamily="34" charset="0"/>
                  <a:cs typeface="Arial" panose="020B0604020202020204" pitchFamily="34" charset="0"/>
                </a:rPr>
                <a:t>Introduced </a:t>
              </a:r>
              <a:r>
                <a:rPr lang="en-US" sz="1400" b="1" dirty="0">
                  <a:solidFill>
                    <a:prstClr val="black"/>
                  </a:solidFill>
                  <a:latin typeface="Arial" panose="020B0604020202020204" pitchFamily="34" charset="0"/>
                  <a:cs typeface="Arial" panose="020B0604020202020204" pitchFamily="34" charset="0"/>
                </a:rPr>
                <a:t>Apple Watch</a:t>
              </a:r>
            </a:p>
          </p:txBody>
        </p:sp>
        <p:sp>
          <p:nvSpPr>
            <p:cNvPr id="19" name="TextBox 18">
              <a:extLst>
                <a:ext uri="{FF2B5EF4-FFF2-40B4-BE49-F238E27FC236}">
                  <a16:creationId xmlns:a16="http://schemas.microsoft.com/office/drawing/2014/main" id="{D4A58639-243F-440F-B2AF-5C9F8DB1373A}"/>
                </a:ext>
              </a:extLst>
            </p:cNvPr>
            <p:cNvSpPr txBox="1"/>
            <p:nvPr/>
          </p:nvSpPr>
          <p:spPr>
            <a:xfrm>
              <a:off x="3676378" y="2459081"/>
              <a:ext cx="3306270" cy="523084"/>
            </a:xfrm>
            <a:prstGeom prst="rect">
              <a:avLst/>
            </a:prstGeom>
            <a:noFill/>
          </p:spPr>
          <p:txBody>
            <a:bodyPr wrap="square" rtlCol="0">
              <a:spAutoFit/>
            </a:bodyPr>
            <a:lstStyle/>
            <a:p>
              <a:pPr algn="ctr">
                <a:defRPr/>
              </a:pPr>
              <a:r>
                <a:rPr lang="en-US" sz="1400" b="1" dirty="0">
                  <a:solidFill>
                    <a:prstClr val="black"/>
                  </a:solidFill>
                  <a:latin typeface="Arial" panose="020B0604020202020204" pitchFamily="34" charset="0"/>
                  <a:cs typeface="Arial" panose="020B0604020202020204" pitchFamily="34" charset="0"/>
                </a:rPr>
                <a:t>Launched Vitality GO &amp; PLUS</a:t>
              </a:r>
              <a:br>
                <a:rPr lang="en-US" sz="1400" b="1" dirty="0">
                  <a:solidFill>
                    <a:prstClr val="black"/>
                  </a:solidFill>
                  <a:latin typeface="Arial" panose="020B0604020202020204" pitchFamily="34" charset="0"/>
                  <a:cs typeface="Arial" panose="020B0604020202020204" pitchFamily="34" charset="0"/>
                </a:rPr>
              </a:br>
              <a:r>
                <a:rPr lang="en-US" sz="1400" dirty="0">
                  <a:solidFill>
                    <a:prstClr val="black"/>
                  </a:solidFill>
                  <a:latin typeface="Arial" panose="020B0604020202020204" pitchFamily="34" charset="0"/>
                  <a:cs typeface="Arial" panose="020B0604020202020204" pitchFamily="34" charset="0"/>
                </a:rPr>
                <a:t>to deliver Vitality to every policy</a:t>
              </a:r>
            </a:p>
          </p:txBody>
        </p:sp>
        <p:sp>
          <p:nvSpPr>
            <p:cNvPr id="21" name="TextBox 20">
              <a:extLst>
                <a:ext uri="{FF2B5EF4-FFF2-40B4-BE49-F238E27FC236}">
                  <a16:creationId xmlns:a16="http://schemas.microsoft.com/office/drawing/2014/main" id="{8AE2BBE1-7749-4529-920D-CB8A1C336C09}"/>
                </a:ext>
              </a:extLst>
            </p:cNvPr>
            <p:cNvSpPr txBox="1"/>
            <p:nvPr/>
          </p:nvSpPr>
          <p:spPr>
            <a:xfrm>
              <a:off x="2480998" y="4018217"/>
              <a:ext cx="2813757" cy="523084"/>
            </a:xfrm>
            <a:prstGeom prst="rect">
              <a:avLst/>
            </a:prstGeom>
            <a:noFill/>
          </p:spPr>
          <p:txBody>
            <a:bodyPr wrap="square" rtlCol="0">
              <a:spAutoFit/>
            </a:bodyPr>
            <a:lstStyle/>
            <a:p>
              <a:pPr algn="ctr">
                <a:defRPr/>
              </a:pPr>
              <a:r>
                <a:rPr lang="en-US" sz="1400" dirty="0">
                  <a:solidFill>
                    <a:prstClr val="black"/>
                  </a:solidFill>
                  <a:latin typeface="Arial" panose="020B0604020202020204" pitchFamily="34" charset="0"/>
                  <a:cs typeface="Arial" panose="020B0604020202020204" pitchFamily="34" charset="0"/>
                </a:rPr>
                <a:t>Launched </a:t>
              </a:r>
              <a:br>
                <a:rPr lang="en-US" sz="1400" dirty="0">
                  <a:solidFill>
                    <a:prstClr val="black"/>
                  </a:solidFill>
                  <a:latin typeface="Arial" panose="020B0604020202020204" pitchFamily="34" charset="0"/>
                  <a:cs typeface="Arial" panose="020B0604020202020204" pitchFamily="34" charset="0"/>
                </a:rPr>
              </a:br>
              <a:r>
                <a:rPr lang="en-US" sz="1400" b="1" dirty="0">
                  <a:solidFill>
                    <a:prstClr val="black"/>
                  </a:solidFill>
                  <a:latin typeface="Arial" panose="020B0604020202020204" pitchFamily="34" charset="0"/>
                  <a:cs typeface="Arial" panose="020B0604020202020204" pitchFamily="34" charset="0"/>
                </a:rPr>
                <a:t>HealthyMind</a:t>
              </a:r>
            </a:p>
          </p:txBody>
        </p:sp>
        <p:pic>
          <p:nvPicPr>
            <p:cNvPr id="23" name="Picture 6" descr="Image result for hotels .com logo">
              <a:extLst>
                <a:ext uri="{FF2B5EF4-FFF2-40B4-BE49-F238E27FC236}">
                  <a16:creationId xmlns:a16="http://schemas.microsoft.com/office/drawing/2014/main" id="{8E798903-B561-4616-B56E-EB189A92601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4421" b="30982"/>
            <a:stretch/>
          </p:blipFill>
          <p:spPr bwMode="auto">
            <a:xfrm>
              <a:off x="5731682" y="4417550"/>
              <a:ext cx="1376107" cy="348614"/>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867C92D2-6D0B-4E1C-A154-E0B676F531C8}"/>
                </a:ext>
              </a:extLst>
            </p:cNvPr>
            <p:cNvSpPr txBox="1"/>
            <p:nvPr/>
          </p:nvSpPr>
          <p:spPr>
            <a:xfrm>
              <a:off x="5238089" y="4017352"/>
              <a:ext cx="2382795" cy="307697"/>
            </a:xfrm>
            <a:prstGeom prst="rect">
              <a:avLst/>
            </a:prstGeom>
            <a:noFill/>
          </p:spPr>
          <p:txBody>
            <a:bodyPr wrap="square" rtlCol="0">
              <a:spAutoFit/>
            </a:bodyPr>
            <a:lstStyle/>
            <a:p>
              <a:pPr algn="ctr">
                <a:defRPr/>
              </a:pPr>
              <a:r>
                <a:rPr lang="en-US" sz="1400" dirty="0">
                  <a:solidFill>
                    <a:prstClr val="black"/>
                  </a:solidFill>
                  <a:latin typeface="Arial" panose="020B0604020202020204" pitchFamily="34" charset="0"/>
                  <a:cs typeface="Arial" panose="020B0604020202020204" pitchFamily="34" charset="0"/>
                </a:rPr>
                <a:t>New </a:t>
              </a:r>
              <a:r>
                <a:rPr lang="en-US" sz="1400" b="1" dirty="0">
                  <a:solidFill>
                    <a:prstClr val="black"/>
                  </a:solidFill>
                  <a:latin typeface="Arial" panose="020B0604020202020204" pitchFamily="34" charset="0"/>
                  <a:cs typeface="Arial" panose="020B0604020202020204" pitchFamily="34" charset="0"/>
                </a:rPr>
                <a:t>reward partner</a:t>
              </a:r>
            </a:p>
          </p:txBody>
        </p:sp>
        <p:pic>
          <p:nvPicPr>
            <p:cNvPr id="55" name="Picture 54">
              <a:extLst>
                <a:ext uri="{FF2B5EF4-FFF2-40B4-BE49-F238E27FC236}">
                  <a16:creationId xmlns:a16="http://schemas.microsoft.com/office/drawing/2014/main" id="{BDF2C869-4330-4A8E-9E50-46C869E8CFBF}"/>
                </a:ext>
              </a:extLst>
            </p:cNvPr>
            <p:cNvPicPr>
              <a:picLocks noChangeAspect="1"/>
            </p:cNvPicPr>
            <p:nvPr/>
          </p:nvPicPr>
          <p:blipFill>
            <a:blip r:embed="rId8"/>
            <a:stretch>
              <a:fillRect/>
            </a:stretch>
          </p:blipFill>
          <p:spPr>
            <a:xfrm>
              <a:off x="3136135" y="4496592"/>
              <a:ext cx="1365956" cy="351928"/>
            </a:xfrm>
            <a:prstGeom prst="rect">
              <a:avLst/>
            </a:prstGeom>
          </p:spPr>
        </p:pic>
        <p:sp>
          <p:nvSpPr>
            <p:cNvPr id="22" name="TextBox 21">
              <a:extLst>
                <a:ext uri="{FF2B5EF4-FFF2-40B4-BE49-F238E27FC236}">
                  <a16:creationId xmlns:a16="http://schemas.microsoft.com/office/drawing/2014/main" id="{BDF3A986-E7A5-41E3-B7A7-C24F92ABB929}"/>
                </a:ext>
              </a:extLst>
            </p:cNvPr>
            <p:cNvSpPr txBox="1"/>
            <p:nvPr/>
          </p:nvSpPr>
          <p:spPr>
            <a:xfrm>
              <a:off x="329463" y="3390482"/>
              <a:ext cx="421480" cy="215388"/>
            </a:xfrm>
            <a:prstGeom prst="rect">
              <a:avLst/>
            </a:prstGeom>
            <a:noFill/>
          </p:spPr>
          <p:txBody>
            <a:bodyPr wrap="none" lIns="0" tIns="0" rIns="0" bIns="0" rtlCol="0">
              <a:spAutoFit/>
            </a:bodyPr>
            <a:lstStyle/>
            <a:p>
              <a:pPr>
                <a:spcBef>
                  <a:spcPts val="600"/>
                </a:spcBef>
              </a:pPr>
              <a:r>
                <a:rPr lang="en-US" sz="1400" b="1" dirty="0">
                  <a:solidFill>
                    <a:prstClr val="black"/>
                  </a:solidFill>
                  <a:latin typeface="Manulife JH Sans Demibold" panose="020B0503040401060103" pitchFamily="34" charset="77"/>
                </a:rPr>
                <a:t>2015</a:t>
              </a:r>
            </a:p>
          </p:txBody>
        </p:sp>
        <p:sp>
          <p:nvSpPr>
            <p:cNvPr id="33" name="TextBox 32">
              <a:extLst>
                <a:ext uri="{FF2B5EF4-FFF2-40B4-BE49-F238E27FC236}">
                  <a16:creationId xmlns:a16="http://schemas.microsoft.com/office/drawing/2014/main" id="{699943FE-07A0-4A0D-A30B-EF32CDD50ECA}"/>
                </a:ext>
              </a:extLst>
            </p:cNvPr>
            <p:cNvSpPr txBox="1"/>
            <p:nvPr/>
          </p:nvSpPr>
          <p:spPr>
            <a:xfrm>
              <a:off x="10545534" y="3346298"/>
              <a:ext cx="397545" cy="215444"/>
            </a:xfrm>
            <a:prstGeom prst="rect">
              <a:avLst/>
            </a:prstGeom>
            <a:noFill/>
          </p:spPr>
          <p:txBody>
            <a:bodyPr wrap="none" lIns="0" tIns="0" rIns="0" bIns="0" rtlCol="0">
              <a:spAutoFit/>
            </a:bodyPr>
            <a:lstStyle/>
            <a:p>
              <a:pPr>
                <a:spcBef>
                  <a:spcPts val="600"/>
                </a:spcBef>
              </a:pPr>
              <a:r>
                <a:rPr lang="en-US" sz="1400" b="1" dirty="0">
                  <a:solidFill>
                    <a:prstClr val="black"/>
                  </a:solidFill>
                  <a:latin typeface="Arial" panose="020B0604020202020204" pitchFamily="34" charset="0"/>
                  <a:cs typeface="Arial" panose="020B0604020202020204" pitchFamily="34" charset="0"/>
                </a:rPr>
                <a:t>2020</a:t>
              </a:r>
            </a:p>
          </p:txBody>
        </p:sp>
        <p:pic>
          <p:nvPicPr>
            <p:cNvPr id="39" name="Picture 38">
              <a:extLst>
                <a:ext uri="{FF2B5EF4-FFF2-40B4-BE49-F238E27FC236}">
                  <a16:creationId xmlns:a16="http://schemas.microsoft.com/office/drawing/2014/main" id="{377F7FC7-59FA-467D-A2E8-611E3C631637}"/>
                </a:ext>
              </a:extLst>
            </p:cNvPr>
            <p:cNvPicPr>
              <a:picLocks noChangeAspect="1"/>
            </p:cNvPicPr>
            <p:nvPr/>
          </p:nvPicPr>
          <p:blipFill>
            <a:blip r:embed="rId9"/>
            <a:stretch>
              <a:fillRect/>
            </a:stretch>
          </p:blipFill>
          <p:spPr>
            <a:xfrm>
              <a:off x="7237317" y="1560082"/>
              <a:ext cx="1069986" cy="702772"/>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a16="http://schemas.microsoft.com/office/drawing/2014/main" id="{14B44EB5-0ADA-474F-9500-79DAF496EEA9}"/>
                </a:ext>
              </a:extLst>
            </p:cNvPr>
            <p:cNvSpPr txBox="1"/>
            <p:nvPr/>
          </p:nvSpPr>
          <p:spPr>
            <a:xfrm>
              <a:off x="6827368" y="2324556"/>
              <a:ext cx="1947942" cy="738472"/>
            </a:xfrm>
            <a:prstGeom prst="rect">
              <a:avLst/>
            </a:prstGeom>
            <a:noFill/>
          </p:spPr>
          <p:txBody>
            <a:bodyPr wrap="square" rtlCol="0">
              <a:spAutoFit/>
            </a:bodyPr>
            <a:lstStyle/>
            <a:p>
              <a:pPr algn="ctr"/>
              <a:r>
                <a:rPr lang="en-US" sz="1400" dirty="0">
                  <a:solidFill>
                    <a:prstClr val="black"/>
                  </a:solidFill>
                  <a:latin typeface="Arial" panose="020B0604020202020204" pitchFamily="34" charset="0"/>
                  <a:cs typeface="Arial" panose="020B0604020202020204" pitchFamily="34" charset="0"/>
                </a:rPr>
                <a:t>New reward category </a:t>
              </a:r>
              <a:br>
                <a:rPr lang="en-US" sz="1400" dirty="0">
                  <a:solidFill>
                    <a:prstClr val="black"/>
                  </a:solidFill>
                  <a:latin typeface="Arial" panose="020B0604020202020204" pitchFamily="34" charset="0"/>
                  <a:cs typeface="Arial" panose="020B0604020202020204" pitchFamily="34" charset="0"/>
                </a:rPr>
              </a:br>
              <a:r>
                <a:rPr lang="en-US" sz="1400" b="1" dirty="0">
                  <a:solidFill>
                    <a:prstClr val="black"/>
                  </a:solidFill>
                  <a:latin typeface="Arial" panose="020B0604020202020204" pitchFamily="34" charset="0"/>
                  <a:cs typeface="Arial" panose="020B0604020202020204" pitchFamily="34" charset="0"/>
                </a:rPr>
                <a:t>Amazon Prime membership </a:t>
              </a:r>
              <a:endParaRPr lang="en-US" sz="1400" dirty="0">
                <a:solidFill>
                  <a:prstClr val="black"/>
                </a:solidFill>
                <a:latin typeface="Arial" panose="020B0604020202020204" pitchFamily="34" charset="0"/>
                <a:cs typeface="Arial" panose="020B0604020202020204" pitchFamily="34" charset="0"/>
              </a:endParaRPr>
            </a:p>
          </p:txBody>
        </p:sp>
        <p:pic>
          <p:nvPicPr>
            <p:cNvPr id="30" name="Picture 19" descr="Image result for john hancock vitality">
              <a:extLst>
                <a:ext uri="{FF2B5EF4-FFF2-40B4-BE49-F238E27FC236}">
                  <a16:creationId xmlns:a16="http://schemas.microsoft.com/office/drawing/2014/main" id="{0A0A0B45-FDAE-D545-9DFC-5FA010B7D0F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751" t="19763" b="22343"/>
            <a:stretch/>
          </p:blipFill>
          <p:spPr bwMode="auto">
            <a:xfrm>
              <a:off x="435424" y="1981417"/>
              <a:ext cx="1074283" cy="6529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E513ABDC-7731-2745-AA0F-95EE71EDA7C5}"/>
                </a:ext>
              </a:extLst>
            </p:cNvPr>
            <p:cNvCxnSpPr>
              <a:cxnSpLocks/>
            </p:cNvCxnSpPr>
            <p:nvPr/>
          </p:nvCxnSpPr>
          <p:spPr>
            <a:xfrm flipV="1">
              <a:off x="1015564" y="3458542"/>
              <a:ext cx="9437630" cy="51265"/>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F4D35AF-8E14-B74C-A407-EBA512F87770}"/>
                </a:ext>
              </a:extLst>
            </p:cNvPr>
            <p:cNvSpPr/>
            <p:nvPr/>
          </p:nvSpPr>
          <p:spPr>
            <a:xfrm>
              <a:off x="815031"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32" name="Oval 31">
              <a:extLst>
                <a:ext uri="{FF2B5EF4-FFF2-40B4-BE49-F238E27FC236}">
                  <a16:creationId xmlns:a16="http://schemas.microsoft.com/office/drawing/2014/main" id="{68620D92-40B9-FA4D-8664-8EE5EE2E87FE}"/>
                </a:ext>
              </a:extLst>
            </p:cNvPr>
            <p:cNvSpPr/>
            <p:nvPr/>
          </p:nvSpPr>
          <p:spPr>
            <a:xfrm>
              <a:off x="1919058"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37" name="Oval 36">
              <a:extLst>
                <a:ext uri="{FF2B5EF4-FFF2-40B4-BE49-F238E27FC236}">
                  <a16:creationId xmlns:a16="http://schemas.microsoft.com/office/drawing/2014/main" id="{F0DE7393-2EF7-6F41-95A8-15343C06207E}"/>
                </a:ext>
              </a:extLst>
            </p:cNvPr>
            <p:cNvSpPr/>
            <p:nvPr/>
          </p:nvSpPr>
          <p:spPr>
            <a:xfrm>
              <a:off x="3764440"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38" name="Oval 37">
              <a:extLst>
                <a:ext uri="{FF2B5EF4-FFF2-40B4-BE49-F238E27FC236}">
                  <a16:creationId xmlns:a16="http://schemas.microsoft.com/office/drawing/2014/main" id="{F12DD86E-36DA-7340-B825-1CC6FEAF4961}"/>
                </a:ext>
              </a:extLst>
            </p:cNvPr>
            <p:cNvSpPr/>
            <p:nvPr/>
          </p:nvSpPr>
          <p:spPr>
            <a:xfrm>
              <a:off x="5196160"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41" name="Oval 40">
              <a:extLst>
                <a:ext uri="{FF2B5EF4-FFF2-40B4-BE49-F238E27FC236}">
                  <a16:creationId xmlns:a16="http://schemas.microsoft.com/office/drawing/2014/main" id="{939C8B22-335E-EA47-AEBB-C5B5FEEF3E35}"/>
                </a:ext>
              </a:extLst>
            </p:cNvPr>
            <p:cNvSpPr/>
            <p:nvPr/>
          </p:nvSpPr>
          <p:spPr>
            <a:xfrm>
              <a:off x="6175332"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43" name="Oval 42">
              <a:extLst>
                <a:ext uri="{FF2B5EF4-FFF2-40B4-BE49-F238E27FC236}">
                  <a16:creationId xmlns:a16="http://schemas.microsoft.com/office/drawing/2014/main" id="{33C23406-7546-2848-A77A-1627A26EA1B5}"/>
                </a:ext>
              </a:extLst>
            </p:cNvPr>
            <p:cNvSpPr/>
            <p:nvPr/>
          </p:nvSpPr>
          <p:spPr>
            <a:xfrm>
              <a:off x="2959446" y="338165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42" name="Oval 41">
              <a:extLst>
                <a:ext uri="{FF2B5EF4-FFF2-40B4-BE49-F238E27FC236}">
                  <a16:creationId xmlns:a16="http://schemas.microsoft.com/office/drawing/2014/main" id="{8084D200-CD9C-0A44-88B3-89A9FDB7A007}"/>
                </a:ext>
              </a:extLst>
            </p:cNvPr>
            <p:cNvSpPr/>
            <p:nvPr/>
          </p:nvSpPr>
          <p:spPr>
            <a:xfrm>
              <a:off x="7699623" y="3359540"/>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pic>
          <p:nvPicPr>
            <p:cNvPr id="44" name="Graphic 43">
              <a:extLst>
                <a:ext uri="{FF2B5EF4-FFF2-40B4-BE49-F238E27FC236}">
                  <a16:creationId xmlns:a16="http://schemas.microsoft.com/office/drawing/2014/main" id="{265E7876-EA5D-49BC-A276-D922F21763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88569" y="4325049"/>
              <a:ext cx="1611887" cy="1025185"/>
            </a:xfrm>
            <a:prstGeom prst="rect">
              <a:avLst/>
            </a:prstGeom>
          </p:spPr>
        </p:pic>
        <p:sp>
          <p:nvSpPr>
            <p:cNvPr id="51" name="TextBox 50">
              <a:extLst>
                <a:ext uri="{FF2B5EF4-FFF2-40B4-BE49-F238E27FC236}">
                  <a16:creationId xmlns:a16="http://schemas.microsoft.com/office/drawing/2014/main" id="{3809134B-C75A-4632-AB3E-14A9DE5669B8}"/>
                </a:ext>
              </a:extLst>
            </p:cNvPr>
            <p:cNvSpPr txBox="1"/>
            <p:nvPr/>
          </p:nvSpPr>
          <p:spPr>
            <a:xfrm>
              <a:off x="7455149" y="4024268"/>
              <a:ext cx="2382795" cy="307697"/>
            </a:xfrm>
            <a:prstGeom prst="rect">
              <a:avLst/>
            </a:prstGeom>
            <a:noFill/>
          </p:spPr>
          <p:txBody>
            <a:bodyPr wrap="square" rtlCol="0">
              <a:spAutoFit/>
            </a:bodyPr>
            <a:lstStyle/>
            <a:p>
              <a:pPr algn="ctr">
                <a:defRPr/>
              </a:pPr>
              <a:r>
                <a:rPr lang="en-US" sz="1400" b="1" dirty="0">
                  <a:solidFill>
                    <a:prstClr val="black"/>
                  </a:solidFill>
                  <a:latin typeface="Arial" panose="020B0604020202020204" pitchFamily="34" charset="0"/>
                  <a:cs typeface="Arial" panose="020B0604020202020204" pitchFamily="34" charset="0"/>
                </a:rPr>
                <a:t>Launched</a:t>
              </a:r>
            </a:p>
          </p:txBody>
        </p:sp>
        <p:sp>
          <p:nvSpPr>
            <p:cNvPr id="52" name="Oval 51">
              <a:extLst>
                <a:ext uri="{FF2B5EF4-FFF2-40B4-BE49-F238E27FC236}">
                  <a16:creationId xmlns:a16="http://schemas.microsoft.com/office/drawing/2014/main" id="{82857B83-7FB7-4333-B0F1-C65B706C607C}"/>
                </a:ext>
              </a:extLst>
            </p:cNvPr>
            <p:cNvSpPr/>
            <p:nvPr/>
          </p:nvSpPr>
          <p:spPr>
            <a:xfrm>
              <a:off x="8495068" y="3378501"/>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56" name="Oval 55">
              <a:extLst>
                <a:ext uri="{FF2B5EF4-FFF2-40B4-BE49-F238E27FC236}">
                  <a16:creationId xmlns:a16="http://schemas.microsoft.com/office/drawing/2014/main" id="{00C26E25-6958-44AB-B0AC-03698AC08527}"/>
                </a:ext>
              </a:extLst>
            </p:cNvPr>
            <p:cNvSpPr/>
            <p:nvPr/>
          </p:nvSpPr>
          <p:spPr>
            <a:xfrm>
              <a:off x="9492414" y="3349934"/>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60" name="TextBox 59">
              <a:extLst>
                <a:ext uri="{FF2B5EF4-FFF2-40B4-BE49-F238E27FC236}">
                  <a16:creationId xmlns:a16="http://schemas.microsoft.com/office/drawing/2014/main" id="{2232D9AB-88CA-4E65-8CF4-B855969CF8C3}"/>
                </a:ext>
              </a:extLst>
            </p:cNvPr>
            <p:cNvSpPr txBox="1"/>
            <p:nvPr/>
          </p:nvSpPr>
          <p:spPr>
            <a:xfrm>
              <a:off x="8746031" y="2331760"/>
              <a:ext cx="1739818" cy="738472"/>
            </a:xfrm>
            <a:prstGeom prst="rect">
              <a:avLst/>
            </a:prstGeom>
            <a:noFill/>
          </p:spPr>
          <p:txBody>
            <a:bodyPr wrap="square" rtlCol="0">
              <a:spAutoFit/>
            </a:bodyPr>
            <a:lstStyle/>
            <a:p>
              <a:pPr algn="ctr"/>
              <a:r>
                <a:rPr lang="en-US" sz="1400" dirty="0">
                  <a:solidFill>
                    <a:prstClr val="black"/>
                  </a:solidFill>
                  <a:latin typeface="Arial" panose="020B0604020202020204" pitchFamily="34" charset="0"/>
                  <a:cs typeface="Arial" panose="020B0604020202020204" pitchFamily="34" charset="0"/>
                </a:rPr>
                <a:t>Improved </a:t>
              </a:r>
              <a:r>
                <a:rPr lang="en-US" sz="1400" b="1" dirty="0">
                  <a:solidFill>
                    <a:prstClr val="black"/>
                  </a:solidFill>
                  <a:latin typeface="Arial" panose="020B0604020202020204" pitchFamily="34" charset="0"/>
                  <a:cs typeface="Arial" panose="020B0604020202020204" pitchFamily="34" charset="0"/>
                </a:rPr>
                <a:t>HealthyFood </a:t>
              </a:r>
              <a:r>
                <a:rPr lang="en-US" sz="1400" dirty="0">
                  <a:solidFill>
                    <a:prstClr val="black"/>
                  </a:solidFill>
                  <a:latin typeface="Arial" panose="020B0604020202020204" pitchFamily="34" charset="0"/>
                  <a:cs typeface="Arial" panose="020B0604020202020204" pitchFamily="34" charset="0"/>
                </a:rPr>
                <a:t>experience</a:t>
              </a:r>
            </a:p>
          </p:txBody>
        </p:sp>
        <p:pic>
          <p:nvPicPr>
            <p:cNvPr id="1026" name="Picture 2" descr="Healthy Savings | Instant Savings on Healthier Foods">
              <a:extLst>
                <a:ext uri="{FF2B5EF4-FFF2-40B4-BE49-F238E27FC236}">
                  <a16:creationId xmlns:a16="http://schemas.microsoft.com/office/drawing/2014/main" id="{B32CD7E0-89F4-4DD5-8AFC-22FDF6D83D4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64123" y="1701904"/>
              <a:ext cx="1337386" cy="55902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5C1AD55F-0060-4F20-9920-41E8F3D103C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72165" y="4541301"/>
              <a:ext cx="521168" cy="521168"/>
            </a:xfrm>
            <a:prstGeom prst="rect">
              <a:avLst/>
            </a:prstGeom>
          </p:spPr>
        </p:pic>
        <p:pic>
          <p:nvPicPr>
            <p:cNvPr id="57" name="Picture 4" descr="image004">
              <a:extLst>
                <a:ext uri="{FF2B5EF4-FFF2-40B4-BE49-F238E27FC236}">
                  <a16:creationId xmlns:a16="http://schemas.microsoft.com/office/drawing/2014/main" id="{7F128A18-29B8-4E79-BECA-493BE239CDF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84301" y="1692776"/>
              <a:ext cx="13906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 name="TextBox 58">
            <a:extLst>
              <a:ext uri="{FF2B5EF4-FFF2-40B4-BE49-F238E27FC236}">
                <a16:creationId xmlns:a16="http://schemas.microsoft.com/office/drawing/2014/main" id="{8ADE0C2F-FA37-4F3E-8955-5172C12BF40B}"/>
              </a:ext>
            </a:extLst>
          </p:cNvPr>
          <p:cNvSpPr txBox="1"/>
          <p:nvPr/>
        </p:nvSpPr>
        <p:spPr>
          <a:xfrm>
            <a:off x="9658962" y="4405640"/>
            <a:ext cx="2382795" cy="523220"/>
          </a:xfrm>
          <a:prstGeom prst="rect">
            <a:avLst/>
          </a:prstGeom>
          <a:solidFill>
            <a:schemeClr val="bg1"/>
          </a:solidFill>
        </p:spPr>
        <p:txBody>
          <a:bodyPr wrap="square" rtlCol="0">
            <a:spAutoFit/>
          </a:bodyPr>
          <a:lstStyle/>
          <a:p>
            <a:pPr algn="ctr">
              <a:defRPr/>
            </a:pPr>
            <a:r>
              <a:rPr lang="en-US" sz="1400" dirty="0">
                <a:solidFill>
                  <a:prstClr val="black"/>
                </a:solidFill>
                <a:latin typeface="Arial" panose="020B0604020202020204" pitchFamily="34" charset="0"/>
                <a:cs typeface="Arial" panose="020B0604020202020204" pitchFamily="34" charset="0"/>
              </a:rPr>
              <a:t>Introduced</a:t>
            </a:r>
          </a:p>
          <a:p>
            <a:pPr algn="ctr">
              <a:defRPr/>
            </a:pPr>
            <a:r>
              <a:rPr lang="en-US" sz="1400" b="1" dirty="0">
                <a:solidFill>
                  <a:prstClr val="black"/>
                </a:solidFill>
                <a:latin typeface="Arial" panose="020B0604020202020204" pitchFamily="34" charset="0"/>
                <a:cs typeface="Arial" panose="020B0604020202020204" pitchFamily="34" charset="0"/>
              </a:rPr>
              <a:t>Amazon Halo</a:t>
            </a:r>
          </a:p>
        </p:txBody>
      </p:sp>
      <p:sp>
        <p:nvSpPr>
          <p:cNvPr id="63" name="Oval 62">
            <a:extLst>
              <a:ext uri="{FF2B5EF4-FFF2-40B4-BE49-F238E27FC236}">
                <a16:creationId xmlns:a16="http://schemas.microsoft.com/office/drawing/2014/main" id="{23F80B17-F178-4112-8AB7-FF3D5866D739}"/>
              </a:ext>
            </a:extLst>
          </p:cNvPr>
          <p:cNvSpPr/>
          <p:nvPr/>
        </p:nvSpPr>
        <p:spPr>
          <a:xfrm>
            <a:off x="10703732" y="3759873"/>
            <a:ext cx="222132" cy="2221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45708" rIns="182832" bIns="45708" numCol="1" spcCol="0" rtlCol="0" fromWordArt="0" anchor="ctr" anchorCtr="0" forceAA="0" compatLnSpc="1">
            <a:prstTxWarp prst="textNoShape">
              <a:avLst/>
            </a:prstTxWarp>
            <a:noAutofit/>
          </a:bodyPr>
          <a:lstStyle/>
          <a:p>
            <a:endParaRPr lang="en-US" sz="1799" dirty="0" err="1">
              <a:solidFill>
                <a:prstClr val="white"/>
              </a:solidFill>
              <a:latin typeface="Manulife JH Sans"/>
            </a:endParaRPr>
          </a:p>
        </p:txBody>
      </p:sp>
      <p:sp>
        <p:nvSpPr>
          <p:cNvPr id="10" name="Slide Number Placeholder 9">
            <a:extLst>
              <a:ext uri="{FF2B5EF4-FFF2-40B4-BE49-F238E27FC236}">
                <a16:creationId xmlns:a16="http://schemas.microsoft.com/office/drawing/2014/main" id="{B79642AC-477F-45F7-A129-09B25270D24E}"/>
              </a:ext>
            </a:extLst>
          </p:cNvPr>
          <p:cNvSpPr>
            <a:spLocks noGrp="1"/>
          </p:cNvSpPr>
          <p:nvPr>
            <p:ph type="sldNum" sz="quarter" idx="12"/>
          </p:nvPr>
        </p:nvSpPr>
        <p:spPr/>
        <p:txBody>
          <a:bodyPr/>
          <a:lstStyle/>
          <a:p>
            <a:fld id="{BB333B34-C87C-402E-ABB0-13B7C9DEBBC4}" type="slidenum">
              <a:rPr lang="en-US" smtClean="0"/>
              <a:pPr/>
              <a:t>9</a:t>
            </a:fld>
            <a:r>
              <a:rPr lang="en-US"/>
              <a:t> of 29</a:t>
            </a:r>
            <a:endParaRPr lang="en-US" dirty="0"/>
          </a:p>
        </p:txBody>
      </p:sp>
    </p:spTree>
    <p:extLst>
      <p:ext uri="{BB962C8B-B14F-4D97-AF65-F5344CB8AC3E}">
        <p14:creationId xmlns:p14="http://schemas.microsoft.com/office/powerpoint/2010/main" val="148777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heme/theme1.xml><?xml version="1.0" encoding="utf-8"?>
<a:theme xmlns:a="http://schemas.openxmlformats.org/drawingml/2006/main" name="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96B2CAA0E85045A63ED1FBEF0D9EC0" ma:contentTypeVersion="10" ma:contentTypeDescription="Create a new document." ma:contentTypeScope="" ma:versionID="f20952fc852cfac2082cf4058d906d8b">
  <xsd:schema xmlns:xsd="http://www.w3.org/2001/XMLSchema" xmlns:xs="http://www.w3.org/2001/XMLSchema" xmlns:p="http://schemas.microsoft.com/office/2006/metadata/properties" xmlns:ns2="22810ba9-14e0-4b1d-8833-2d7440c6223c" targetNamespace="http://schemas.microsoft.com/office/2006/metadata/properties" ma:root="true" ma:fieldsID="0cdc3ea0464ac5c7d2fdfeb1cd9f41ff" ns2:_="">
    <xsd:import namespace="22810ba9-14e0-4b1d-8833-2d7440c622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10ba9-14e0-4b1d-8833-2d7440c62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0FD0DB-E48E-4EB3-8F13-24ED47F9FA94}">
  <ds:schemaRefs>
    <ds:schemaRef ds:uri="http://schemas.microsoft.com/sharepoint/v3/contenttype/forms"/>
  </ds:schemaRefs>
</ds:datastoreItem>
</file>

<file path=customXml/itemProps2.xml><?xml version="1.0" encoding="utf-8"?>
<ds:datastoreItem xmlns:ds="http://schemas.openxmlformats.org/officeDocument/2006/customXml" ds:itemID="{ECE763A1-5551-46A6-B0CF-8D4832FA0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10ba9-14e0-4b1d-8833-2d7440c62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A57D35-C6F6-4FA4-8C2D-DD6FEA1668A1}">
  <ds:schemaRefs>
    <ds:schemaRef ds:uri="http://purl.org/dc/terms/"/>
    <ds:schemaRef ds:uri="22810ba9-14e0-4b1d-8833-2d7440c6223c"/>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60880</TotalTime>
  <Words>5211</Words>
  <Application>Microsoft Office PowerPoint</Application>
  <PresentationFormat>Custom</PresentationFormat>
  <Paragraphs>382</Paragraphs>
  <Slides>29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Regular</vt:lpstr>
      <vt:lpstr>Calibri</vt:lpstr>
      <vt:lpstr>Manulife JH Sans</vt:lpstr>
      <vt:lpstr>Manulife JH Sans Demibold</vt:lpstr>
      <vt:lpstr>Manulife JH Sans Light</vt:lpstr>
      <vt:lpstr>Manulife JH Sans Regular</vt:lpstr>
      <vt:lpstr>Manulife JH Serif Italic</vt:lpstr>
      <vt:lpstr>John Hancock layouts</vt:lpstr>
      <vt:lpstr>Consumer perspectives on insurance, health and wealth</vt:lpstr>
      <vt:lpstr>Agenda</vt:lpstr>
      <vt:lpstr>How the Vitality program works</vt:lpstr>
      <vt:lpstr>Vitality GO</vt:lpstr>
      <vt:lpstr>Vitality PLUS</vt:lpstr>
      <vt:lpstr>Earning a Vitality Status</vt:lpstr>
      <vt:lpstr>PowerPoint Presentation</vt:lpstr>
      <vt:lpstr>John Hancock Aspire</vt:lpstr>
      <vt:lpstr>We have continuously evolved and made significant enhancements to the program since launch in April 2015…</vt:lpstr>
      <vt:lpstr>2021 Enhancements</vt:lpstr>
      <vt:lpstr>2021 Enhancements</vt:lpstr>
      <vt:lpstr>2021 Enhancements</vt:lpstr>
      <vt:lpstr>Meeting members needs through the COVID-19 Pandemic</vt:lpstr>
      <vt:lpstr>Consumer sentiment</vt:lpstr>
      <vt:lpstr>Consumer sentiment</vt:lpstr>
      <vt:lpstr>A focus on health improvement…</vt:lpstr>
      <vt:lpstr>Connected Health and wearables…</vt:lpstr>
      <vt:lpstr>SCOR/ReMark 2021-2022 Consumer Research Study</vt:lpstr>
      <vt:lpstr>Engagement and Healthy Outcomes</vt:lpstr>
      <vt:lpstr>Vitality is good for your business</vt:lpstr>
      <vt:lpstr>Vitality is good for your business</vt:lpstr>
      <vt:lpstr>Why? Because it works…</vt:lpstr>
      <vt:lpstr>How can I help ensure customers succeed?</vt:lpstr>
      <vt:lpstr>Activating customers</vt:lpstr>
      <vt:lpstr>Supporting your customers</vt:lpstr>
      <vt:lpstr>Supporting your customers</vt:lpstr>
      <vt:lpstr>The right solution,  at the right time…</vt:lpstr>
      <vt:lpstr>Disclosures</vt:lpstr>
      <vt:lpstr>Disclosures continued</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Galda</dc:creator>
  <cp:lastModifiedBy>Matthew M. Fitzpatrick</cp:lastModifiedBy>
  <cp:revision>641</cp:revision>
  <dcterms:created xsi:type="dcterms:W3CDTF">2015-03-19T18:06:20Z</dcterms:created>
  <dcterms:modified xsi:type="dcterms:W3CDTF">2022-06-01T03:19:28Z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2021-09-03T17:06:48Z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c76bc789-b902-463f-85cb-93908a5b1f39</vt:lpwstr>
  </property>
  <property fmtid="{D5CDD505-2E9C-101B-9397-08002B2CF9AE}" pid="8" name="MSIP_Label_0dd5db4b-78fb-42ac-8616-2bbd1a698c72_ContentBits">
    <vt:lpwstr>0</vt:lpwstr>
  </property>
  <property fmtid="{D5CDD505-2E9C-101B-9397-08002B2CF9AE}" pid="9" name="ContentTypeId">
    <vt:lpwstr>0x0101001296B2CAA0E85045A63ED1FBEF0D9EC0</vt:lpwstr>
  </property>
</Properties>
</file>