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7" r:id="rId5"/>
    <p:sldMasterId id="2147483704" r:id="rId6"/>
    <p:sldMasterId id="2147483726" r:id="rId7"/>
  </p:sldMasterIdLst>
  <p:notesMasterIdLst>
    <p:notesMasterId r:id="rId45"/>
  </p:notesMasterIdLst>
  <p:handoutMasterIdLst>
    <p:handoutMasterId r:id="rId46"/>
  </p:handoutMasterIdLst>
  <p:sldIdLst>
    <p:sldId id="256" r:id="rId8"/>
    <p:sldId id="1830" r:id="rId9"/>
    <p:sldId id="2899" r:id="rId10"/>
    <p:sldId id="3006" r:id="rId11"/>
    <p:sldId id="2932" r:id="rId12"/>
    <p:sldId id="2889" r:id="rId13"/>
    <p:sldId id="2890" r:id="rId14"/>
    <p:sldId id="2968" r:id="rId15"/>
    <p:sldId id="3008" r:id="rId16"/>
    <p:sldId id="2995" r:id="rId17"/>
    <p:sldId id="2892" r:id="rId18"/>
    <p:sldId id="2972" r:id="rId19"/>
    <p:sldId id="2971" r:id="rId20"/>
    <p:sldId id="2996" r:id="rId21"/>
    <p:sldId id="2974" r:id="rId22"/>
    <p:sldId id="2975" r:id="rId23"/>
    <p:sldId id="2976" r:id="rId24"/>
    <p:sldId id="2977" r:id="rId25"/>
    <p:sldId id="2978" r:id="rId26"/>
    <p:sldId id="2979" r:id="rId27"/>
    <p:sldId id="2980" r:id="rId28"/>
    <p:sldId id="2981" r:id="rId29"/>
    <p:sldId id="2982" r:id="rId30"/>
    <p:sldId id="2997" r:id="rId31"/>
    <p:sldId id="2984" r:id="rId32"/>
    <p:sldId id="2966" r:id="rId33"/>
    <p:sldId id="2985" r:id="rId34"/>
    <p:sldId id="2986" r:id="rId35"/>
    <p:sldId id="3001" r:id="rId36"/>
    <p:sldId id="3002" r:id="rId37"/>
    <p:sldId id="3003" r:id="rId38"/>
    <p:sldId id="3007" r:id="rId39"/>
    <p:sldId id="2991" r:id="rId40"/>
    <p:sldId id="2992" r:id="rId41"/>
    <p:sldId id="2993" r:id="rId42"/>
    <p:sldId id="3005" r:id="rId43"/>
    <p:sldId id="300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88" userDrawn="1">
          <p15:clr>
            <a:srgbClr val="A4A3A4"/>
          </p15:clr>
        </p15:guide>
        <p15:guide id="3" pos="384" userDrawn="1">
          <p15:clr>
            <a:srgbClr val="A4A3A4"/>
          </p15:clr>
        </p15:guide>
        <p15:guide id="4" orient="horz" pos="336" userDrawn="1">
          <p15:clr>
            <a:srgbClr val="A4A3A4"/>
          </p15:clr>
        </p15:guide>
        <p15:guide id="5" orient="horz" pos="3984" userDrawn="1">
          <p15:clr>
            <a:srgbClr val="A4A3A4"/>
          </p15:clr>
        </p15:guide>
        <p15:guide id="6" pos="7296" userDrawn="1">
          <p15:clr>
            <a:srgbClr val="A4A3A4"/>
          </p15:clr>
        </p15:guide>
        <p15:guide id="7" pos="672" userDrawn="1">
          <p15:clr>
            <a:srgbClr val="A4A3A4"/>
          </p15:clr>
        </p15:guide>
        <p15:guide id="9" orient="horz" pos="720" userDrawn="1">
          <p15:clr>
            <a:srgbClr val="A4A3A4"/>
          </p15:clr>
        </p15:guide>
        <p15:guide id="10" pos="4200" userDrawn="1">
          <p15:clr>
            <a:srgbClr val="A4A3A4"/>
          </p15:clr>
        </p15:guide>
        <p15:guide id="14" orient="horz" pos="4080" userDrawn="1">
          <p15:clr>
            <a:srgbClr val="A4A3A4"/>
          </p15:clr>
        </p15:guide>
        <p15:guide id="15" orient="horz" pos="9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wan Mora" initials="EM" lastIdx="0" clrIdx="0">
    <p:extLst>
      <p:ext uri="{19B8F6BF-5375-455C-9EA6-DF929625EA0E}">
        <p15:presenceInfo xmlns:p15="http://schemas.microsoft.com/office/powerpoint/2012/main" userId="3d3eacb906929f55" providerId="Windows Live"/>
      </p:ext>
    </p:extLst>
  </p:cmAuthor>
  <p:cmAuthor id="2" name="Bluford Birdsong" initials="BB" lastIdx="9" clrIdx="1">
    <p:extLst>
      <p:ext uri="{19B8F6BF-5375-455C-9EA6-DF929625EA0E}">
        <p15:presenceInfo xmlns:p15="http://schemas.microsoft.com/office/powerpoint/2012/main" userId="S-1-5-21-1229272821-838170752-1801674531-544035" providerId="AD"/>
      </p:ext>
    </p:extLst>
  </p:cmAuthor>
  <p:cmAuthor id="3" name="Jonathan Sachs" initials="JS" lastIdx="98" clrIdx="2">
    <p:extLst>
      <p:ext uri="{19B8F6BF-5375-455C-9EA6-DF929625EA0E}">
        <p15:presenceInfo xmlns:p15="http://schemas.microsoft.com/office/powerpoint/2012/main" userId="S-1-5-21-1229272821-838170752-1801674531-1490765" providerId="AD"/>
      </p:ext>
    </p:extLst>
  </p:cmAuthor>
  <p:cmAuthor id="4" name="Kristine Boise" initials="KB" lastIdx="6" clrIdx="3">
    <p:extLst>
      <p:ext uri="{19B8F6BF-5375-455C-9EA6-DF929625EA0E}">
        <p15:presenceInfo xmlns:p15="http://schemas.microsoft.com/office/powerpoint/2012/main" userId="1196c642-60d5-48c3-ab46-0544450fa7e5" providerId="Windows Live"/>
      </p:ext>
    </p:extLst>
  </p:cmAuthor>
  <p:cmAuthor id="5" name="John Stevens" initials="JS" lastIdx="12" clrIdx="4">
    <p:extLst>
      <p:ext uri="{19B8F6BF-5375-455C-9EA6-DF929625EA0E}">
        <p15:presenceInfo xmlns:p15="http://schemas.microsoft.com/office/powerpoint/2012/main" userId="S-1-5-21-1229272821-838170752-1801674531-463380" providerId="AD"/>
      </p:ext>
    </p:extLst>
  </p:cmAuthor>
  <p:cmAuthor id="6" name="James Morton" initials="JM" lastIdx="7" clrIdx="5">
    <p:extLst>
      <p:ext uri="{19B8F6BF-5375-455C-9EA6-DF929625EA0E}">
        <p15:presenceInfo xmlns:p15="http://schemas.microsoft.com/office/powerpoint/2012/main" userId="S-1-5-21-1229272821-838170752-1801674531-992356" providerId="AD"/>
      </p:ext>
    </p:extLst>
  </p:cmAuthor>
  <p:cmAuthor id="7" name="Rachel Molina" initials="RM" lastIdx="17" clrIdx="6">
    <p:extLst>
      <p:ext uri="{19B8F6BF-5375-455C-9EA6-DF929625EA0E}">
        <p15:presenceInfo xmlns:p15="http://schemas.microsoft.com/office/powerpoint/2012/main" userId="S-1-5-21-1229272821-838170752-1801674531-797069" providerId="AD"/>
      </p:ext>
    </p:extLst>
  </p:cmAuthor>
  <p:cmAuthor id="8" name="Katherine Downing" initials="KD" lastIdx="44" clrIdx="7">
    <p:extLst>
      <p:ext uri="{19B8F6BF-5375-455C-9EA6-DF929625EA0E}">
        <p15:presenceInfo xmlns:p15="http://schemas.microsoft.com/office/powerpoint/2012/main" userId="S::katherine.downing@prudential.com::26f80817-f57e-4e27-baab-8bd64e84ca1c" providerId="AD"/>
      </p:ext>
    </p:extLst>
  </p:cmAuthor>
  <p:cmAuthor id="9" name="Patrick Taylor" initials="PT" lastIdx="19" clrIdx="8">
    <p:extLst>
      <p:ext uri="{19B8F6BF-5375-455C-9EA6-DF929625EA0E}">
        <p15:presenceInfo xmlns:p15="http://schemas.microsoft.com/office/powerpoint/2012/main" userId="S::patrick.taylor@prudential.com::981a0ee2-0c25-4a2d-a066-75a2971b3e8e" providerId="AD"/>
      </p:ext>
    </p:extLst>
  </p:cmAuthor>
  <p:cmAuthor id="10" name="Donavon Diez" initials="DD" lastIdx="40" clrIdx="9">
    <p:extLst>
      <p:ext uri="{19B8F6BF-5375-455C-9EA6-DF929625EA0E}">
        <p15:presenceInfo xmlns:p15="http://schemas.microsoft.com/office/powerpoint/2012/main" userId="S::donavon.diez@Prudential.com::bd6a149e-3e4e-4bdb-b038-2c8e9dc7997a" providerId="AD"/>
      </p:ext>
    </p:extLst>
  </p:cmAuthor>
  <p:cmAuthor id="11" name="Jennifer Trimboli" initials="JT" lastIdx="1" clrIdx="10">
    <p:extLst>
      <p:ext uri="{19B8F6BF-5375-455C-9EA6-DF929625EA0E}">
        <p15:presenceInfo xmlns:p15="http://schemas.microsoft.com/office/powerpoint/2012/main" userId="S::jennifer.trimboli@Prudential.com::361b9837-6647-43ed-ae7b-eada52b3a5b2" providerId="AD"/>
      </p:ext>
    </p:extLst>
  </p:cmAuthor>
  <p:cmAuthor id="12" name="Rachel Molina" initials="RM [2]" lastIdx="68" clrIdx="11">
    <p:extLst>
      <p:ext uri="{19B8F6BF-5375-455C-9EA6-DF929625EA0E}">
        <p15:presenceInfo xmlns:p15="http://schemas.microsoft.com/office/powerpoint/2012/main" userId="S::rachel.molina@Prudential.com::94ba9056-b894-4832-9953-186feea5796f" providerId="AD"/>
      </p:ext>
    </p:extLst>
  </p:cmAuthor>
  <p:cmAuthor id="13" name="Heather Vega" initials="HV" lastIdx="20" clrIdx="12">
    <p:extLst>
      <p:ext uri="{19B8F6BF-5375-455C-9EA6-DF929625EA0E}">
        <p15:presenceInfo xmlns:p15="http://schemas.microsoft.com/office/powerpoint/2012/main" userId="S::Heather.Vega@prudential.com::1edee87b-7dc4-4458-8157-fcc1ba16ccd3" providerId="AD"/>
      </p:ext>
    </p:extLst>
  </p:cmAuthor>
  <p:cmAuthor id="14" name="Marc Howell" initials="MH" lastIdx="15" clrIdx="13">
    <p:extLst>
      <p:ext uri="{19B8F6BF-5375-455C-9EA6-DF929625EA0E}">
        <p15:presenceInfo xmlns:p15="http://schemas.microsoft.com/office/powerpoint/2012/main" userId="S::Marc.Howell@Prudential.com::03c2a3c4-f6dd-434e-a449-1043fba0aaa5" providerId="AD"/>
      </p:ext>
    </p:extLst>
  </p:cmAuthor>
  <p:cmAuthor id="15" name="Stephanie Winiarski" initials="SW" lastIdx="16" clrIdx="14">
    <p:extLst>
      <p:ext uri="{19B8F6BF-5375-455C-9EA6-DF929625EA0E}">
        <p15:presenceInfo xmlns:p15="http://schemas.microsoft.com/office/powerpoint/2012/main" userId="S::stephanie.winiarski@Prudential.com::dd4bdfbd-0336-4c44-8e7c-7b2a7072ff9a" providerId="AD"/>
      </p:ext>
    </p:extLst>
  </p:cmAuthor>
  <p:cmAuthor id="16" name="Darlene Schild" initials="DS" lastIdx="8" clrIdx="15">
    <p:extLst>
      <p:ext uri="{19B8F6BF-5375-455C-9EA6-DF929625EA0E}">
        <p15:presenceInfo xmlns:p15="http://schemas.microsoft.com/office/powerpoint/2012/main" userId="S::darlene.schild@prudential.com::828b593d-6b17-412e-bc23-174c6820ae4a" providerId="AD"/>
      </p:ext>
    </p:extLst>
  </p:cmAuthor>
  <p:cmAuthor id="17" name="Robin Paro" initials="RP" lastIdx="14" clrIdx="16">
    <p:extLst>
      <p:ext uri="{19B8F6BF-5375-455C-9EA6-DF929625EA0E}">
        <p15:presenceInfo xmlns:p15="http://schemas.microsoft.com/office/powerpoint/2012/main" userId="S::robin.paro@Prudential.com::436595a2-275d-47f4-bda9-de9b897228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E71"/>
    <a:srgbClr val="EEEEEE"/>
    <a:srgbClr val="696969"/>
    <a:srgbClr val="88CCF8"/>
    <a:srgbClr val="227B90"/>
    <a:srgbClr val="005C91"/>
    <a:srgbClr val="CDE0E6"/>
    <a:srgbClr val="E1B937"/>
    <a:srgbClr val="111B2F"/>
    <a:srgbClr val="8E92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55" autoAdjust="0"/>
    <p:restoredTop sz="71378" autoAdjust="0"/>
  </p:normalViewPr>
  <p:slideViewPr>
    <p:cSldViewPr snapToGrid="0">
      <p:cViewPr varScale="1">
        <p:scale>
          <a:sx n="84" d="100"/>
          <a:sy n="84" d="100"/>
        </p:scale>
        <p:origin x="1074" y="78"/>
      </p:cViewPr>
      <p:guideLst>
        <p:guide pos="3888"/>
        <p:guide pos="384"/>
        <p:guide orient="horz" pos="336"/>
        <p:guide orient="horz" pos="3984"/>
        <p:guide pos="7296"/>
        <p:guide pos="672"/>
        <p:guide orient="horz" pos="720"/>
        <p:guide pos="4200"/>
        <p:guide orient="horz" pos="4080"/>
        <p:guide orient="horz" pos="936"/>
      </p:guideLst>
    </p:cSldViewPr>
  </p:slideViewPr>
  <p:notesTextViewPr>
    <p:cViewPr>
      <p:scale>
        <a:sx n="70" d="100"/>
        <a:sy n="70" d="100"/>
      </p:scale>
      <p:origin x="0" y="0"/>
    </p:cViewPr>
  </p:notesTextViewPr>
  <p:sorterViewPr>
    <p:cViewPr>
      <p:scale>
        <a:sx n="100" d="100"/>
        <a:sy n="100" d="100"/>
      </p:scale>
      <p:origin x="0" y="0"/>
    </p:cViewPr>
  </p:sorterViewPr>
  <p:notesViewPr>
    <p:cSldViewPr snapToGrid="0">
      <p:cViewPr>
        <p:scale>
          <a:sx n="200" d="100"/>
          <a:sy n="200" d="100"/>
        </p:scale>
        <p:origin x="1206" y="-15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bg2"/>
                </a:solidFill>
                <a:latin typeface="+mj-lt"/>
                <a:ea typeface="+mn-ea"/>
                <a:cs typeface="+mn-cs"/>
              </a:defRPr>
            </a:pPr>
            <a:r>
              <a:rPr lang="en-US" sz="2000" b="1" dirty="0">
                <a:solidFill>
                  <a:schemeClr val="bg2"/>
                </a:solidFill>
                <a:latin typeface="+mj-lt"/>
              </a:rPr>
              <a:t>United States:</a:t>
            </a:r>
            <a:r>
              <a:rPr lang="en-US" sz="2000" b="1" baseline="0" dirty="0">
                <a:solidFill>
                  <a:schemeClr val="bg2"/>
                </a:solidFill>
                <a:latin typeface="+mj-lt"/>
              </a:rPr>
              <a:t> Inflation rate from 1990 to 2020</a:t>
            </a:r>
            <a:endParaRPr lang="en-US" sz="2000" b="1" dirty="0">
              <a:solidFill>
                <a:schemeClr val="bg2"/>
              </a:solidFill>
              <a:latin typeface="+mj-lt"/>
            </a:endParaRP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bg2"/>
              </a:solidFill>
              <a:latin typeface="+mj-lt"/>
              <a:ea typeface="+mn-ea"/>
              <a:cs typeface="+mn-cs"/>
            </a:defRPr>
          </a:pPr>
          <a:endParaRPr lang="en-US"/>
        </a:p>
      </c:txPr>
    </c:title>
    <c:autoTitleDeleted val="0"/>
    <c:plotArea>
      <c:layout>
        <c:manualLayout>
          <c:layoutTarget val="inner"/>
          <c:xMode val="edge"/>
          <c:yMode val="edge"/>
          <c:x val="7.0295375014377118E-2"/>
          <c:y val="8.2877920984563591E-2"/>
          <c:w val="0.91557281719965433"/>
          <c:h val="0.89740184808467138"/>
        </c:manualLayout>
      </c:layout>
      <c:barChart>
        <c:barDir val="col"/>
        <c:grouping val="stacked"/>
        <c:varyColors val="0"/>
        <c:ser>
          <c:idx val="0"/>
          <c:order val="0"/>
          <c:tx>
            <c:strRef>
              <c:f>Sheet1!$B$1</c:f>
              <c:strCache>
                <c:ptCount val="1"/>
                <c:pt idx="0">
                  <c:v>Series 1</c:v>
                </c:pt>
              </c:strCache>
            </c:strRef>
          </c:tx>
          <c:spPr>
            <a:solidFill>
              <a:schemeClr val="tx2"/>
            </a:solidFill>
            <a:ln>
              <a:noFill/>
            </a:ln>
            <a:effectLst/>
          </c:spPr>
          <c:invertIfNegative val="0"/>
          <c:cat>
            <c:numRef>
              <c:f>Sheet1!$A$2:$A$32</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Sheet1!$B$2:$B$32</c:f>
              <c:numCache>
                <c:formatCode>0.00%</c:formatCode>
                <c:ptCount val="31"/>
                <c:pt idx="0">
                  <c:v>5.3999999999999999E-2</c:v>
                </c:pt>
                <c:pt idx="1">
                  <c:v>4.2000000000000003E-2</c:v>
                </c:pt>
                <c:pt idx="2">
                  <c:v>0.03</c:v>
                </c:pt>
                <c:pt idx="3">
                  <c:v>0.03</c:v>
                </c:pt>
                <c:pt idx="4">
                  <c:v>2.5999999999999999E-2</c:v>
                </c:pt>
                <c:pt idx="5">
                  <c:v>2.8000000000000001E-2</c:v>
                </c:pt>
                <c:pt idx="6">
                  <c:v>0.03</c:v>
                </c:pt>
                <c:pt idx="7">
                  <c:v>2.3E-2</c:v>
                </c:pt>
                <c:pt idx="8">
                  <c:v>1.6E-2</c:v>
                </c:pt>
                <c:pt idx="9">
                  <c:v>2.1999999999999999E-2</c:v>
                </c:pt>
                <c:pt idx="10">
                  <c:v>3.4000000000000002E-2</c:v>
                </c:pt>
                <c:pt idx="11">
                  <c:v>2.8000000000000001E-2</c:v>
                </c:pt>
                <c:pt idx="12">
                  <c:v>1.6E-2</c:v>
                </c:pt>
                <c:pt idx="13">
                  <c:v>2.3E-2</c:v>
                </c:pt>
                <c:pt idx="14">
                  <c:v>2.7E-2</c:v>
                </c:pt>
                <c:pt idx="15">
                  <c:v>3.4000000000000002E-2</c:v>
                </c:pt>
                <c:pt idx="16">
                  <c:v>3.2000000000000001E-2</c:v>
                </c:pt>
                <c:pt idx="17">
                  <c:v>2.8000000000000001E-2</c:v>
                </c:pt>
                <c:pt idx="18">
                  <c:v>3.7999999999999999E-2</c:v>
                </c:pt>
                <c:pt idx="19">
                  <c:v>-4.0000000000000001E-3</c:v>
                </c:pt>
                <c:pt idx="20">
                  <c:v>1.6E-2</c:v>
                </c:pt>
                <c:pt idx="21">
                  <c:v>3.2000000000000001E-2</c:v>
                </c:pt>
                <c:pt idx="22">
                  <c:v>2.1000000000000001E-2</c:v>
                </c:pt>
                <c:pt idx="23">
                  <c:v>1.4999999999999999E-2</c:v>
                </c:pt>
                <c:pt idx="24">
                  <c:v>1.6E-2</c:v>
                </c:pt>
                <c:pt idx="25">
                  <c:v>1E-3</c:v>
                </c:pt>
                <c:pt idx="26">
                  <c:v>1.2999999999999999E-2</c:v>
                </c:pt>
                <c:pt idx="27">
                  <c:v>2.1000000000000001E-2</c:v>
                </c:pt>
                <c:pt idx="28">
                  <c:v>2.4E-2</c:v>
                </c:pt>
                <c:pt idx="29">
                  <c:v>1.7999999999999999E-2</c:v>
                </c:pt>
                <c:pt idx="30">
                  <c:v>1.2E-2</c:v>
                </c:pt>
              </c:numCache>
            </c:numRef>
          </c:val>
          <c:extLst>
            <c:ext xmlns:c16="http://schemas.microsoft.com/office/drawing/2014/chart" uri="{C3380CC4-5D6E-409C-BE32-E72D297353CC}">
              <c16:uniqueId val="{00000000-D184-43F8-AC77-FD793E2C3FFD}"/>
            </c:ext>
          </c:extLst>
        </c:ser>
        <c:dLbls>
          <c:showLegendKey val="0"/>
          <c:showVal val="0"/>
          <c:showCatName val="0"/>
          <c:showSerName val="0"/>
          <c:showPercent val="0"/>
          <c:showBubbleSize val="0"/>
        </c:dLbls>
        <c:gapWidth val="67"/>
        <c:overlap val="100"/>
        <c:axId val="1352110000"/>
        <c:axId val="1352110416"/>
      </c:barChart>
      <c:catAx>
        <c:axId val="1352110000"/>
        <c:scaling>
          <c:orientation val="minMax"/>
        </c:scaling>
        <c:delete val="0"/>
        <c:axPos val="b"/>
        <c:numFmt formatCode="General" sourceLinked="1"/>
        <c:majorTickMark val="none"/>
        <c:minorTickMark val="none"/>
        <c:tickLblPos val="nextTo"/>
        <c:spPr>
          <a:noFill/>
          <a:ln w="9525" cap="flat" cmpd="sng" algn="ctr">
            <a:solidFill>
              <a:srgbClr val="6D6E7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352110416"/>
        <c:crosses val="autoZero"/>
        <c:auto val="1"/>
        <c:lblAlgn val="ctr"/>
        <c:lblOffset val="500"/>
        <c:tickLblSkip val="1"/>
        <c:tickMarkSkip val="1"/>
        <c:noMultiLvlLbl val="0"/>
      </c:catAx>
      <c:valAx>
        <c:axId val="1352110416"/>
        <c:scaling>
          <c:orientation val="minMax"/>
        </c:scaling>
        <c:delete val="1"/>
        <c:axPos val="l"/>
        <c:numFmt formatCode="0.00%" sourceLinked="1"/>
        <c:majorTickMark val="none"/>
        <c:minorTickMark val="none"/>
        <c:tickLblPos val="nextTo"/>
        <c:crossAx val="1352110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Value of $100</c:v>
                </c:pt>
              </c:strCache>
            </c:strRef>
          </c:tx>
          <c:spPr>
            <a:solidFill>
              <a:schemeClr val="tx2">
                <a:lumMod val="60000"/>
                <a:lumOff val="40000"/>
              </a:schemeClr>
            </a:solidFill>
            <a:ln>
              <a:noFill/>
            </a:ln>
            <a:effectLst/>
            <a:scene3d>
              <a:camera prst="orthographicFront"/>
              <a:lightRig rig="threePt" dir="t"/>
            </a:scene3d>
            <a:sp3d>
              <a:bevelT w="1905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Today</c:v>
                </c:pt>
                <c:pt idx="1">
                  <c:v>10 Years</c:v>
                </c:pt>
                <c:pt idx="2">
                  <c:v>20 Years</c:v>
                </c:pt>
              </c:strCache>
            </c:strRef>
          </c:cat>
          <c:val>
            <c:numRef>
              <c:f>Sheet1!$B$2:$B$4</c:f>
              <c:numCache>
                <c:formatCode>"$"#,##0_);[Red]\("$"#,##0\)</c:formatCode>
                <c:ptCount val="3"/>
                <c:pt idx="0">
                  <c:v>100</c:v>
                </c:pt>
                <c:pt idx="1">
                  <c:v>74</c:v>
                </c:pt>
                <c:pt idx="2">
                  <c:v>55</c:v>
                </c:pt>
              </c:numCache>
            </c:numRef>
          </c:val>
          <c:extLst>
            <c:ext xmlns:c16="http://schemas.microsoft.com/office/drawing/2014/chart" uri="{C3380CC4-5D6E-409C-BE32-E72D297353CC}">
              <c16:uniqueId val="{00000000-9F52-491C-9DE4-003BE2F60364}"/>
            </c:ext>
          </c:extLst>
        </c:ser>
        <c:ser>
          <c:idx val="1"/>
          <c:order val="1"/>
          <c:tx>
            <c:strRef>
              <c:f>Sheet1!$C$1</c:f>
              <c:strCache>
                <c:ptCount val="1"/>
                <c:pt idx="0">
                  <c:v>Cost of Goods and Services at 3% Annual Inflation</c:v>
                </c:pt>
              </c:strCache>
            </c:strRef>
          </c:tx>
          <c:spPr>
            <a:solidFill>
              <a:schemeClr val="tx1">
                <a:lumMod val="90000"/>
                <a:lumOff val="10000"/>
              </a:schemeClr>
            </a:solidFill>
            <a:ln>
              <a:noFill/>
            </a:ln>
            <a:effectLst/>
            <a:scene3d>
              <a:camera prst="orthographicFront"/>
              <a:lightRig rig="threePt" dir="t"/>
            </a:scene3d>
            <a:sp3d>
              <a:bevelT w="1905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Today</c:v>
                </c:pt>
                <c:pt idx="1">
                  <c:v>10 Years</c:v>
                </c:pt>
                <c:pt idx="2">
                  <c:v>20 Years</c:v>
                </c:pt>
              </c:strCache>
            </c:strRef>
          </c:cat>
          <c:val>
            <c:numRef>
              <c:f>Sheet1!$C$2:$C$4</c:f>
              <c:numCache>
                <c:formatCode>"$"#,##0_);[Red]\("$"#,##0\)</c:formatCode>
                <c:ptCount val="3"/>
                <c:pt idx="0">
                  <c:v>100</c:v>
                </c:pt>
                <c:pt idx="1">
                  <c:v>134</c:v>
                </c:pt>
                <c:pt idx="2">
                  <c:v>181</c:v>
                </c:pt>
              </c:numCache>
            </c:numRef>
          </c:val>
          <c:extLst>
            <c:ext xmlns:c16="http://schemas.microsoft.com/office/drawing/2014/chart" uri="{C3380CC4-5D6E-409C-BE32-E72D297353CC}">
              <c16:uniqueId val="{00000001-9F52-491C-9DE4-003BE2F60364}"/>
            </c:ext>
          </c:extLst>
        </c:ser>
        <c:dLbls>
          <c:dLblPos val="outEnd"/>
          <c:showLegendKey val="0"/>
          <c:showVal val="1"/>
          <c:showCatName val="0"/>
          <c:showSerName val="0"/>
          <c:showPercent val="0"/>
          <c:showBubbleSize val="0"/>
        </c:dLbls>
        <c:gapWidth val="120"/>
        <c:overlap val="-27"/>
        <c:axId val="151266160"/>
        <c:axId val="151269072"/>
      </c:barChart>
      <c:catAx>
        <c:axId val="15126616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51269072"/>
        <c:crosses val="autoZero"/>
        <c:auto val="1"/>
        <c:lblAlgn val="ctr"/>
        <c:lblOffset val="100"/>
        <c:noMultiLvlLbl val="0"/>
      </c:catAx>
      <c:valAx>
        <c:axId val="151269072"/>
        <c:scaling>
          <c:orientation val="minMax"/>
        </c:scaling>
        <c:delete val="0"/>
        <c:axPos val="l"/>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1266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0.00285</cdr:x>
      <cdr:y>0.05002</cdr:y>
    </cdr:from>
    <cdr:to>
      <cdr:x>0.07628</cdr:x>
      <cdr:y>0.87809</cdr:y>
    </cdr:to>
    <cdr:grpSp>
      <cdr:nvGrpSpPr>
        <cdr:cNvPr id="2" name="Group 1">
          <a:extLst xmlns:a="http://schemas.openxmlformats.org/drawingml/2006/main">
            <a:ext uri="{FF2B5EF4-FFF2-40B4-BE49-F238E27FC236}">
              <a16:creationId xmlns:a16="http://schemas.microsoft.com/office/drawing/2014/main" id="{EA367DD0-17E0-45BA-AA98-4C98920CC83A}"/>
            </a:ext>
          </a:extLst>
        </cdr:cNvPr>
        <cdr:cNvGrpSpPr/>
      </cdr:nvGrpSpPr>
      <cdr:grpSpPr>
        <a:xfrm xmlns:a="http://schemas.openxmlformats.org/drawingml/2006/main">
          <a:off x="28618" y="243201"/>
          <a:ext cx="737345" cy="4026141"/>
          <a:chOff x="1391624" y="1479169"/>
          <a:chExt cx="737375" cy="4051508"/>
        </a:xfrm>
      </cdr:grpSpPr>
      <cdr:sp macro="" textlink="">
        <cdr:nvSpPr>
          <cdr:cNvPr id="3" name="TextBox 6">
            <a:extLst xmlns:a="http://schemas.openxmlformats.org/drawingml/2006/main">
              <a:ext uri="{FF2B5EF4-FFF2-40B4-BE49-F238E27FC236}">
                <a16:creationId xmlns:a16="http://schemas.microsoft.com/office/drawing/2014/main" id="{543F28AD-5A08-4E17-9C4A-CDF4C016B4D3}"/>
              </a:ext>
            </a:extLst>
          </cdr:cNvPr>
          <cdr:cNvSpPr txBox="1"/>
        </cdr:nvSpPr>
        <cdr:spPr>
          <a:xfrm xmlns:a="http://schemas.openxmlformats.org/drawingml/2006/main">
            <a:off x="1392735" y="1479169"/>
            <a:ext cx="72902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dirty="0"/>
              <a:t>6.00%</a:t>
            </a:r>
          </a:p>
        </cdr:txBody>
      </cdr:sp>
      <cdr:sp macro="" textlink="">
        <cdr:nvSpPr>
          <cdr:cNvPr id="4" name="TextBox 7">
            <a:extLst xmlns:a="http://schemas.openxmlformats.org/drawingml/2006/main">
              <a:ext uri="{FF2B5EF4-FFF2-40B4-BE49-F238E27FC236}">
                <a16:creationId xmlns:a16="http://schemas.microsoft.com/office/drawing/2014/main" id="{D0F29779-E592-40F1-9290-9C25041AD9AB}"/>
              </a:ext>
            </a:extLst>
          </cdr:cNvPr>
          <cdr:cNvSpPr txBox="1"/>
        </cdr:nvSpPr>
        <cdr:spPr>
          <a:xfrm xmlns:a="http://schemas.openxmlformats.org/drawingml/2006/main">
            <a:off x="1391625" y="2103698"/>
            <a:ext cx="72902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dirty="0"/>
              <a:t>5.00%</a:t>
            </a:r>
          </a:p>
        </cdr:txBody>
      </cdr:sp>
      <cdr:sp macro="" textlink="">
        <cdr:nvSpPr>
          <cdr:cNvPr id="5" name="TextBox 8">
            <a:extLst xmlns:a="http://schemas.openxmlformats.org/drawingml/2006/main">
              <a:ext uri="{FF2B5EF4-FFF2-40B4-BE49-F238E27FC236}">
                <a16:creationId xmlns:a16="http://schemas.microsoft.com/office/drawing/2014/main" id="{7BFF0DC1-835A-41D8-ABF1-CA96A3CC2B58}"/>
              </a:ext>
            </a:extLst>
          </cdr:cNvPr>
          <cdr:cNvSpPr txBox="1"/>
        </cdr:nvSpPr>
        <cdr:spPr>
          <a:xfrm xmlns:a="http://schemas.openxmlformats.org/drawingml/2006/main">
            <a:off x="1391624" y="2740313"/>
            <a:ext cx="72902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dirty="0"/>
              <a:t>4.00%</a:t>
            </a:r>
          </a:p>
        </cdr:txBody>
      </cdr:sp>
      <cdr:sp macro="" textlink="">
        <cdr:nvSpPr>
          <cdr:cNvPr id="6" name="TextBox 9">
            <a:extLst xmlns:a="http://schemas.openxmlformats.org/drawingml/2006/main">
              <a:ext uri="{FF2B5EF4-FFF2-40B4-BE49-F238E27FC236}">
                <a16:creationId xmlns:a16="http://schemas.microsoft.com/office/drawing/2014/main" id="{42016B9A-14E0-43B6-B85C-1BEB234DB9C2}"/>
              </a:ext>
            </a:extLst>
          </cdr:cNvPr>
          <cdr:cNvSpPr txBox="1"/>
        </cdr:nvSpPr>
        <cdr:spPr>
          <a:xfrm xmlns:a="http://schemas.openxmlformats.org/drawingml/2006/main">
            <a:off x="1399975" y="3361429"/>
            <a:ext cx="72902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dirty="0"/>
              <a:t>3.00%</a:t>
            </a:r>
          </a:p>
        </cdr:txBody>
      </cdr:sp>
      <cdr:sp macro="" textlink="">
        <cdr:nvSpPr>
          <cdr:cNvPr id="7" name="TextBox 10">
            <a:extLst xmlns:a="http://schemas.openxmlformats.org/drawingml/2006/main">
              <a:ext uri="{FF2B5EF4-FFF2-40B4-BE49-F238E27FC236}">
                <a16:creationId xmlns:a16="http://schemas.microsoft.com/office/drawing/2014/main" id="{DCB23FAD-24FA-4D37-95B6-C0137CA98256}"/>
              </a:ext>
            </a:extLst>
          </cdr:cNvPr>
          <cdr:cNvSpPr txBox="1"/>
        </cdr:nvSpPr>
        <cdr:spPr>
          <a:xfrm xmlns:a="http://schemas.openxmlformats.org/drawingml/2006/main">
            <a:off x="1399975" y="3990492"/>
            <a:ext cx="72902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dirty="0"/>
              <a:t>2.00%</a:t>
            </a:r>
          </a:p>
        </cdr:txBody>
      </cdr:sp>
      <cdr:sp macro="" textlink="">
        <cdr:nvSpPr>
          <cdr:cNvPr id="8" name="TextBox 11">
            <a:extLst xmlns:a="http://schemas.openxmlformats.org/drawingml/2006/main">
              <a:ext uri="{FF2B5EF4-FFF2-40B4-BE49-F238E27FC236}">
                <a16:creationId xmlns:a16="http://schemas.microsoft.com/office/drawing/2014/main" id="{A265932B-76D5-40BE-8152-B2EF2A451CC8}"/>
              </a:ext>
            </a:extLst>
          </cdr:cNvPr>
          <cdr:cNvSpPr txBox="1"/>
        </cdr:nvSpPr>
        <cdr:spPr>
          <a:xfrm xmlns:a="http://schemas.openxmlformats.org/drawingml/2006/main">
            <a:off x="1399074" y="4617068"/>
            <a:ext cx="72902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dirty="0"/>
              <a:t>1.00%</a:t>
            </a:r>
          </a:p>
        </cdr:txBody>
      </cdr:sp>
      <cdr:sp macro="" textlink="">
        <cdr:nvSpPr>
          <cdr:cNvPr id="9" name="TextBox 12">
            <a:extLst xmlns:a="http://schemas.openxmlformats.org/drawingml/2006/main">
              <a:ext uri="{FF2B5EF4-FFF2-40B4-BE49-F238E27FC236}">
                <a16:creationId xmlns:a16="http://schemas.microsoft.com/office/drawing/2014/main" id="{B4EA124C-5451-491A-BF8B-2BD8F21DF2ED}"/>
              </a:ext>
            </a:extLst>
          </cdr:cNvPr>
          <cdr:cNvSpPr txBox="1"/>
        </cdr:nvSpPr>
        <cdr:spPr>
          <a:xfrm xmlns:a="http://schemas.openxmlformats.org/drawingml/2006/main">
            <a:off x="1395301" y="5253678"/>
            <a:ext cx="72902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dirty="0"/>
              <a:t>0.00%</a:t>
            </a: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B22837-3F92-42E7-A5B0-72AE6CC0D2B5}" type="datetimeFigureOut">
              <a:rPr lang="en-US" smtClean="0"/>
              <a:t>11/15/2021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06BCC6-166A-4C9E-A03D-1B52E5FFD7A2}" type="slidenum">
              <a:rPr lang="en-US" smtClean="0"/>
              <a:t>‹#›</a:t>
            </a:fld>
            <a:endParaRPr lang="en-US"/>
          </a:p>
        </p:txBody>
      </p:sp>
    </p:spTree>
    <p:extLst>
      <p:ext uri="{BB962C8B-B14F-4D97-AF65-F5344CB8AC3E}">
        <p14:creationId xmlns:p14="http://schemas.microsoft.com/office/powerpoint/2010/main" val="22341790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458788"/>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749040"/>
            <a:ext cx="5726430" cy="46863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8AD36D-A0B1-4BA6-83A5-1FCE68D2F796}" type="slidenum">
              <a:rPr lang="en-US" smtClean="0"/>
              <a:t>‹#›</a:t>
            </a:fld>
            <a:endParaRPr lang="en-US"/>
          </a:p>
        </p:txBody>
      </p:sp>
    </p:spTree>
    <p:extLst>
      <p:ext uri="{BB962C8B-B14F-4D97-AF65-F5344CB8AC3E}">
        <p14:creationId xmlns:p14="http://schemas.microsoft.com/office/powerpoint/2010/main" val="1565701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171450" indent="-114300" algn="l" defTabSz="914400" rtl="0" eaLnBrk="1" latinLnBrk="0" hangingPunct="1">
      <a:buClr>
        <a:schemeClr val="bg2"/>
      </a:buClr>
      <a:buFont typeface="Arial" panose="020B0604020202020204" pitchFamily="34" charset="0"/>
      <a:buChar char="•"/>
      <a:defRPr sz="1200" kern="1200">
        <a:solidFill>
          <a:schemeClr val="tx1"/>
        </a:solidFill>
        <a:latin typeface="+mn-lt"/>
        <a:ea typeface="+mn-ea"/>
        <a:cs typeface="+mn-cs"/>
      </a:defRPr>
    </a:lvl2pPr>
    <a:lvl3pPr marL="457200" indent="-114300" algn="l" defTabSz="914400" rtl="0" eaLnBrk="1" latinLnBrk="0" hangingPunct="1">
      <a:buClr>
        <a:schemeClr val="bg2"/>
      </a:buClr>
      <a:buFont typeface="Arial Narrow" panose="020B0606020202030204" pitchFamily="34" charset="0"/>
      <a:buChar char="–"/>
      <a:defRPr sz="1200" kern="1200">
        <a:solidFill>
          <a:schemeClr val="tx1"/>
        </a:solidFill>
        <a:latin typeface="+mn-lt"/>
        <a:ea typeface="+mn-ea"/>
        <a:cs typeface="+mn-cs"/>
      </a:defRPr>
    </a:lvl3pPr>
    <a:lvl4pPr marL="800100" indent="-114300" algn="l" defTabSz="914400" rtl="0" eaLnBrk="1" latinLnBrk="0" hangingPunct="1">
      <a:buClr>
        <a:schemeClr val="bg2"/>
      </a:buClr>
      <a:buFont typeface="Wingdings" panose="05000000000000000000" pitchFamily="2" charset="2"/>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755390"/>
            <a:ext cx="5726430" cy="4686300"/>
          </a:xfrm>
        </p:spPr>
        <p:txBody>
          <a:bodyPr/>
          <a:lstStyle/>
          <a:p>
            <a:r>
              <a:rPr lang="en-US" dirty="0"/>
              <a:t>[Welcome audience and introduce speaker.] </a:t>
            </a:r>
          </a:p>
        </p:txBody>
      </p:sp>
      <p:sp>
        <p:nvSpPr>
          <p:cNvPr id="4" name="Slide Number Placeholder 3"/>
          <p:cNvSpPr>
            <a:spLocks noGrp="1"/>
          </p:cNvSpPr>
          <p:nvPr>
            <p:ph type="sldNum" sz="quarter" idx="5"/>
          </p:nvPr>
        </p:nvSpPr>
        <p:spPr/>
        <p:txBody>
          <a:bodyPr/>
          <a:lstStyle/>
          <a:p>
            <a:fld id="{7E8AD36D-A0B1-4BA6-83A5-1FCE68D2F796}" type="slidenum">
              <a:rPr lang="en-US" smtClean="0"/>
              <a:t>1</a:t>
            </a:fld>
            <a:endParaRPr lang="en-US"/>
          </a:p>
        </p:txBody>
      </p:sp>
    </p:spTree>
    <p:extLst>
      <p:ext uri="{BB962C8B-B14F-4D97-AF65-F5344CB8AC3E}">
        <p14:creationId xmlns:p14="http://schemas.microsoft.com/office/powerpoint/2010/main" val="3894422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there are valid reasons for a client to have some money on the sidelines, there are some negative consequences as well:</a:t>
            </a:r>
          </a:p>
          <a:p>
            <a:r>
              <a:rPr lang="en-US" dirty="0"/>
              <a:t>Inflation: Inflation reflects a general increase in prices and corresponding fall in the value of money. For clients investing in vehicles with a low rate of return, this means that they are losing purchasing power each and every year.</a:t>
            </a:r>
          </a:p>
          <a:p>
            <a:r>
              <a:rPr lang="en-US" dirty="0"/>
              <a:t>Ongoing Taxation: Interest paid each year in many fixed vehicles will result in taxable consequences to the client. This taxation can effectively decrease a client’s net rate of return.</a:t>
            </a:r>
          </a:p>
          <a:p>
            <a:r>
              <a:rPr lang="en-US" dirty="0"/>
              <a:t>Low Returns: Safety and security may be accompanied by a low real rate of return.</a:t>
            </a:r>
          </a:p>
          <a:p>
            <a:r>
              <a:rPr lang="en-US" dirty="0"/>
              <a:t>Re-Investment Risk: While a client may be comfortable with today’s interest rate, they may have to reinvest this money at lower rates of return in the future, depending on the environment at the time.</a:t>
            </a:r>
          </a:p>
        </p:txBody>
      </p:sp>
      <p:sp>
        <p:nvSpPr>
          <p:cNvPr id="4" name="Slide Number Placeholder 3"/>
          <p:cNvSpPr>
            <a:spLocks noGrp="1"/>
          </p:cNvSpPr>
          <p:nvPr>
            <p:ph type="sldNum" sz="quarter" idx="5"/>
          </p:nvPr>
        </p:nvSpPr>
        <p:spPr/>
        <p:txBody>
          <a:bodyPr/>
          <a:lstStyle/>
          <a:p>
            <a:fld id="{7E8AD36D-A0B1-4BA6-83A5-1FCE68D2F796}" type="slidenum">
              <a:rPr lang="en-US" smtClean="0"/>
              <a:t>10</a:t>
            </a:fld>
            <a:endParaRPr lang="en-US"/>
          </a:p>
        </p:txBody>
      </p:sp>
    </p:spTree>
    <p:extLst>
      <p:ext uri="{BB962C8B-B14F-4D97-AF65-F5344CB8AC3E}">
        <p14:creationId xmlns:p14="http://schemas.microsoft.com/office/powerpoint/2010/main" val="644871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term, this may lead to significant issues for our clients. As their money loses purchasing power due to inflation, they’ll become increasingly more poorly positioned for two areas that we can help them plan for significantly: the impact that a chronic illness need may have on their financial strategy as well as their beneficiary’s ability to use the remaining legacy money to help meet any future needs!</a:t>
            </a:r>
          </a:p>
        </p:txBody>
      </p:sp>
      <p:sp>
        <p:nvSpPr>
          <p:cNvPr id="4" name="Slide Number Placeholder 3"/>
          <p:cNvSpPr>
            <a:spLocks noGrp="1"/>
          </p:cNvSpPr>
          <p:nvPr>
            <p:ph type="sldNum" sz="quarter" idx="5"/>
          </p:nvPr>
        </p:nvSpPr>
        <p:spPr/>
        <p:txBody>
          <a:bodyPr/>
          <a:lstStyle/>
          <a:p>
            <a:fld id="{6295394F-3ACB-4A71-ACE6-D95FE9B42A9E}" type="slidenum">
              <a:rPr lang="en-US" smtClean="0"/>
              <a:pPr/>
              <a:t>11</a:t>
            </a:fld>
            <a:endParaRPr lang="en-US"/>
          </a:p>
        </p:txBody>
      </p:sp>
    </p:spTree>
    <p:extLst>
      <p:ext uri="{BB962C8B-B14F-4D97-AF65-F5344CB8AC3E}">
        <p14:creationId xmlns:p14="http://schemas.microsoft.com/office/powerpoint/2010/main" val="2987966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7E8AD36D-A0B1-4BA6-83A5-1FCE68D2F796}" type="slidenum">
              <a:rPr lang="en-US" smtClean="0"/>
              <a:t>12</a:t>
            </a:fld>
            <a:endParaRPr lang="en-US"/>
          </a:p>
        </p:txBody>
      </p:sp>
    </p:spTree>
    <p:extLst>
      <p:ext uri="{BB962C8B-B14F-4D97-AF65-F5344CB8AC3E}">
        <p14:creationId xmlns:p14="http://schemas.microsoft.com/office/powerpoint/2010/main" val="4263910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can we do about it? </a:t>
            </a:r>
            <a:r>
              <a:rPr lang="en-US" sz="1800" dirty="0">
                <a:effectLst/>
                <a:latin typeface="Segoe UI" panose="020B0502040204020203" pitchFamily="34" charset="0"/>
              </a:rPr>
              <a:t>Custom Premier II may be a Swiss army knife, providing the client with the death benefit protection they need and act as a tool for a variety of different life circumstances.</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13</a:t>
            </a:fld>
            <a:endParaRPr lang="en-US"/>
          </a:p>
        </p:txBody>
      </p:sp>
    </p:spTree>
    <p:extLst>
      <p:ext uri="{BB962C8B-B14F-4D97-AF65-F5344CB8AC3E}">
        <p14:creationId xmlns:p14="http://schemas.microsoft.com/office/powerpoint/2010/main" val="3621849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7E8AD36D-A0B1-4BA6-83A5-1FCE68D2F796}" type="slidenum">
              <a:rPr lang="en-US" smtClean="0"/>
              <a:t>14</a:t>
            </a:fld>
            <a:endParaRPr lang="en-US"/>
          </a:p>
        </p:txBody>
      </p:sp>
    </p:spTree>
    <p:extLst>
      <p:ext uri="{BB962C8B-B14F-4D97-AF65-F5344CB8AC3E}">
        <p14:creationId xmlns:p14="http://schemas.microsoft.com/office/powerpoint/2010/main" val="1457059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Susan, a teacher who is approaching retirement. She resembles many clients for whom this idea might be appropriate:</a:t>
            </a:r>
          </a:p>
          <a:p>
            <a:pPr marL="171450" indent="-171450">
              <a:buFont typeface="Arial" panose="020B0604020202020204" pitchFamily="34" charset="0"/>
              <a:buChar char="•"/>
            </a:pPr>
            <a:r>
              <a:rPr lang="en-US" dirty="0"/>
              <a:t>At or near retirement</a:t>
            </a:r>
          </a:p>
          <a:p>
            <a:pPr marL="171450" indent="-171450">
              <a:buFont typeface="Arial" panose="020B0604020202020204" pitchFamily="34" charset="0"/>
              <a:buChar char="•"/>
            </a:pPr>
            <a:r>
              <a:rPr lang="en-US" dirty="0"/>
              <a:t>Assets in CDs or low interest-bearing accounts</a:t>
            </a:r>
          </a:p>
          <a:p>
            <a:pPr marL="171450" indent="-171450">
              <a:buFont typeface="Arial" panose="020B0604020202020204" pitchFamily="34" charset="0"/>
              <a:buChar char="•"/>
            </a:pPr>
            <a:r>
              <a:rPr lang="en-US" dirty="0"/>
              <a:t>Sufficient retirement income excluding the above listed assets</a:t>
            </a:r>
          </a:p>
          <a:p>
            <a:pPr marL="171450" indent="-171450">
              <a:buFont typeface="Arial" panose="020B0604020202020204" pitchFamily="34" charset="0"/>
              <a:buChar char="•"/>
            </a:pPr>
            <a:r>
              <a:rPr lang="en-US" dirty="0"/>
              <a:t>Concerned with planning for chronic illness</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15</a:t>
            </a:fld>
            <a:endParaRPr lang="en-US"/>
          </a:p>
        </p:txBody>
      </p:sp>
    </p:spTree>
    <p:extLst>
      <p:ext uri="{BB962C8B-B14F-4D97-AF65-F5344CB8AC3E}">
        <p14:creationId xmlns:p14="http://schemas.microsoft.com/office/powerpoint/2010/main" val="3060549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 Premier II is a versatile product that can be designed for a variety of client needs. For Susan, let’s consider how this contract could help her at various stages of her life. If she ever needed the money, the life insurance cash value would be available to her, through withdrawals of surrender value or policy loans. She has a variety of options to allocate her money inside of the contract; let’s consider what happens if she allocates her funds inside the fixed account, as well as what happens if she allocates her funds in the variable subaccounts and earns a 6% rate of return.</a:t>
            </a:r>
          </a:p>
          <a:p>
            <a:endParaRPr lang="en-US" dirty="0"/>
          </a:p>
          <a:p>
            <a:r>
              <a:rPr lang="en-US" dirty="0"/>
              <a:t>[Read Values]</a:t>
            </a:r>
          </a:p>
          <a:p>
            <a:endParaRPr lang="en-US" dirty="0"/>
          </a:p>
          <a:p>
            <a:r>
              <a:rPr lang="en-US" dirty="0"/>
              <a:t>Long term, the growth of her assets is substantial. In addition, her surrender value exceeds her initial premium contribution within the first 5 years of the contract, allowing access if needed for any reason.</a:t>
            </a:r>
          </a:p>
        </p:txBody>
      </p:sp>
      <p:sp>
        <p:nvSpPr>
          <p:cNvPr id="4" name="Slide Number Placeholder 3"/>
          <p:cNvSpPr>
            <a:spLocks noGrp="1"/>
          </p:cNvSpPr>
          <p:nvPr>
            <p:ph type="sldNum" sz="quarter" idx="5"/>
          </p:nvPr>
        </p:nvSpPr>
        <p:spPr/>
        <p:txBody>
          <a:bodyPr/>
          <a:lstStyle/>
          <a:p>
            <a:fld id="{7E8AD36D-A0B1-4BA6-83A5-1FCE68D2F796}" type="slidenum">
              <a:rPr lang="en-US" smtClean="0"/>
              <a:t>16</a:t>
            </a:fld>
            <a:endParaRPr lang="en-US"/>
          </a:p>
        </p:txBody>
      </p:sp>
    </p:spTree>
    <p:extLst>
      <p:ext uri="{BB962C8B-B14F-4D97-AF65-F5344CB8AC3E}">
        <p14:creationId xmlns:p14="http://schemas.microsoft.com/office/powerpoint/2010/main" val="2442479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she were to die, she’d realize immediate death benefit leverage on her initial premium contribution to her heirs. </a:t>
            </a:r>
          </a:p>
          <a:p>
            <a:endParaRPr lang="en-US" dirty="0"/>
          </a:p>
          <a:p>
            <a:r>
              <a:rPr lang="en-US" dirty="0"/>
              <a:t>[Read Chart]</a:t>
            </a:r>
          </a:p>
          <a:p>
            <a:endParaRPr lang="en-US" dirty="0"/>
          </a:p>
          <a:p>
            <a:r>
              <a:rPr lang="en-US" dirty="0"/>
              <a:t>In addition, as the cash value grows, her death benefit can grow alongside of it with any cash value accumulation!</a:t>
            </a:r>
          </a:p>
        </p:txBody>
      </p:sp>
      <p:sp>
        <p:nvSpPr>
          <p:cNvPr id="4" name="Slide Number Placeholder 3"/>
          <p:cNvSpPr>
            <a:spLocks noGrp="1"/>
          </p:cNvSpPr>
          <p:nvPr>
            <p:ph type="sldNum" sz="quarter" idx="5"/>
          </p:nvPr>
        </p:nvSpPr>
        <p:spPr/>
        <p:txBody>
          <a:bodyPr/>
          <a:lstStyle/>
          <a:p>
            <a:fld id="{7E8AD36D-A0B1-4BA6-83A5-1FCE68D2F796}" type="slidenum">
              <a:rPr lang="en-US" smtClean="0"/>
              <a:t>17</a:t>
            </a:fld>
            <a:endParaRPr lang="en-US"/>
          </a:p>
        </p:txBody>
      </p:sp>
    </p:spTree>
    <p:extLst>
      <p:ext uri="{BB962C8B-B14F-4D97-AF65-F5344CB8AC3E}">
        <p14:creationId xmlns:p14="http://schemas.microsoft.com/office/powerpoint/2010/main" val="3848052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18</a:t>
            </a:fld>
            <a:endParaRPr lang="en-US"/>
          </a:p>
        </p:txBody>
      </p:sp>
    </p:spTree>
    <p:extLst>
      <p:ext uri="{BB962C8B-B14F-4D97-AF65-F5344CB8AC3E}">
        <p14:creationId xmlns:p14="http://schemas.microsoft.com/office/powerpoint/2010/main" val="649741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19</a:t>
            </a:fld>
            <a:endParaRPr lang="en-US"/>
          </a:p>
        </p:txBody>
      </p:sp>
    </p:spTree>
    <p:extLst>
      <p:ext uri="{BB962C8B-B14F-4D97-AF65-F5344CB8AC3E}">
        <p14:creationId xmlns:p14="http://schemas.microsoft.com/office/powerpoint/2010/main" val="4196935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use in Merrill Lynch only]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AD36D-A0B1-4BA6-83A5-1FCE68D2F796}" type="slidenum">
              <a:rPr kumimoji="0" lang="en-US" sz="1200" b="0" i="0" u="none" strike="noStrike" kern="1200" cap="none" spc="0" normalizeH="0" baseline="0" noProof="0" smtClean="0">
                <a:ln>
                  <a:noFill/>
                </a:ln>
                <a:solidFill>
                  <a:srgbClr val="00224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2245"/>
              </a:solidFill>
              <a:effectLst/>
              <a:uLnTx/>
              <a:uFillTx/>
              <a:latin typeface="Arial"/>
              <a:ea typeface="+mn-ea"/>
              <a:cs typeface="+mn-cs"/>
            </a:endParaRPr>
          </a:p>
        </p:txBody>
      </p:sp>
    </p:spTree>
    <p:extLst>
      <p:ext uri="{BB962C8B-B14F-4D97-AF65-F5344CB8AC3E}">
        <p14:creationId xmlns:p14="http://schemas.microsoft.com/office/powerpoint/2010/main" val="2592119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Chart]</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20</a:t>
            </a:fld>
            <a:endParaRPr lang="en-US"/>
          </a:p>
        </p:txBody>
      </p:sp>
    </p:spTree>
    <p:extLst>
      <p:ext uri="{BB962C8B-B14F-4D97-AF65-F5344CB8AC3E}">
        <p14:creationId xmlns:p14="http://schemas.microsoft.com/office/powerpoint/2010/main" val="2743405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chronic illness benefit comes with quite a bit of flexibility, as well. The maximum benefit the client receives is 4% of the death benefit; that said, the client could certainly take a lower amount if that met their needs. In a scenario where they wanted a smaller amount for a longer period of time, they could simply lower their distribution.</a:t>
            </a:r>
          </a:p>
          <a:p>
            <a:endParaRPr lang="en-US" dirty="0"/>
          </a:p>
          <a:p>
            <a:r>
              <a:rPr lang="en-US" dirty="0"/>
              <a:t>[Read Chart]</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21</a:t>
            </a:fld>
            <a:endParaRPr lang="en-US"/>
          </a:p>
        </p:txBody>
      </p:sp>
    </p:spTree>
    <p:extLst>
      <p:ext uri="{BB962C8B-B14F-4D97-AF65-F5344CB8AC3E}">
        <p14:creationId xmlns:p14="http://schemas.microsoft.com/office/powerpoint/2010/main" val="707690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22</a:t>
            </a:fld>
            <a:endParaRPr lang="en-US"/>
          </a:p>
        </p:txBody>
      </p:sp>
    </p:spTree>
    <p:extLst>
      <p:ext uri="{BB962C8B-B14F-4D97-AF65-F5344CB8AC3E}">
        <p14:creationId xmlns:p14="http://schemas.microsoft.com/office/powerpoint/2010/main" val="289813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clients may not want to utilize this strategy as a single premium. That’s OK! Our products have the flexibility to accept premium at whatever pace makes the most sense for a client’s financial needs.</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23</a:t>
            </a:fld>
            <a:endParaRPr lang="en-US"/>
          </a:p>
        </p:txBody>
      </p:sp>
    </p:spTree>
    <p:extLst>
      <p:ext uri="{BB962C8B-B14F-4D97-AF65-F5344CB8AC3E}">
        <p14:creationId xmlns:p14="http://schemas.microsoft.com/office/powerpoint/2010/main" val="4033537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24</a:t>
            </a:fld>
            <a:endParaRPr lang="en-US"/>
          </a:p>
        </p:txBody>
      </p:sp>
    </p:spTree>
    <p:extLst>
      <p:ext uri="{BB962C8B-B14F-4D97-AF65-F5344CB8AC3E}">
        <p14:creationId xmlns:p14="http://schemas.microsoft.com/office/powerpoint/2010/main" val="824345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25</a:t>
            </a:fld>
            <a:endParaRPr lang="en-US"/>
          </a:p>
        </p:txBody>
      </p:sp>
    </p:spTree>
    <p:extLst>
      <p:ext uri="{BB962C8B-B14F-4D97-AF65-F5344CB8AC3E}">
        <p14:creationId xmlns:p14="http://schemas.microsoft.com/office/powerpoint/2010/main" val="2389304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7E8AD36D-A0B1-4BA6-83A5-1FCE68D2F796}" type="slidenum">
              <a:rPr lang="en-US" smtClean="0"/>
              <a:t>26</a:t>
            </a:fld>
            <a:endParaRPr lang="en-US"/>
          </a:p>
        </p:txBody>
      </p:sp>
    </p:spTree>
    <p:extLst>
      <p:ext uri="{BB962C8B-B14F-4D97-AF65-F5344CB8AC3E}">
        <p14:creationId xmlns:p14="http://schemas.microsoft.com/office/powerpoint/2010/main" val="2631283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financial professionals may wonder what alternatives they have to this type of strategy. In addition to life insurance with a chronic illness rider, traditional long-term care insurance and a hybrid life/LTC policy represent two other viable options. Let’s discuss the differences.</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27</a:t>
            </a:fld>
            <a:endParaRPr lang="en-US"/>
          </a:p>
        </p:txBody>
      </p:sp>
    </p:spTree>
    <p:extLst>
      <p:ext uri="{BB962C8B-B14F-4D97-AF65-F5344CB8AC3E}">
        <p14:creationId xmlns:p14="http://schemas.microsoft.com/office/powerpoint/2010/main" val="3229278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28</a:t>
            </a:fld>
            <a:endParaRPr lang="en-US"/>
          </a:p>
        </p:txBody>
      </p:sp>
    </p:spTree>
    <p:extLst>
      <p:ext uri="{BB962C8B-B14F-4D97-AF65-F5344CB8AC3E}">
        <p14:creationId xmlns:p14="http://schemas.microsoft.com/office/powerpoint/2010/main" val="4158023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29</a:t>
            </a:fld>
            <a:endParaRPr lang="en-US"/>
          </a:p>
        </p:txBody>
      </p:sp>
    </p:spTree>
    <p:extLst>
      <p:ext uri="{BB962C8B-B14F-4D97-AF65-F5344CB8AC3E}">
        <p14:creationId xmlns:p14="http://schemas.microsoft.com/office/powerpoint/2010/main" val="4144792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Inflation probably isn’t a topic that most of us think about every day, yet it’s omnipresence has a significant impact on our lives. Recently those concerns have been brough back to the front of our minds, as the significant government spending in response to the COVID-19 pandemic has led to inflationary fears going forward. During our presentation today, we plan to explore how are clients are reacting to this problem, and why it might be an issue for them long term as part of their financial strategy.</a:t>
            </a:r>
          </a:p>
        </p:txBody>
      </p:sp>
      <p:sp>
        <p:nvSpPr>
          <p:cNvPr id="4" name="Slide Number Placeholder 3"/>
          <p:cNvSpPr>
            <a:spLocks noGrp="1"/>
          </p:cNvSpPr>
          <p:nvPr>
            <p:ph type="sldNum" sz="quarter" idx="5"/>
          </p:nvPr>
        </p:nvSpPr>
        <p:spPr/>
        <p:txBody>
          <a:bodyPr/>
          <a:lstStyle/>
          <a:p>
            <a:fld id="{6295394F-3ACB-4A71-ACE6-D95FE9B42A9E}" type="slidenum">
              <a:rPr lang="en-US" smtClean="0"/>
              <a:pPr/>
              <a:t>3</a:t>
            </a:fld>
            <a:endParaRPr lang="en-US"/>
          </a:p>
        </p:txBody>
      </p:sp>
    </p:spTree>
    <p:extLst>
      <p:ext uri="{BB962C8B-B14F-4D97-AF65-F5344CB8AC3E}">
        <p14:creationId xmlns:p14="http://schemas.microsoft.com/office/powerpoint/2010/main" val="2856409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30</a:t>
            </a:fld>
            <a:endParaRPr lang="en-US"/>
          </a:p>
        </p:txBody>
      </p:sp>
    </p:spTree>
    <p:extLst>
      <p:ext uri="{BB962C8B-B14F-4D97-AF65-F5344CB8AC3E}">
        <p14:creationId xmlns:p14="http://schemas.microsoft.com/office/powerpoint/2010/main" val="3172866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What if I do need care? Let’s consider the three options available:</a:t>
            </a:r>
          </a:p>
          <a:p>
            <a:pPr lvl="0">
              <a:defRPr/>
            </a:pPr>
            <a:r>
              <a:rPr lang="en-US" dirty="0"/>
              <a:t>Life insurance with chronic illness rider:</a:t>
            </a:r>
          </a:p>
          <a:p>
            <a:pPr marL="171450" lvl="0" indent="-171450">
              <a:buFont typeface="Arial" panose="020B0604020202020204" pitchFamily="34" charset="0"/>
              <a:buChar char="•"/>
              <a:defRPr/>
            </a:pPr>
            <a:r>
              <a:rPr lang="en-US" dirty="0"/>
              <a:t>Double duty dollars: The benefit can be used during one’s life if chronic care is needed or to one’s beneficiaries through the death benefit</a:t>
            </a:r>
          </a:p>
          <a:p>
            <a:pPr marL="171450" lvl="0" indent="-171450">
              <a:buFont typeface="Arial" panose="020B0604020202020204" pitchFamily="34" charset="0"/>
              <a:buChar char="•"/>
              <a:defRPr/>
            </a:pPr>
            <a:r>
              <a:rPr lang="en-US" dirty="0"/>
              <a:t>Chronic illness rider may not require any receipts nor have any restrictions on how the funds are used in the event one is diagnosed as chronically ill</a:t>
            </a:r>
          </a:p>
          <a:p>
            <a:pPr marL="171450" lvl="0" indent="-171450">
              <a:buFont typeface="Arial" panose="020B0604020202020204" pitchFamily="34" charset="0"/>
              <a:buChar char="•"/>
              <a:defRPr/>
            </a:pPr>
            <a:r>
              <a:rPr lang="en-US" dirty="0"/>
              <a:t>The cost of the chronic illness rider is set in the contract and can not increase</a:t>
            </a:r>
          </a:p>
          <a:p>
            <a:pPr marL="171450" lvl="0" indent="-171450">
              <a:buFont typeface="Arial" panose="020B0604020202020204" pitchFamily="34" charset="0"/>
              <a:buChar char="•"/>
              <a:defRPr/>
            </a:pPr>
            <a:endParaRPr lang="en-US" dirty="0"/>
          </a:p>
          <a:p>
            <a:pPr marL="0" lvl="0" indent="0">
              <a:buFont typeface="Arial" panose="020B0604020202020204" pitchFamily="34" charset="0"/>
              <a:buNone/>
              <a:defRPr/>
            </a:pPr>
            <a:r>
              <a:rPr lang="en-US" dirty="0"/>
              <a:t>Hybrid LTC and life insurance:</a:t>
            </a:r>
          </a:p>
          <a:p>
            <a:pPr marL="171450" lvl="0" indent="-171450">
              <a:buFont typeface="Arial" panose="020B0604020202020204" pitchFamily="34" charset="0"/>
              <a:buChar char="•"/>
              <a:defRPr/>
            </a:pPr>
            <a:r>
              <a:rPr lang="en-US" dirty="0"/>
              <a:t>Typically has a larger benefit pool than a life insurance policy with a chronic illness rider; though they may have a smaller monthly benefit</a:t>
            </a:r>
          </a:p>
          <a:p>
            <a:pPr marL="171450" lvl="0" indent="-171450">
              <a:buFont typeface="Arial" panose="020B0604020202020204" pitchFamily="34" charset="0"/>
              <a:buChar char="•"/>
              <a:defRPr/>
            </a:pPr>
            <a:r>
              <a:rPr lang="en-US" dirty="0"/>
              <a:t>Many such policies require receipts to be reimbursed for any care related expenses</a:t>
            </a:r>
          </a:p>
          <a:p>
            <a:pPr marL="171450" lvl="0" indent="-171450">
              <a:buFont typeface="Arial" panose="020B0604020202020204" pitchFamily="34" charset="0"/>
              <a:buChar char="•"/>
              <a:defRPr/>
            </a:pPr>
            <a:r>
              <a:rPr lang="en-US" dirty="0"/>
              <a:t>Policies may have restrictions and only cover certain “qualified” long-term care costs</a:t>
            </a:r>
          </a:p>
          <a:p>
            <a:pPr marL="171450" lvl="0" indent="-171450">
              <a:buFont typeface="Arial" panose="020B0604020202020204" pitchFamily="34" charset="0"/>
              <a:buChar char="•"/>
              <a:defRPr/>
            </a:pPr>
            <a:endParaRPr lang="en-US" dirty="0"/>
          </a:p>
          <a:p>
            <a:pPr marL="0" lvl="0" indent="0">
              <a:buFont typeface="Arial" panose="020B0604020202020204" pitchFamily="34" charset="0"/>
              <a:buNone/>
              <a:defRPr/>
            </a:pPr>
            <a:r>
              <a:rPr lang="en-US" dirty="0"/>
              <a:t>Traditional LTC:</a:t>
            </a:r>
          </a:p>
          <a:p>
            <a:pPr marL="171450" lvl="0" indent="-171450">
              <a:buFont typeface="Arial" panose="020B0604020202020204" pitchFamily="34" charset="0"/>
              <a:buChar char="•"/>
              <a:defRPr/>
            </a:pPr>
            <a:r>
              <a:rPr lang="en-US" dirty="0"/>
              <a:t>Largest range of benefit options</a:t>
            </a:r>
          </a:p>
          <a:p>
            <a:pPr marL="171450" lvl="0" indent="-171450">
              <a:buFont typeface="Arial" panose="020B0604020202020204" pitchFamily="34" charset="0"/>
              <a:buChar char="•"/>
              <a:defRPr/>
            </a:pPr>
            <a:r>
              <a:rPr lang="en-US" dirty="0"/>
              <a:t>If the benefit is not needed during one’s lifetime, there is no death benefit</a:t>
            </a:r>
          </a:p>
          <a:p>
            <a:pPr marL="171450" lvl="0" indent="-171450">
              <a:buFont typeface="Arial" panose="020B0604020202020204" pitchFamily="34" charset="0"/>
              <a:buChar char="•"/>
              <a:defRPr/>
            </a:pPr>
            <a:r>
              <a:rPr lang="en-US" dirty="0"/>
              <a:t>Premiums may be increased over time </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31</a:t>
            </a:fld>
            <a:endParaRPr lang="en-US"/>
          </a:p>
        </p:txBody>
      </p:sp>
    </p:spTree>
    <p:extLst>
      <p:ext uri="{BB962C8B-B14F-4D97-AF65-F5344CB8AC3E}">
        <p14:creationId xmlns:p14="http://schemas.microsoft.com/office/powerpoint/2010/main" val="1488924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32</a:t>
            </a:fld>
            <a:endParaRPr lang="en-US"/>
          </a:p>
        </p:txBody>
      </p:sp>
    </p:spTree>
    <p:extLst>
      <p:ext uri="{BB962C8B-B14F-4D97-AF65-F5344CB8AC3E}">
        <p14:creationId xmlns:p14="http://schemas.microsoft.com/office/powerpoint/2010/main" val="3253501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33</a:t>
            </a:fld>
            <a:endParaRPr lang="en-US"/>
          </a:p>
        </p:txBody>
      </p:sp>
    </p:spTree>
    <p:extLst>
      <p:ext uri="{BB962C8B-B14F-4D97-AF65-F5344CB8AC3E}">
        <p14:creationId xmlns:p14="http://schemas.microsoft.com/office/powerpoint/2010/main" val="127566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our Advanced Planning team, we have a variety of marketing materials and tools available to help demonstrate the problem and its solutions to a client. We’ve included examples of several of them on the screen!</a:t>
            </a:r>
          </a:p>
        </p:txBody>
      </p:sp>
      <p:sp>
        <p:nvSpPr>
          <p:cNvPr id="4" name="Slide Number Placeholder 3"/>
          <p:cNvSpPr>
            <a:spLocks noGrp="1"/>
          </p:cNvSpPr>
          <p:nvPr>
            <p:ph type="sldNum" sz="quarter" idx="5"/>
          </p:nvPr>
        </p:nvSpPr>
        <p:spPr/>
        <p:txBody>
          <a:bodyPr/>
          <a:lstStyle/>
          <a:p>
            <a:fld id="{7E8AD36D-A0B1-4BA6-83A5-1FCE68D2F796}" type="slidenum">
              <a:rPr lang="en-US" smtClean="0"/>
              <a:t>34</a:t>
            </a:fld>
            <a:endParaRPr lang="en-US"/>
          </a:p>
        </p:txBody>
      </p:sp>
    </p:spTree>
    <p:extLst>
      <p:ext uri="{BB962C8B-B14F-4D97-AF65-F5344CB8AC3E}">
        <p14:creationId xmlns:p14="http://schemas.microsoft.com/office/powerpoint/2010/main" val="717219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one begin this conversation?</a:t>
            </a:r>
          </a:p>
          <a:p>
            <a:endParaRPr lang="en-US" dirty="0"/>
          </a:p>
          <a:p>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35</a:t>
            </a:fld>
            <a:endParaRPr lang="en-US"/>
          </a:p>
        </p:txBody>
      </p:sp>
    </p:spTree>
    <p:extLst>
      <p:ext uri="{BB962C8B-B14F-4D97-AF65-F5344CB8AC3E}">
        <p14:creationId xmlns:p14="http://schemas.microsoft.com/office/powerpoint/2010/main" val="235428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the important information on this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36</a:t>
            </a:fld>
            <a:endParaRPr lang="en-US"/>
          </a:p>
        </p:txBody>
      </p:sp>
    </p:spTree>
    <p:extLst>
      <p:ext uri="{BB962C8B-B14F-4D97-AF65-F5344CB8AC3E}">
        <p14:creationId xmlns:p14="http://schemas.microsoft.com/office/powerpoint/2010/main" val="3157838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the important information on this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37</a:t>
            </a:fld>
            <a:endParaRPr lang="en-US"/>
          </a:p>
        </p:txBody>
      </p:sp>
    </p:spTree>
    <p:extLst>
      <p:ext uri="{BB962C8B-B14F-4D97-AF65-F5344CB8AC3E}">
        <p14:creationId xmlns:p14="http://schemas.microsoft.com/office/powerpoint/2010/main" val="2159906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today’s agenda: </a:t>
            </a:r>
          </a:p>
          <a:p>
            <a:endParaRPr lang="en-US" dirty="0"/>
          </a:p>
          <a:p>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4</a:t>
            </a:fld>
            <a:endParaRPr lang="en-US"/>
          </a:p>
        </p:txBody>
      </p:sp>
    </p:spTree>
    <p:extLst>
      <p:ext uri="{BB962C8B-B14F-4D97-AF65-F5344CB8AC3E}">
        <p14:creationId xmlns:p14="http://schemas.microsoft.com/office/powerpoint/2010/main" val="3175334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7E8AD36D-A0B1-4BA6-83A5-1FCE68D2F796}" type="slidenum">
              <a:rPr lang="en-US" smtClean="0"/>
              <a:t>5</a:t>
            </a:fld>
            <a:endParaRPr lang="en-US"/>
          </a:p>
        </p:txBody>
      </p:sp>
    </p:spTree>
    <p:extLst>
      <p:ext uri="{BB962C8B-B14F-4D97-AF65-F5344CB8AC3E}">
        <p14:creationId xmlns:p14="http://schemas.microsoft.com/office/powerpoint/2010/main" val="1578836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mn-lt"/>
                <a:ea typeface="ＭＳ Ｐゴシック"/>
              </a:rPr>
              <a:t>And as we are going through this concept, I’d like you to think about clients that you may have work with who look like this:</a:t>
            </a:r>
          </a:p>
          <a:p>
            <a:pPr eaLnBrk="1" hangingPunct="1"/>
            <a:endParaRPr lang="en-US" dirty="0">
              <a:latin typeface="+mn-lt"/>
              <a:ea typeface="ＭＳ Ｐゴシック"/>
            </a:endParaRPr>
          </a:p>
          <a:p>
            <a:pPr eaLnBrk="1" hangingPunct="1"/>
            <a:r>
              <a:rPr lang="en-US" dirty="0">
                <a:latin typeface="+mn-lt"/>
                <a:ea typeface="ＭＳ Ｐゴシック"/>
              </a:rPr>
              <a:t>(read slide)</a:t>
            </a:r>
          </a:p>
          <a:p>
            <a:pPr eaLnBrk="1" hangingPunct="1"/>
            <a:endParaRPr lang="en-US" dirty="0">
              <a:latin typeface="+mn-lt"/>
              <a:ea typeface="ＭＳ Ｐゴシック"/>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AD36D-A0B1-4BA6-83A5-1FCE68D2F796}" type="slidenum">
              <a:rPr kumimoji="0" lang="en-US" sz="1200" b="0" i="0" u="none" strike="noStrike" kern="1200" cap="none" spc="0" normalizeH="0" baseline="0" noProof="0" smtClean="0">
                <a:ln>
                  <a:noFill/>
                </a:ln>
                <a:solidFill>
                  <a:srgbClr val="00224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2245"/>
              </a:solidFill>
              <a:effectLst/>
              <a:uLnTx/>
              <a:uFillTx/>
              <a:latin typeface="Arial"/>
              <a:ea typeface="+mn-ea"/>
              <a:cs typeface="+mn-cs"/>
            </a:endParaRPr>
          </a:p>
        </p:txBody>
      </p:sp>
    </p:spTree>
    <p:extLst>
      <p:ext uri="{BB962C8B-B14F-4D97-AF65-F5344CB8AC3E}">
        <p14:creationId xmlns:p14="http://schemas.microsoft.com/office/powerpoint/2010/main" val="1650088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ea typeface="ＭＳ Ｐゴシック" charset="-128"/>
                <a:cs typeface="ＭＳ Ｐゴシック"/>
              </a:rPr>
              <a:t>Many clients who have sufficient retirement funds may also have assets that are currently on thee “sidelines”. What have some clients been doing with their money over the past 15 years? Following the financial crisis in 2009, money market funds (MMFs) saw a rise in assets under management to an approximate $2.2 trillion. Within two years, capital was quickly redeployed, but it primarily poured into fixed-income assets. Following the COVID-19 sell-off in 2020, investors exhibited a similar pattern, leading to a record level of $3.9 trillion in MMFs. Almost a year into the recovery, MMF assets have only fallen to $3.6 trillion. A great deal of money remains on the sidelines.</a:t>
            </a:r>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7</a:t>
            </a:fld>
            <a:endParaRPr lang="en-US"/>
          </a:p>
        </p:txBody>
      </p:sp>
    </p:spTree>
    <p:extLst>
      <p:ext uri="{BB962C8B-B14F-4D97-AF65-F5344CB8AC3E}">
        <p14:creationId xmlns:p14="http://schemas.microsoft.com/office/powerpoint/2010/main" val="2608640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money on the sidelines earning? In many cases, not very much! Shown here are the top CD rates for one-year CDs nationally, from </a:t>
            </a:r>
            <a:r>
              <a:rPr lang="en-US" dirty="0" err="1"/>
              <a:t>Bankrate.com</a:t>
            </a:r>
            <a:r>
              <a:rPr lang="en-US" dirty="0"/>
              <a:t>. The highest of any listed bank is paying well under 1%!</a:t>
            </a:r>
          </a:p>
        </p:txBody>
      </p:sp>
      <p:sp>
        <p:nvSpPr>
          <p:cNvPr id="4" name="Slide Number Placeholder 3"/>
          <p:cNvSpPr>
            <a:spLocks noGrp="1"/>
          </p:cNvSpPr>
          <p:nvPr>
            <p:ph type="sldNum" sz="quarter" idx="5"/>
          </p:nvPr>
        </p:nvSpPr>
        <p:spPr/>
        <p:txBody>
          <a:bodyPr/>
          <a:lstStyle/>
          <a:p>
            <a:fld id="{7E8AD36D-A0B1-4BA6-83A5-1FCE68D2F796}" type="slidenum">
              <a:rPr lang="en-US" smtClean="0"/>
              <a:t>8</a:t>
            </a:fld>
            <a:endParaRPr lang="en-US"/>
          </a:p>
        </p:txBody>
      </p:sp>
    </p:spTree>
    <p:extLst>
      <p:ext uri="{BB962C8B-B14F-4D97-AF65-F5344CB8AC3E}">
        <p14:creationId xmlns:p14="http://schemas.microsoft.com/office/powerpoint/2010/main" val="1651539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755390"/>
            <a:ext cx="5726430" cy="4686300"/>
          </a:xfrm>
        </p:spPr>
        <p:txBody>
          <a:bodyPr/>
          <a:lstStyle/>
          <a:p>
            <a:r>
              <a:rPr lang="en-US" dirty="0"/>
              <a:t>Why are clients willing to leave so much on the sidelines, earning so little interest? There are 4 reasons:</a:t>
            </a:r>
          </a:p>
          <a:p>
            <a:r>
              <a:rPr lang="en-US" dirty="0"/>
              <a:t>Safety: CDs are not going to experience a negative rate of return. The client will know exactly what their experience will look like up front.</a:t>
            </a:r>
          </a:p>
          <a:p>
            <a:r>
              <a:rPr lang="en-US" dirty="0"/>
              <a:t>Predictability: With a fixed rate of return, a client is going to know exactly how much interest they’ll receive. This can make budgeting and planning much simpler!</a:t>
            </a:r>
          </a:p>
          <a:p>
            <a:r>
              <a:rPr lang="en-US" dirty="0"/>
              <a:t>Wide Selection of Terms: CDs come in a variety of durations, with a wide array of terms on how money can be accessed. This is much less restrictive than other fixed alternatives.</a:t>
            </a:r>
            <a:br>
              <a:rPr lang="en-US" dirty="0"/>
            </a:br>
            <a:r>
              <a:rPr lang="en-US" dirty="0"/>
              <a:t>Quick Access to Funds: CDs can often be surrendered with little to no penalty, and interest can often be accessed with no penalty at all.</a:t>
            </a:r>
          </a:p>
        </p:txBody>
      </p:sp>
      <p:sp>
        <p:nvSpPr>
          <p:cNvPr id="4" name="Slide Number Placeholder 3"/>
          <p:cNvSpPr>
            <a:spLocks noGrp="1"/>
          </p:cNvSpPr>
          <p:nvPr>
            <p:ph type="sldNum" sz="quarter" idx="5"/>
          </p:nvPr>
        </p:nvSpPr>
        <p:spPr/>
        <p:txBody>
          <a:bodyPr/>
          <a:lstStyle/>
          <a:p>
            <a:fld id="{7E8AD36D-A0B1-4BA6-83A5-1FCE68D2F796}" type="slidenum">
              <a:rPr lang="en-US" smtClean="0"/>
              <a:t>9</a:t>
            </a:fld>
            <a:endParaRPr lang="en-US"/>
          </a:p>
        </p:txBody>
      </p:sp>
    </p:spTree>
    <p:extLst>
      <p:ext uri="{BB962C8B-B14F-4D97-AF65-F5344CB8AC3E}">
        <p14:creationId xmlns:p14="http://schemas.microsoft.com/office/powerpoint/2010/main" val="411944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prudential.com/personal" TargetMode="External"/><Relationship Id="rId7" Type="http://schemas.openxmlformats.org/officeDocument/2006/relationships/hyperlink" Target="https://www.prudential.com/employers" TargetMode="External"/><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hyperlink" Target="https://www.prudential.com/advisors" TargetMode="External"/><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hyperlink" Target="https://www.prudential.com/institutions"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er 1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117771"/>
            <a:ext cx="10702114" cy="2471814"/>
          </a:xfrm>
          <a:prstGeom prst="rect">
            <a:avLst/>
          </a:prstGeom>
        </p:spPr>
        <p:txBody>
          <a:bodyPr>
            <a:noAutofit/>
          </a:bodyPr>
          <a:lstStyle>
            <a:lvl1pPr marL="0" indent="0">
              <a:buNone/>
              <a:defRPr sz="2400" b="1" i="0">
                <a:solidFill>
                  <a:schemeClr val="bg2"/>
                </a:solidFill>
                <a:latin typeface="PrudentialModern SemCond Bold S" pitchFamily="2" charset="77"/>
              </a:defRPr>
            </a:lvl1pPr>
            <a:lvl2pPr>
              <a:defRPr sz="2000"/>
            </a:lvl2pPr>
            <a:lvl3pPr>
              <a:defRPr sz="1800"/>
            </a:lvl3pPr>
            <a:lvl4pPr marL="1371600" indent="0">
              <a:buNone/>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702114"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Text Placeholder 7">
            <a:extLst>
              <a:ext uri="{FF2B5EF4-FFF2-40B4-BE49-F238E27FC236}">
                <a16:creationId xmlns:a16="http://schemas.microsoft.com/office/drawing/2014/main" id="{1F1BEC95-FE60-604F-94BF-DA9DA3D3F38F}"/>
              </a:ext>
            </a:extLst>
          </p:cNvPr>
          <p:cNvSpPr>
            <a:spLocks noGrp="1"/>
          </p:cNvSpPr>
          <p:nvPr>
            <p:ph type="body" sz="quarter" idx="14"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C14B707F-FBC0-4D28-B062-6BBDDCF0CB78}"/>
              </a:ext>
            </a:extLst>
          </p:cNvPr>
          <p:cNvSpPr>
            <a:spLocks noGrp="1"/>
          </p:cNvSpPr>
          <p:nvPr>
            <p:ph type="ftr" sz="quarter" idx="15"/>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05173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4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9E9A-A776-4D80-8893-DF38CED347F2}"/>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4BFE872E-0B3D-4352-BA53-7DE3F063B3EF}"/>
              </a:ext>
            </a:extLst>
          </p:cNvPr>
          <p:cNvSpPr>
            <a:spLocks noGrp="1"/>
          </p:cNvSpPr>
          <p:nvPr>
            <p:ph idx="1"/>
          </p:nvPr>
        </p:nvSpPr>
        <p:spPr>
          <a:xfrm>
            <a:off x="965198" y="1478280"/>
            <a:ext cx="10807701"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8" name="Text Placeholder 7">
            <a:extLst>
              <a:ext uri="{FF2B5EF4-FFF2-40B4-BE49-F238E27FC236}">
                <a16:creationId xmlns:a16="http://schemas.microsoft.com/office/drawing/2014/main" id="{D7C261A6-C87D-1D4D-9754-B301E9E4E017}"/>
              </a:ext>
            </a:extLst>
          </p:cNvPr>
          <p:cNvSpPr>
            <a:spLocks noGrp="1"/>
          </p:cNvSpPr>
          <p:nvPr>
            <p:ph type="body" sz="quarter" idx="15" hasCustomPrompt="1"/>
          </p:nvPr>
        </p:nvSpPr>
        <p:spPr>
          <a:xfrm>
            <a:off x="965198" y="5978768"/>
            <a:ext cx="9779002" cy="457200"/>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11" name="Slide Number Placeholder 3">
            <a:extLst>
              <a:ext uri="{FF2B5EF4-FFF2-40B4-BE49-F238E27FC236}">
                <a16:creationId xmlns:a16="http://schemas.microsoft.com/office/drawing/2014/main" id="{838C6273-00ED-4EB5-8305-AFE8D5C447F8}"/>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t>‹#›</a:t>
            </a:fld>
            <a:endParaRPr lang="en-US"/>
          </a:p>
        </p:txBody>
      </p:sp>
      <p:sp>
        <p:nvSpPr>
          <p:cNvPr id="12" name="Footer Placeholder 2">
            <a:extLst>
              <a:ext uri="{FF2B5EF4-FFF2-40B4-BE49-F238E27FC236}">
                <a16:creationId xmlns:a16="http://schemas.microsoft.com/office/drawing/2014/main" id="{F9B88FC2-082C-4452-88FC-6B044E45A73B}"/>
              </a:ext>
            </a:extLst>
          </p:cNvPr>
          <p:cNvSpPr txBox="1">
            <a:spLocks/>
          </p:cNvSpPr>
          <p:nvPr userDrawn="1"/>
        </p:nvSpPr>
        <p:spPr>
          <a:xfrm>
            <a:off x="965435" y="6592092"/>
            <a:ext cx="8911810" cy="231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6D6E71"/>
                </a:solidFill>
              </a:rPr>
              <a:t>Created Exclusively for Financial Professionals. Not for Use with Consumers.</a:t>
            </a:r>
            <a:endParaRPr lang="en-US" sz="800" dirty="0">
              <a:solidFill>
                <a:srgbClr val="6D6E71"/>
              </a:solidFill>
            </a:endParaRPr>
          </a:p>
        </p:txBody>
      </p:sp>
      <p:sp>
        <p:nvSpPr>
          <p:cNvPr id="13" name="Content Placeholder 2">
            <a:extLst>
              <a:ext uri="{FF2B5EF4-FFF2-40B4-BE49-F238E27FC236}">
                <a16:creationId xmlns:a16="http://schemas.microsoft.com/office/drawing/2014/main" id="{C4C8727B-C87F-4B2D-9F7B-6BAFE000E72C}"/>
              </a:ext>
            </a:extLst>
          </p:cNvPr>
          <p:cNvSpPr>
            <a:spLocks noGrp="1"/>
          </p:cNvSpPr>
          <p:nvPr>
            <p:ph idx="16"/>
          </p:nvPr>
        </p:nvSpPr>
        <p:spPr>
          <a:xfrm>
            <a:off x="965198" y="2959440"/>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4" name="Content Placeholder 2">
            <a:extLst>
              <a:ext uri="{FF2B5EF4-FFF2-40B4-BE49-F238E27FC236}">
                <a16:creationId xmlns:a16="http://schemas.microsoft.com/office/drawing/2014/main" id="{E9EAAC86-2229-45A6-BFF3-8FB0184DFC44}"/>
              </a:ext>
            </a:extLst>
          </p:cNvPr>
          <p:cNvSpPr>
            <a:spLocks noGrp="1"/>
          </p:cNvSpPr>
          <p:nvPr>
            <p:ph idx="17"/>
          </p:nvPr>
        </p:nvSpPr>
        <p:spPr>
          <a:xfrm>
            <a:off x="965198" y="4440600"/>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5" name="Content Placeholder 2">
            <a:extLst>
              <a:ext uri="{FF2B5EF4-FFF2-40B4-BE49-F238E27FC236}">
                <a16:creationId xmlns:a16="http://schemas.microsoft.com/office/drawing/2014/main" id="{40875025-8EFB-447A-8570-C03931631DAC}"/>
              </a:ext>
            </a:extLst>
          </p:cNvPr>
          <p:cNvSpPr>
            <a:spLocks noGrp="1"/>
          </p:cNvSpPr>
          <p:nvPr>
            <p:ph idx="18"/>
          </p:nvPr>
        </p:nvSpPr>
        <p:spPr>
          <a:xfrm>
            <a:off x="965198" y="3700020"/>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6" name="Content Placeholder 2">
            <a:extLst>
              <a:ext uri="{FF2B5EF4-FFF2-40B4-BE49-F238E27FC236}">
                <a16:creationId xmlns:a16="http://schemas.microsoft.com/office/drawing/2014/main" id="{F7B9AEAD-34E4-4284-B0D9-D366FBB6DF8D}"/>
              </a:ext>
            </a:extLst>
          </p:cNvPr>
          <p:cNvSpPr>
            <a:spLocks noGrp="1"/>
          </p:cNvSpPr>
          <p:nvPr>
            <p:ph idx="19"/>
          </p:nvPr>
        </p:nvSpPr>
        <p:spPr>
          <a:xfrm>
            <a:off x="965198" y="5181179"/>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7" name="Content Placeholder 2">
            <a:extLst>
              <a:ext uri="{FF2B5EF4-FFF2-40B4-BE49-F238E27FC236}">
                <a16:creationId xmlns:a16="http://schemas.microsoft.com/office/drawing/2014/main" id="{683E168E-7C55-46E2-BD6B-89A667C05954}"/>
              </a:ext>
            </a:extLst>
          </p:cNvPr>
          <p:cNvSpPr>
            <a:spLocks noGrp="1"/>
          </p:cNvSpPr>
          <p:nvPr>
            <p:ph idx="20"/>
          </p:nvPr>
        </p:nvSpPr>
        <p:spPr>
          <a:xfrm>
            <a:off x="965198" y="2218860"/>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8" name="Content Placeholder 2">
            <a:extLst>
              <a:ext uri="{FF2B5EF4-FFF2-40B4-BE49-F238E27FC236}">
                <a16:creationId xmlns:a16="http://schemas.microsoft.com/office/drawing/2014/main" id="{F9952000-47A4-4FB7-A7BF-FCAF943274B9}"/>
              </a:ext>
            </a:extLst>
          </p:cNvPr>
          <p:cNvSpPr>
            <a:spLocks noGrp="1"/>
          </p:cNvSpPr>
          <p:nvPr>
            <p:ph idx="21"/>
          </p:nvPr>
        </p:nvSpPr>
        <p:spPr>
          <a:xfrm>
            <a:off x="6642097" y="2959440"/>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9" name="Content Placeholder 2">
            <a:extLst>
              <a:ext uri="{FF2B5EF4-FFF2-40B4-BE49-F238E27FC236}">
                <a16:creationId xmlns:a16="http://schemas.microsoft.com/office/drawing/2014/main" id="{AC8963F1-9900-4F2D-B0C1-74911A8E5D66}"/>
              </a:ext>
            </a:extLst>
          </p:cNvPr>
          <p:cNvSpPr>
            <a:spLocks noGrp="1"/>
          </p:cNvSpPr>
          <p:nvPr>
            <p:ph idx="22"/>
          </p:nvPr>
        </p:nvSpPr>
        <p:spPr>
          <a:xfrm>
            <a:off x="6642097" y="4440600"/>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20" name="Content Placeholder 2">
            <a:extLst>
              <a:ext uri="{FF2B5EF4-FFF2-40B4-BE49-F238E27FC236}">
                <a16:creationId xmlns:a16="http://schemas.microsoft.com/office/drawing/2014/main" id="{A37440A7-FC5B-464A-8DBE-DA44D98085DB}"/>
              </a:ext>
            </a:extLst>
          </p:cNvPr>
          <p:cNvSpPr>
            <a:spLocks noGrp="1"/>
          </p:cNvSpPr>
          <p:nvPr>
            <p:ph idx="23"/>
          </p:nvPr>
        </p:nvSpPr>
        <p:spPr>
          <a:xfrm>
            <a:off x="6642097" y="3700020"/>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21" name="Content Placeholder 2">
            <a:extLst>
              <a:ext uri="{FF2B5EF4-FFF2-40B4-BE49-F238E27FC236}">
                <a16:creationId xmlns:a16="http://schemas.microsoft.com/office/drawing/2014/main" id="{9CEAACC9-F841-473F-95FC-03095DADAC85}"/>
              </a:ext>
            </a:extLst>
          </p:cNvPr>
          <p:cNvSpPr>
            <a:spLocks noGrp="1"/>
          </p:cNvSpPr>
          <p:nvPr>
            <p:ph idx="24"/>
          </p:nvPr>
        </p:nvSpPr>
        <p:spPr>
          <a:xfrm>
            <a:off x="6642097" y="5181179"/>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22" name="Content Placeholder 2">
            <a:extLst>
              <a:ext uri="{FF2B5EF4-FFF2-40B4-BE49-F238E27FC236}">
                <a16:creationId xmlns:a16="http://schemas.microsoft.com/office/drawing/2014/main" id="{04C140EB-EDE4-425B-9791-8C2AA74D9042}"/>
              </a:ext>
            </a:extLst>
          </p:cNvPr>
          <p:cNvSpPr>
            <a:spLocks noGrp="1"/>
          </p:cNvSpPr>
          <p:nvPr>
            <p:ph idx="25"/>
          </p:nvPr>
        </p:nvSpPr>
        <p:spPr>
          <a:xfrm>
            <a:off x="6642097" y="2218860"/>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Tree>
    <p:extLst>
      <p:ext uri="{BB962C8B-B14F-4D97-AF65-F5344CB8AC3E}">
        <p14:creationId xmlns:p14="http://schemas.microsoft.com/office/powerpoint/2010/main" val="319540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4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CA0973FF-D1D3-814E-ACC3-FDDF08FFF0FE}"/>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6A49E236-50AA-DA4E-9D54-6E25EF90033B}"/>
              </a:ext>
            </a:extLst>
          </p:cNvPr>
          <p:cNvSpPr>
            <a:spLocks noGrp="1"/>
          </p:cNvSpPr>
          <p:nvPr>
            <p:ph sz="quarter" idx="14"/>
          </p:nvPr>
        </p:nvSpPr>
        <p:spPr>
          <a:xfrm>
            <a:off x="965200" y="1478280"/>
            <a:ext cx="510540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43FE3571-C250-1842-98E2-48A8D03FF0B8}"/>
              </a:ext>
            </a:extLst>
          </p:cNvPr>
          <p:cNvSpPr>
            <a:spLocks noGrp="1"/>
          </p:cNvSpPr>
          <p:nvPr>
            <p:ph sz="quarter" idx="15"/>
          </p:nvPr>
        </p:nvSpPr>
        <p:spPr>
          <a:xfrm>
            <a:off x="6667498" y="1478280"/>
            <a:ext cx="510540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5" name="Text Placeholder 7">
            <a:extLst>
              <a:ext uri="{FF2B5EF4-FFF2-40B4-BE49-F238E27FC236}">
                <a16:creationId xmlns:a16="http://schemas.microsoft.com/office/drawing/2014/main" id="{FA0E6A08-ABE6-FB47-A1EA-E812510080EB}"/>
              </a:ext>
            </a:extLst>
          </p:cNvPr>
          <p:cNvSpPr>
            <a:spLocks noGrp="1"/>
          </p:cNvSpPr>
          <p:nvPr>
            <p:ph type="body" sz="quarter" idx="17"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5F754E6-99F4-425A-8D83-96421BA9B9DB}"/>
              </a:ext>
            </a:extLst>
          </p:cNvPr>
          <p:cNvSpPr>
            <a:spLocks noGrp="1"/>
          </p:cNvSpPr>
          <p:nvPr>
            <p:ph type="ftr" sz="quarter" idx="18"/>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49690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5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5562114" y="1478280"/>
            <a:ext cx="6074920" cy="4343400"/>
          </a:xfrm>
          <a:prstGeom prst="rect">
            <a:avLst/>
          </a:prstGeom>
        </p:spPr>
        <p:txBody>
          <a:bodyPr/>
          <a:lstStyle>
            <a:lvl1pPr>
              <a:buClr>
                <a:srgbClr val="6D6E71"/>
              </a:buClr>
              <a:defRPr/>
            </a:lvl1pPr>
          </a:lstStyle>
          <a:p>
            <a:pPr lvl="0"/>
            <a:endParaRPr lang="en-US" dirty="0"/>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965198" y="1477964"/>
            <a:ext cx="4262410" cy="3835908"/>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457200"/>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10" name="Footer Placeholder 2">
            <a:extLst>
              <a:ext uri="{FF2B5EF4-FFF2-40B4-BE49-F238E27FC236}">
                <a16:creationId xmlns:a16="http://schemas.microsoft.com/office/drawing/2014/main" id="{4A688D47-6BEC-498E-B026-1FA721FFF89A}"/>
              </a:ext>
              <a:ext uri="{C183D7F6-B498-43B3-948B-1728B52AA6E4}">
                <adec:decorative xmlns:adec="http://schemas.microsoft.com/office/drawing/2017/decorative" val="1"/>
              </a:ext>
            </a:extLst>
          </p:cNvPr>
          <p:cNvSpPr txBox="1">
            <a:spLocks/>
          </p:cNvSpPr>
          <p:nvPr userDrawn="1"/>
        </p:nvSpPr>
        <p:spPr>
          <a:xfrm>
            <a:off x="965435" y="6592092"/>
            <a:ext cx="8911810" cy="231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6D6E71"/>
                </a:solidFill>
              </a:rPr>
              <a:t>Created Exclusively for Financial Professionals. Not for Use with Consumers.</a:t>
            </a:r>
          </a:p>
        </p:txBody>
      </p:sp>
    </p:spTree>
    <p:extLst>
      <p:ext uri="{BB962C8B-B14F-4D97-AF65-F5344CB8AC3E}">
        <p14:creationId xmlns:p14="http://schemas.microsoft.com/office/powerpoint/2010/main" val="342163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5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965198" y="1478280"/>
            <a:ext cx="6074920" cy="4541519"/>
          </a:xfrm>
          <a:prstGeom prst="rect">
            <a:avLst/>
          </a:prstGeom>
        </p:spPr>
        <p:txBody>
          <a:bodyPr/>
          <a:lstStyle>
            <a:lvl1pPr>
              <a:buClr>
                <a:srgbClr val="6D6E71"/>
              </a:buClr>
              <a:defRPr/>
            </a:lvl1p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7374624" y="1477964"/>
            <a:ext cx="4262410" cy="3835908"/>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457200"/>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CD292222-825B-40E5-BB87-508746D6CC76}"/>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73341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5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F60278E9-B908-7243-97FC-D09F26EE6BE4}"/>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F74E7B3-D2F9-6C40-B230-0DA6E1767828}"/>
              </a:ext>
            </a:extLst>
          </p:cNvPr>
          <p:cNvSpPr>
            <a:spLocks noGrp="1"/>
          </p:cNvSpPr>
          <p:nvPr>
            <p:ph sz="quarter" idx="15"/>
          </p:nvPr>
        </p:nvSpPr>
        <p:spPr>
          <a:xfrm>
            <a:off x="5270740" y="1478280"/>
            <a:ext cx="6366294"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C3E8993-A2C8-264B-86C1-94B854B692E6}"/>
              </a:ext>
            </a:extLst>
          </p:cNvPr>
          <p:cNvSpPr>
            <a:spLocks noGrp="1"/>
          </p:cNvSpPr>
          <p:nvPr>
            <p:ph type="pic" sz="quarter" idx="17"/>
          </p:nvPr>
        </p:nvSpPr>
        <p:spPr>
          <a:xfrm>
            <a:off x="1094595" y="1467992"/>
            <a:ext cx="3922016" cy="3922016"/>
          </a:xfrm>
          <a:prstGeom prst="ellipse">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3D574DCB-5323-4D45-B839-E6D770358D46}"/>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A5D3BC8-867C-426A-81F7-50212D13E229}"/>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89529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5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965198"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10" name="Picture Placeholder 3">
            <a:extLst>
              <a:ext uri="{FF2B5EF4-FFF2-40B4-BE49-F238E27FC236}">
                <a16:creationId xmlns:a16="http://schemas.microsoft.com/office/drawing/2014/main" id="{94FBEB00-21B9-4FF2-AB8C-56E86426AE57}"/>
              </a:ext>
            </a:extLst>
          </p:cNvPr>
          <p:cNvSpPr>
            <a:spLocks noGrp="1"/>
          </p:cNvSpPr>
          <p:nvPr>
            <p:ph type="pic" sz="quarter" idx="19"/>
          </p:nvPr>
        </p:nvSpPr>
        <p:spPr>
          <a:xfrm>
            <a:off x="7619220" y="1467992"/>
            <a:ext cx="3922016" cy="3922016"/>
          </a:xfrm>
          <a:prstGeom prst="ellipse">
            <a:avLst/>
          </a:prstGeom>
          <a:solidFill>
            <a:schemeClr val="accent4">
              <a:lumMod val="20000"/>
              <a:lumOff val="80000"/>
            </a:schemeClr>
          </a:solidFill>
        </p:spPr>
        <p:txBody>
          <a:bodyPr/>
          <a:lstStyle>
            <a:lvl1pPr marL="0" indent="0">
              <a:buNone/>
              <a:defRPr/>
            </a:lvl1pPr>
          </a:lstStyle>
          <a:p>
            <a:endParaRPr lang="en-US" dirty="0"/>
          </a:p>
        </p:txBody>
      </p:sp>
      <p:sp>
        <p:nvSpPr>
          <p:cNvPr id="3" name="Footer Placeholder 2">
            <a:extLst>
              <a:ext uri="{FF2B5EF4-FFF2-40B4-BE49-F238E27FC236}">
                <a16:creationId xmlns:a16="http://schemas.microsoft.com/office/drawing/2014/main" id="{52269B46-1058-46EE-B768-25387D2EA57E}"/>
              </a:ext>
            </a:extLst>
          </p:cNvPr>
          <p:cNvSpPr>
            <a:spLocks noGrp="1"/>
          </p:cNvSpPr>
          <p:nvPr>
            <p:ph type="ftr" sz="quarter" idx="20"/>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409029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 5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965197" y="1477964"/>
            <a:ext cx="10807699" cy="4500804"/>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DB1C2109-D534-4C25-A2B3-BD3FFB06FF77}"/>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71760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0" name="Text Placeholder 7">
            <a:extLst>
              <a:ext uri="{FF2B5EF4-FFF2-40B4-BE49-F238E27FC236}">
                <a16:creationId xmlns:a16="http://schemas.microsoft.com/office/drawing/2014/main" id="{51AE7A8B-C78C-C04B-94B5-5BA04CB342B1}"/>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2">
            <a:extLst>
              <a:ext uri="{FF2B5EF4-FFF2-40B4-BE49-F238E27FC236}">
                <a16:creationId xmlns:a16="http://schemas.microsoft.com/office/drawing/2014/main" id="{C21B9A6F-BE26-48A5-8845-59A691B66D3F}"/>
              </a:ext>
            </a:extLst>
          </p:cNvPr>
          <p:cNvSpPr>
            <a:spLocks noGrp="1"/>
          </p:cNvSpPr>
          <p:nvPr>
            <p:ph type="ftr" sz="quarter" idx="14"/>
          </p:nvPr>
        </p:nvSpPr>
        <p:spPr>
          <a:xfrm>
            <a:off x="965435" y="6592092"/>
            <a:ext cx="8911810" cy="231775"/>
          </a:xfrm>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88996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lvl1pPr>
              <a:defRPr>
                <a:solidFill>
                  <a:srgbClr val="898C94"/>
                </a:solidFill>
              </a:defRPr>
            </a:lvl1pPr>
          </a:lstStyle>
          <a:p>
            <a:fld id="{DE186485-5DB6-4586-BF39-0EA5B3D5871F}" type="slidenum">
              <a:rPr lang="en-US" smtClean="0"/>
              <a:pPr/>
              <a:t>‹#›</a:t>
            </a:fld>
            <a:endParaRPr lang="en-US" dirty="0"/>
          </a:p>
        </p:txBody>
      </p:sp>
      <p:sp>
        <p:nvSpPr>
          <p:cNvPr id="5" name="Text Placeholder 7">
            <a:extLst>
              <a:ext uri="{FF2B5EF4-FFF2-40B4-BE49-F238E27FC236}">
                <a16:creationId xmlns:a16="http://schemas.microsoft.com/office/drawing/2014/main" id="{E03130CB-EAAE-9C40-BE2F-76176E7D740E}"/>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2" name="Rectangle 1">
            <a:extLst>
              <a:ext uri="{FF2B5EF4-FFF2-40B4-BE49-F238E27FC236}">
                <a16:creationId xmlns:a16="http://schemas.microsoft.com/office/drawing/2014/main" id="{61136C13-A5DF-2745-AB3A-19EED8206647}"/>
              </a:ext>
            </a:extLst>
          </p:cNvPr>
          <p:cNvSpPr/>
          <p:nvPr userDrawn="1"/>
        </p:nvSpPr>
        <p:spPr>
          <a:xfrm>
            <a:off x="0" y="0"/>
            <a:ext cx="6154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B54A4A3C-1E93-4732-A07D-57D59D2016E6}"/>
              </a:ext>
            </a:extLst>
          </p:cNvPr>
          <p:cNvSpPr>
            <a:spLocks noGrp="1"/>
          </p:cNvSpPr>
          <p:nvPr>
            <p:ph type="ftr" sz="quarter" idx="14"/>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48331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Cover 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BD790E3-4EDD-4EF5-BBC3-1372BF49D8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701" b="38647"/>
          <a:stretch/>
        </p:blipFill>
        <p:spPr bwMode="auto">
          <a:xfrm>
            <a:off x="0" y="-8164"/>
            <a:ext cx="12188952" cy="4359717"/>
          </a:xfrm>
          <a:prstGeom prst="rect">
            <a:avLst/>
          </a:prstGeom>
          <a:noFill/>
        </p:spPr>
      </p:pic>
      <p:sp>
        <p:nvSpPr>
          <p:cNvPr id="24" name="Rectangle 23">
            <a:extLst>
              <a:ext uri="{FF2B5EF4-FFF2-40B4-BE49-F238E27FC236}">
                <a16:creationId xmlns:a16="http://schemas.microsoft.com/office/drawing/2014/main" id="{04368F7B-5D7F-014B-8BB1-8B201288CE14}"/>
              </a:ext>
            </a:extLst>
          </p:cNvPr>
          <p:cNvSpPr/>
          <p:nvPr userDrawn="1"/>
        </p:nvSpPr>
        <p:spPr>
          <a:xfrm>
            <a:off x="0" y="0"/>
            <a:ext cx="12190987" cy="43597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Slide Number Placeholder 3">
            <a:extLst>
              <a:ext uri="{FF2B5EF4-FFF2-40B4-BE49-F238E27FC236}">
                <a16:creationId xmlns:a16="http://schemas.microsoft.com/office/drawing/2014/main" id="{6E74F496-D7C8-0743-B0A9-305CBEF68A3D}"/>
              </a:ext>
            </a:extLst>
          </p:cNvPr>
          <p:cNvSpPr txBox="1">
            <a:spLocks/>
          </p:cNvSpPr>
          <p:nvPr userDrawn="1"/>
        </p:nvSpPr>
        <p:spPr>
          <a:xfrm>
            <a:off x="11171902" y="6470650"/>
            <a:ext cx="8930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86485-5DB6-4586-BF39-0EA5B3D5871F}" type="slidenum">
              <a:rPr lang="en-US" smtClean="0"/>
              <a:pPr/>
              <a:t>‹#›</a:t>
            </a:fld>
            <a:endParaRPr lang="en-US"/>
          </a:p>
        </p:txBody>
      </p:sp>
      <p:sp>
        <p:nvSpPr>
          <p:cNvPr id="13" name="Slide Number Placeholder 5">
            <a:extLst>
              <a:ext uri="{FF2B5EF4-FFF2-40B4-BE49-F238E27FC236}">
                <a16:creationId xmlns:a16="http://schemas.microsoft.com/office/drawing/2014/main" id="{7CB7B793-2C69-7A45-8FD2-219472591BE3}"/>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3" name="Footer Placeholder 2">
            <a:extLst>
              <a:ext uri="{FF2B5EF4-FFF2-40B4-BE49-F238E27FC236}">
                <a16:creationId xmlns:a16="http://schemas.microsoft.com/office/drawing/2014/main" id="{1B23DB3C-CD71-4AA8-A208-71880B6F4155}"/>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grpSp>
        <p:nvGrpSpPr>
          <p:cNvPr id="10" name="Group 9">
            <a:extLst>
              <a:ext uri="{FF2B5EF4-FFF2-40B4-BE49-F238E27FC236}">
                <a16:creationId xmlns:a16="http://schemas.microsoft.com/office/drawing/2014/main" id="{AE5A0308-F4E8-3D47-A0D5-1AA710BF9F31}"/>
              </a:ext>
            </a:extLst>
          </p:cNvPr>
          <p:cNvGrpSpPr/>
          <p:nvPr userDrawn="1"/>
        </p:nvGrpSpPr>
        <p:grpSpPr>
          <a:xfrm>
            <a:off x="0" y="-8164"/>
            <a:ext cx="557784" cy="6866164"/>
            <a:chOff x="508" y="0"/>
            <a:chExt cx="557784" cy="6858000"/>
          </a:xfrm>
        </p:grpSpPr>
        <p:grpSp>
          <p:nvGrpSpPr>
            <p:cNvPr id="11" name="Group 10">
              <a:extLst>
                <a:ext uri="{FF2B5EF4-FFF2-40B4-BE49-F238E27FC236}">
                  <a16:creationId xmlns:a16="http://schemas.microsoft.com/office/drawing/2014/main" id="{FBB05EFE-2F8B-6647-B301-D8E8C066F6B3}"/>
                </a:ext>
              </a:extLst>
            </p:cNvPr>
            <p:cNvGrpSpPr/>
            <p:nvPr userDrawn="1"/>
          </p:nvGrpSpPr>
          <p:grpSpPr>
            <a:xfrm>
              <a:off x="508" y="0"/>
              <a:ext cx="557784" cy="6858000"/>
              <a:chOff x="554056" y="0"/>
              <a:chExt cx="557784" cy="6858000"/>
            </a:xfrm>
          </p:grpSpPr>
          <p:sp>
            <p:nvSpPr>
              <p:cNvPr id="22" name="Rectangle 21">
                <a:extLst>
                  <a:ext uri="{FF2B5EF4-FFF2-40B4-BE49-F238E27FC236}">
                    <a16:creationId xmlns:a16="http://schemas.microsoft.com/office/drawing/2014/main" id="{77CD9583-EA6C-F34F-8FFD-F7796B15DB21}"/>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EC4C2C6D-4172-3D47-AC2C-8E0164A5D676}"/>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0AE51E68-DE7C-DB43-8071-89836BE1A5CA}"/>
                </a:ext>
              </a:extLst>
            </p:cNvPr>
            <p:cNvGrpSpPr/>
            <p:nvPr userDrawn="1"/>
          </p:nvGrpSpPr>
          <p:grpSpPr>
            <a:xfrm>
              <a:off x="127485" y="120098"/>
              <a:ext cx="303830" cy="302727"/>
              <a:chOff x="226395" y="-668424"/>
              <a:chExt cx="445728" cy="444110"/>
            </a:xfrm>
            <a:solidFill>
              <a:schemeClr val="bg1"/>
            </a:solidFill>
          </p:grpSpPr>
          <p:sp>
            <p:nvSpPr>
              <p:cNvPr id="15" name="Freeform: Shape 27">
                <a:extLst>
                  <a:ext uri="{FF2B5EF4-FFF2-40B4-BE49-F238E27FC236}">
                    <a16:creationId xmlns:a16="http://schemas.microsoft.com/office/drawing/2014/main" id="{D4DB858B-6E9D-7E49-A7CE-EBCEFC11F88B}"/>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reeform: Shape 28">
                <a:extLst>
                  <a:ext uri="{FF2B5EF4-FFF2-40B4-BE49-F238E27FC236}">
                    <a16:creationId xmlns:a16="http://schemas.microsoft.com/office/drawing/2014/main" id="{18F0CE54-1B69-F44A-9342-F3CEAB259C8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Shape 29">
                <a:extLst>
                  <a:ext uri="{FF2B5EF4-FFF2-40B4-BE49-F238E27FC236}">
                    <a16:creationId xmlns:a16="http://schemas.microsoft.com/office/drawing/2014/main" id="{0E462727-C337-6947-9408-C8E1673C16EE}"/>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Shape 30">
                <a:extLst>
                  <a:ext uri="{FF2B5EF4-FFF2-40B4-BE49-F238E27FC236}">
                    <a16:creationId xmlns:a16="http://schemas.microsoft.com/office/drawing/2014/main" id="{F9746DB8-B6BD-C840-87B2-35375AEF604B}"/>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31">
                <a:extLst>
                  <a:ext uri="{FF2B5EF4-FFF2-40B4-BE49-F238E27FC236}">
                    <a16:creationId xmlns:a16="http://schemas.microsoft.com/office/drawing/2014/main" id="{FEEC96C0-6588-C84B-B5D2-5F6B5CF37B70}"/>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Freeform: Shape 32">
                <a:extLst>
                  <a:ext uri="{FF2B5EF4-FFF2-40B4-BE49-F238E27FC236}">
                    <a16:creationId xmlns:a16="http://schemas.microsoft.com/office/drawing/2014/main" id="{A5E38ABB-620E-2847-B050-A0EEBD37603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7" name="Title 1">
            <a:extLst>
              <a:ext uri="{FF2B5EF4-FFF2-40B4-BE49-F238E27FC236}">
                <a16:creationId xmlns:a16="http://schemas.microsoft.com/office/drawing/2014/main" id="{5F133E5C-79F2-2042-AC8F-17A9CC395989}"/>
              </a:ext>
            </a:extLst>
          </p:cNvPr>
          <p:cNvSpPr>
            <a:spLocks noGrp="1"/>
          </p:cNvSpPr>
          <p:nvPr>
            <p:ph type="ctrTitle" hasCustomPrompt="1"/>
          </p:nvPr>
        </p:nvSpPr>
        <p:spPr>
          <a:xfrm>
            <a:off x="828675" y="1677167"/>
            <a:ext cx="10534650" cy="2387600"/>
          </a:xfrm>
        </p:spPr>
        <p:txBody>
          <a:bodyPr anchor="b">
            <a:normAutofit/>
          </a:bodyPr>
          <a:lstStyle>
            <a:lvl1pPr algn="l">
              <a:defRPr sz="4800">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166522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1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3436434"/>
            <a:ext cx="3323145"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45151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5765D54C-69DA-6E4E-8DD4-7E8B28F35064}"/>
              </a:ext>
            </a:extLst>
          </p:cNvPr>
          <p:cNvCxnSpPr>
            <a:cxnSpLocks/>
          </p:cNvCxnSpPr>
          <p:nvPr userDrawn="1"/>
        </p:nvCxnSpPr>
        <p:spPr>
          <a:xfrm>
            <a:off x="4648952" y="2527902"/>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8D48126-A6EE-124B-9178-768E613763B1}"/>
              </a:ext>
            </a:extLst>
          </p:cNvPr>
          <p:cNvSpPr>
            <a:spLocks noGrp="1"/>
          </p:cNvSpPr>
          <p:nvPr>
            <p:ph type="body" sz="quarter" idx="14"/>
          </p:nvPr>
        </p:nvSpPr>
        <p:spPr>
          <a:xfrm>
            <a:off x="5009560" y="2612683"/>
            <a:ext cx="6407150" cy="3038475"/>
          </a:xfrm>
          <a:prstGeom prst="rect">
            <a:avLst/>
          </a:prstGeom>
        </p:spPr>
        <p:txBody>
          <a:bodyPr anchor="ctr" anchorCtr="0">
            <a:normAutofit/>
          </a:bodyPr>
          <a:lstStyle>
            <a:lvl1pPr marL="0" indent="0">
              <a:spcBef>
                <a:spcPts val="1800"/>
              </a:spcBef>
              <a:buNone/>
              <a:defRPr sz="1800">
                <a:solidFill>
                  <a:srgbClr val="6D6E71"/>
                </a:solidFill>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5" name="Text Placeholder 7">
            <a:extLst>
              <a:ext uri="{FF2B5EF4-FFF2-40B4-BE49-F238E27FC236}">
                <a16:creationId xmlns:a16="http://schemas.microsoft.com/office/drawing/2014/main" id="{E66D2702-ED2B-A748-AB73-79FC405C89B2}"/>
              </a:ext>
            </a:extLst>
          </p:cNvPr>
          <p:cNvSpPr>
            <a:spLocks noGrp="1"/>
          </p:cNvSpPr>
          <p:nvPr>
            <p:ph type="body" sz="quarter" idx="15"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3DC5F4EF-060F-4E78-9A24-10C774FEF3BE}"/>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87577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Cover 1">
    <p:spTree>
      <p:nvGrpSpPr>
        <p:cNvPr id="1" name=""/>
        <p:cNvGrpSpPr/>
        <p:nvPr/>
      </p:nvGrpSpPr>
      <p:grpSpPr>
        <a:xfrm>
          <a:off x="0" y="0"/>
          <a:ext cx="0" cy="0"/>
          <a:chOff x="0" y="0"/>
          <a:chExt cx="0" cy="0"/>
        </a:xfrm>
      </p:grpSpPr>
      <p:pic>
        <p:nvPicPr>
          <p:cNvPr id="6" name="Picture 5" descr="A picture containing person, sky, outdoor&#10;&#10;Description automatically generated">
            <a:extLst>
              <a:ext uri="{FF2B5EF4-FFF2-40B4-BE49-F238E27FC236}">
                <a16:creationId xmlns:a16="http://schemas.microsoft.com/office/drawing/2014/main" id="{5028872F-BF6E-5543-9DD1-28DAE49F8B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164"/>
            <a:ext cx="12192000" cy="4359717"/>
          </a:xfrm>
          <a:prstGeom prst="rect">
            <a:avLst/>
          </a:prstGeom>
        </p:spPr>
      </p:pic>
      <p:sp>
        <p:nvSpPr>
          <p:cNvPr id="24" name="Rectangle 23">
            <a:extLst>
              <a:ext uri="{FF2B5EF4-FFF2-40B4-BE49-F238E27FC236}">
                <a16:creationId xmlns:a16="http://schemas.microsoft.com/office/drawing/2014/main" id="{04368F7B-5D7F-014B-8BB1-8B201288CE14}"/>
              </a:ext>
            </a:extLst>
          </p:cNvPr>
          <p:cNvSpPr/>
          <p:nvPr userDrawn="1"/>
        </p:nvSpPr>
        <p:spPr>
          <a:xfrm>
            <a:off x="0" y="0"/>
            <a:ext cx="12190987" cy="43597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Slide Number Placeholder 3">
            <a:extLst>
              <a:ext uri="{FF2B5EF4-FFF2-40B4-BE49-F238E27FC236}">
                <a16:creationId xmlns:a16="http://schemas.microsoft.com/office/drawing/2014/main" id="{6E74F496-D7C8-0743-B0A9-305CBEF68A3D}"/>
              </a:ext>
            </a:extLst>
          </p:cNvPr>
          <p:cNvSpPr txBox="1">
            <a:spLocks/>
          </p:cNvSpPr>
          <p:nvPr userDrawn="1"/>
        </p:nvSpPr>
        <p:spPr>
          <a:xfrm>
            <a:off x="11171902" y="6470650"/>
            <a:ext cx="8930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86485-5DB6-4586-BF39-0EA5B3D5871F}" type="slidenum">
              <a:rPr lang="en-US" smtClean="0"/>
              <a:pPr/>
              <a:t>‹#›</a:t>
            </a:fld>
            <a:endParaRPr lang="en-US"/>
          </a:p>
        </p:txBody>
      </p:sp>
      <p:sp>
        <p:nvSpPr>
          <p:cNvPr id="13" name="Slide Number Placeholder 5">
            <a:extLst>
              <a:ext uri="{FF2B5EF4-FFF2-40B4-BE49-F238E27FC236}">
                <a16:creationId xmlns:a16="http://schemas.microsoft.com/office/drawing/2014/main" id="{7CB7B793-2C69-7A45-8FD2-219472591BE3}"/>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dirty="0"/>
          </a:p>
        </p:txBody>
      </p:sp>
      <p:sp>
        <p:nvSpPr>
          <p:cNvPr id="3" name="Footer Placeholder 2">
            <a:extLst>
              <a:ext uri="{FF2B5EF4-FFF2-40B4-BE49-F238E27FC236}">
                <a16:creationId xmlns:a16="http://schemas.microsoft.com/office/drawing/2014/main" id="{1B23DB3C-CD71-4AA8-A208-71880B6F4155}"/>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grpSp>
        <p:nvGrpSpPr>
          <p:cNvPr id="10" name="Group 9">
            <a:extLst>
              <a:ext uri="{FF2B5EF4-FFF2-40B4-BE49-F238E27FC236}">
                <a16:creationId xmlns:a16="http://schemas.microsoft.com/office/drawing/2014/main" id="{AE5A0308-F4E8-3D47-A0D5-1AA710BF9F31}"/>
              </a:ext>
            </a:extLst>
          </p:cNvPr>
          <p:cNvGrpSpPr/>
          <p:nvPr userDrawn="1"/>
        </p:nvGrpSpPr>
        <p:grpSpPr>
          <a:xfrm>
            <a:off x="0" y="-8164"/>
            <a:ext cx="557784" cy="6866164"/>
            <a:chOff x="508" y="0"/>
            <a:chExt cx="557784" cy="6858000"/>
          </a:xfrm>
        </p:grpSpPr>
        <p:grpSp>
          <p:nvGrpSpPr>
            <p:cNvPr id="11" name="Group 10">
              <a:extLst>
                <a:ext uri="{FF2B5EF4-FFF2-40B4-BE49-F238E27FC236}">
                  <a16:creationId xmlns:a16="http://schemas.microsoft.com/office/drawing/2014/main" id="{FBB05EFE-2F8B-6647-B301-D8E8C066F6B3}"/>
                </a:ext>
              </a:extLst>
            </p:cNvPr>
            <p:cNvGrpSpPr/>
            <p:nvPr userDrawn="1"/>
          </p:nvGrpSpPr>
          <p:grpSpPr>
            <a:xfrm>
              <a:off x="508" y="0"/>
              <a:ext cx="557784" cy="6858000"/>
              <a:chOff x="554056" y="0"/>
              <a:chExt cx="557784" cy="6858000"/>
            </a:xfrm>
          </p:grpSpPr>
          <p:sp>
            <p:nvSpPr>
              <p:cNvPr id="22" name="Rectangle 21">
                <a:extLst>
                  <a:ext uri="{FF2B5EF4-FFF2-40B4-BE49-F238E27FC236}">
                    <a16:creationId xmlns:a16="http://schemas.microsoft.com/office/drawing/2014/main" id="{77CD9583-EA6C-F34F-8FFD-F7796B15DB21}"/>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EC4C2C6D-4172-3D47-AC2C-8E0164A5D676}"/>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0AE51E68-DE7C-DB43-8071-89836BE1A5CA}"/>
                </a:ext>
              </a:extLst>
            </p:cNvPr>
            <p:cNvGrpSpPr/>
            <p:nvPr userDrawn="1"/>
          </p:nvGrpSpPr>
          <p:grpSpPr>
            <a:xfrm>
              <a:off x="127485" y="120098"/>
              <a:ext cx="303830" cy="302727"/>
              <a:chOff x="226395" y="-668424"/>
              <a:chExt cx="445728" cy="444110"/>
            </a:xfrm>
            <a:solidFill>
              <a:schemeClr val="bg1"/>
            </a:solidFill>
          </p:grpSpPr>
          <p:sp>
            <p:nvSpPr>
              <p:cNvPr id="15" name="Freeform: Shape 27">
                <a:extLst>
                  <a:ext uri="{FF2B5EF4-FFF2-40B4-BE49-F238E27FC236}">
                    <a16:creationId xmlns:a16="http://schemas.microsoft.com/office/drawing/2014/main" id="{D4DB858B-6E9D-7E49-A7CE-EBCEFC11F88B}"/>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reeform: Shape 28">
                <a:extLst>
                  <a:ext uri="{FF2B5EF4-FFF2-40B4-BE49-F238E27FC236}">
                    <a16:creationId xmlns:a16="http://schemas.microsoft.com/office/drawing/2014/main" id="{18F0CE54-1B69-F44A-9342-F3CEAB259C8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Shape 29">
                <a:extLst>
                  <a:ext uri="{FF2B5EF4-FFF2-40B4-BE49-F238E27FC236}">
                    <a16:creationId xmlns:a16="http://schemas.microsoft.com/office/drawing/2014/main" id="{0E462727-C337-6947-9408-C8E1673C16EE}"/>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Shape 30">
                <a:extLst>
                  <a:ext uri="{FF2B5EF4-FFF2-40B4-BE49-F238E27FC236}">
                    <a16:creationId xmlns:a16="http://schemas.microsoft.com/office/drawing/2014/main" id="{F9746DB8-B6BD-C840-87B2-35375AEF604B}"/>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31">
                <a:extLst>
                  <a:ext uri="{FF2B5EF4-FFF2-40B4-BE49-F238E27FC236}">
                    <a16:creationId xmlns:a16="http://schemas.microsoft.com/office/drawing/2014/main" id="{FEEC96C0-6588-C84B-B5D2-5F6B5CF37B70}"/>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Freeform: Shape 32">
                <a:extLst>
                  <a:ext uri="{FF2B5EF4-FFF2-40B4-BE49-F238E27FC236}">
                    <a16:creationId xmlns:a16="http://schemas.microsoft.com/office/drawing/2014/main" id="{A5E38ABB-620E-2847-B050-A0EEBD37603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7" name="Title 1">
            <a:extLst>
              <a:ext uri="{FF2B5EF4-FFF2-40B4-BE49-F238E27FC236}">
                <a16:creationId xmlns:a16="http://schemas.microsoft.com/office/drawing/2014/main" id="{5F133E5C-79F2-2042-AC8F-17A9CC395989}"/>
              </a:ext>
            </a:extLst>
          </p:cNvPr>
          <p:cNvSpPr>
            <a:spLocks noGrp="1"/>
          </p:cNvSpPr>
          <p:nvPr>
            <p:ph type="ctrTitle" hasCustomPrompt="1"/>
          </p:nvPr>
        </p:nvSpPr>
        <p:spPr>
          <a:xfrm>
            <a:off x="828675" y="1677167"/>
            <a:ext cx="10534650" cy="2387600"/>
          </a:xfrm>
        </p:spPr>
        <p:txBody>
          <a:bodyPr anchor="b">
            <a:normAutofit/>
          </a:bodyPr>
          <a:lstStyle>
            <a:lvl1pPr algn="l">
              <a:defRPr sz="4800">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54806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ontent pag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04FAC9-1BCA-6947-816C-D654A7BFCCDE}"/>
              </a:ext>
            </a:extLst>
          </p:cNvPr>
          <p:cNvSpPr txBox="1"/>
          <p:nvPr/>
        </p:nvSpPr>
        <p:spPr>
          <a:xfrm>
            <a:off x="2263140" y="6503670"/>
            <a:ext cx="0" cy="0"/>
          </a:xfrm>
          <a:prstGeom prst="rect">
            <a:avLst/>
          </a:prstGeom>
        </p:spPr>
        <p:txBody>
          <a:bodyPr vert="horz" wrap="none" lIns="0" tIns="0" rIns="0" bIns="0" rtlCol="0" anchor="b" anchorCtr="0">
            <a:noAutofit/>
          </a:bodyPr>
          <a:lstStyle/>
          <a:p>
            <a:endParaRPr lang="en-US" sz="1200" spc="0" dirty="0"/>
          </a:p>
        </p:txBody>
      </p:sp>
      <p:sp>
        <p:nvSpPr>
          <p:cNvPr id="8" name="TextBox 7">
            <a:extLst>
              <a:ext uri="{FF2B5EF4-FFF2-40B4-BE49-F238E27FC236}">
                <a16:creationId xmlns:a16="http://schemas.microsoft.com/office/drawing/2014/main" id="{0F5D0BED-0A14-B541-9C58-74E21B7CAC69}"/>
              </a:ext>
            </a:extLst>
          </p:cNvPr>
          <p:cNvSpPr txBox="1"/>
          <p:nvPr/>
        </p:nvSpPr>
        <p:spPr>
          <a:xfrm>
            <a:off x="1748791" y="6503670"/>
            <a:ext cx="0" cy="0"/>
          </a:xfrm>
          <a:prstGeom prst="rect">
            <a:avLst/>
          </a:prstGeom>
        </p:spPr>
        <p:txBody>
          <a:bodyPr vert="horz" wrap="none" lIns="0" tIns="0" rIns="0" bIns="0" rtlCol="0" anchor="b" anchorCtr="0">
            <a:noAutofit/>
          </a:bodyPr>
          <a:lstStyle/>
          <a:p>
            <a:endParaRPr lang="en-US" sz="1200" spc="0" dirty="0"/>
          </a:p>
        </p:txBody>
      </p:sp>
      <p:sp>
        <p:nvSpPr>
          <p:cNvPr id="7" name="TextBox 6">
            <a:extLst>
              <a:ext uri="{FF2B5EF4-FFF2-40B4-BE49-F238E27FC236}">
                <a16:creationId xmlns:a16="http://schemas.microsoft.com/office/drawing/2014/main" id="{1A0700EE-1813-E743-B5A7-F10FE559E8D2}"/>
              </a:ext>
            </a:extLst>
          </p:cNvPr>
          <p:cNvSpPr txBox="1"/>
          <p:nvPr/>
        </p:nvSpPr>
        <p:spPr>
          <a:xfrm>
            <a:off x="11625943" y="6422571"/>
            <a:ext cx="0" cy="0"/>
          </a:xfrm>
          <a:prstGeom prst="rect">
            <a:avLst/>
          </a:prstGeom>
        </p:spPr>
        <p:txBody>
          <a:bodyPr vert="horz" wrap="none" lIns="0" tIns="0" rIns="0" bIns="0" rtlCol="0" anchor="b" anchorCtr="0">
            <a:noAutofit/>
          </a:bodyPr>
          <a:lstStyle/>
          <a:p>
            <a:endParaRPr lang="en-US" sz="1200" spc="0" dirty="0"/>
          </a:p>
        </p:txBody>
      </p:sp>
      <p:sp>
        <p:nvSpPr>
          <p:cNvPr id="13" name="Slide Number Placeholder 3">
            <a:extLst>
              <a:ext uri="{FF2B5EF4-FFF2-40B4-BE49-F238E27FC236}">
                <a16:creationId xmlns:a16="http://schemas.microsoft.com/office/drawing/2014/main" id="{F0A9BC4C-9F27-1849-8591-2E52AD5B9DBC}"/>
              </a:ext>
            </a:extLst>
          </p:cNvPr>
          <p:cNvSpPr>
            <a:spLocks noGrp="1"/>
          </p:cNvSpPr>
          <p:nvPr>
            <p:ph type="sldNum" sz="quarter" idx="11"/>
          </p:nvPr>
        </p:nvSpPr>
        <p:spPr>
          <a:xfrm>
            <a:off x="11504317" y="6185647"/>
            <a:ext cx="685800" cy="685800"/>
          </a:xfrm>
        </p:spPr>
        <p:txBody>
          <a:bodyPr/>
          <a:lstStyle>
            <a:lvl1pPr algn="ctr">
              <a:defRPr>
                <a:solidFill>
                  <a:schemeClr val="accent4">
                    <a:lumMod val="50000"/>
                  </a:schemeClr>
                </a:solidFill>
              </a:defRPr>
            </a:lvl1pPr>
          </a:lstStyle>
          <a:p>
            <a:fld id="{BB544E63-09F9-914E-B731-EB7D262F5FD2}" type="slidenum">
              <a:rPr lang="en-US" smtClean="0"/>
              <a:pPr/>
              <a:t>‹#›</a:t>
            </a:fld>
            <a:endParaRPr lang="en-US" dirty="0"/>
          </a:p>
        </p:txBody>
      </p:sp>
      <p:sp>
        <p:nvSpPr>
          <p:cNvPr id="9" name="TextBox 8">
            <a:extLst>
              <a:ext uri="{FF2B5EF4-FFF2-40B4-BE49-F238E27FC236}">
                <a16:creationId xmlns:a16="http://schemas.microsoft.com/office/drawing/2014/main" id="{73EB0B38-D433-4DE4-AA24-41412A80E831}"/>
              </a:ext>
            </a:extLst>
          </p:cNvPr>
          <p:cNvSpPr txBox="1"/>
          <p:nvPr userDrawn="1"/>
        </p:nvSpPr>
        <p:spPr>
          <a:xfrm>
            <a:off x="1075212" y="6485537"/>
            <a:ext cx="6066924" cy="307700"/>
          </a:xfrm>
          <a:prstGeom prst="rect">
            <a:avLst/>
          </a:prstGeom>
        </p:spPr>
        <p:txBody>
          <a:bodyPr vert="horz" wrap="square" lIns="0" tIns="0" rIns="0" bIns="0" rtlCol="0" anchor="ctr" anchorCtr="0">
            <a:noAutofit/>
          </a:bodyPr>
          <a:lstStyle/>
          <a:p>
            <a:r>
              <a:rPr lang="en-US" sz="1000" dirty="0">
                <a:solidFill>
                  <a:srgbClr val="595959"/>
                </a:solidFill>
                <a:cs typeface="Arial" panose="020B0604020202020204" pitchFamily="34" charset="0"/>
              </a:rPr>
              <a:t>FOR FINANCIAL PROFESSIONAL USE ONLY. NOT FOR USE WITH THE PUBLIC</a:t>
            </a:r>
          </a:p>
        </p:txBody>
      </p:sp>
      <p:sp>
        <p:nvSpPr>
          <p:cNvPr id="10" name="Title 1">
            <a:extLst>
              <a:ext uri="{FF2B5EF4-FFF2-40B4-BE49-F238E27FC236}">
                <a16:creationId xmlns:a16="http://schemas.microsoft.com/office/drawing/2014/main" id="{2F141F4C-E384-4513-8B6F-6ECF5C136D13}"/>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ABA10714-3633-4EE9-8B4B-D9F7C88AD54C}"/>
              </a:ext>
            </a:extLst>
          </p:cNvPr>
          <p:cNvSpPr>
            <a:spLocks noGrp="1"/>
          </p:cNvSpPr>
          <p:nvPr>
            <p:ph sz="quarter" idx="12"/>
          </p:nvPr>
        </p:nvSpPr>
        <p:spPr>
          <a:xfrm>
            <a:off x="965200" y="1482008"/>
            <a:ext cx="5130800" cy="735012"/>
          </a:xfrm>
          <a:prstGeom prst="rect">
            <a:avLst/>
          </a:prstGeom>
        </p:spPr>
        <p:txBody>
          <a:bodyPr/>
          <a:lstStyle/>
          <a:p>
            <a:pPr lvl="0"/>
            <a:r>
              <a:rPr lang="en-US" dirty="0"/>
              <a:t>Click to edit Master text styles</a:t>
            </a:r>
          </a:p>
        </p:txBody>
      </p:sp>
      <p:sp>
        <p:nvSpPr>
          <p:cNvPr id="12" name="Content Placeholder 2">
            <a:extLst>
              <a:ext uri="{FF2B5EF4-FFF2-40B4-BE49-F238E27FC236}">
                <a16:creationId xmlns:a16="http://schemas.microsoft.com/office/drawing/2014/main" id="{D7B2FDC0-FC7F-4F25-A721-70735BDA2C45}"/>
              </a:ext>
            </a:extLst>
          </p:cNvPr>
          <p:cNvSpPr>
            <a:spLocks noGrp="1"/>
          </p:cNvSpPr>
          <p:nvPr>
            <p:ph sz="quarter" idx="13"/>
          </p:nvPr>
        </p:nvSpPr>
        <p:spPr>
          <a:xfrm>
            <a:off x="965200" y="2396486"/>
            <a:ext cx="5130800" cy="735012"/>
          </a:xfrm>
          <a:prstGeom prst="rect">
            <a:avLst/>
          </a:prstGeom>
        </p:spPr>
        <p:txBody>
          <a:bodyPr/>
          <a:lstStyle/>
          <a:p>
            <a:pPr lvl="0"/>
            <a:r>
              <a:rPr lang="en-US" dirty="0"/>
              <a:t>Click to edit Master text styles</a:t>
            </a:r>
          </a:p>
        </p:txBody>
      </p:sp>
      <p:sp>
        <p:nvSpPr>
          <p:cNvPr id="14" name="Content Placeholder 2">
            <a:extLst>
              <a:ext uri="{FF2B5EF4-FFF2-40B4-BE49-F238E27FC236}">
                <a16:creationId xmlns:a16="http://schemas.microsoft.com/office/drawing/2014/main" id="{8EDFB68F-DBAF-4A74-9807-DAEF4C050BED}"/>
              </a:ext>
            </a:extLst>
          </p:cNvPr>
          <p:cNvSpPr>
            <a:spLocks noGrp="1"/>
          </p:cNvSpPr>
          <p:nvPr>
            <p:ph sz="quarter" idx="14"/>
          </p:nvPr>
        </p:nvSpPr>
        <p:spPr>
          <a:xfrm>
            <a:off x="965200" y="3310964"/>
            <a:ext cx="5130800" cy="735012"/>
          </a:xfrm>
          <a:prstGeom prst="rect">
            <a:avLst/>
          </a:prstGeom>
        </p:spPr>
        <p:txBody>
          <a:bodyPr/>
          <a:lstStyle/>
          <a:p>
            <a:pPr lvl="0"/>
            <a:r>
              <a:rPr lang="en-US" dirty="0"/>
              <a:t>Click to edit Master text styles</a:t>
            </a:r>
          </a:p>
        </p:txBody>
      </p:sp>
      <p:sp>
        <p:nvSpPr>
          <p:cNvPr id="15" name="Content Placeholder 2">
            <a:extLst>
              <a:ext uri="{FF2B5EF4-FFF2-40B4-BE49-F238E27FC236}">
                <a16:creationId xmlns:a16="http://schemas.microsoft.com/office/drawing/2014/main" id="{77184923-6092-4F25-8693-A85C1361F16E}"/>
              </a:ext>
            </a:extLst>
          </p:cNvPr>
          <p:cNvSpPr>
            <a:spLocks noGrp="1"/>
          </p:cNvSpPr>
          <p:nvPr>
            <p:ph sz="quarter" idx="15"/>
          </p:nvPr>
        </p:nvSpPr>
        <p:spPr>
          <a:xfrm>
            <a:off x="965200" y="4225442"/>
            <a:ext cx="5130800" cy="735012"/>
          </a:xfrm>
          <a:prstGeom prst="rect">
            <a:avLst/>
          </a:prstGeom>
        </p:spPr>
        <p:txBody>
          <a:bodyPr/>
          <a:lstStyle/>
          <a:p>
            <a:pPr lvl="0"/>
            <a:r>
              <a:rPr lang="en-US" dirty="0"/>
              <a:t>Click to edit Master text styles</a:t>
            </a:r>
          </a:p>
        </p:txBody>
      </p:sp>
      <p:sp>
        <p:nvSpPr>
          <p:cNvPr id="16" name="Content Placeholder 2">
            <a:extLst>
              <a:ext uri="{FF2B5EF4-FFF2-40B4-BE49-F238E27FC236}">
                <a16:creationId xmlns:a16="http://schemas.microsoft.com/office/drawing/2014/main" id="{016CF3DD-DE82-4373-9225-C85B81D7219C}"/>
              </a:ext>
            </a:extLst>
          </p:cNvPr>
          <p:cNvSpPr>
            <a:spLocks noGrp="1"/>
          </p:cNvSpPr>
          <p:nvPr>
            <p:ph sz="quarter" idx="16"/>
          </p:nvPr>
        </p:nvSpPr>
        <p:spPr>
          <a:xfrm>
            <a:off x="965200" y="5139919"/>
            <a:ext cx="5130800" cy="735012"/>
          </a:xfrm>
          <a:prstGeom prst="rect">
            <a:avLst/>
          </a:prstGeom>
        </p:spPr>
        <p:txBody>
          <a:bodyPr/>
          <a:lstStyle/>
          <a:p>
            <a:pPr lvl="0"/>
            <a:r>
              <a:rPr lang="en-US" dirty="0"/>
              <a:t>Click to edit Master text styles</a:t>
            </a:r>
          </a:p>
        </p:txBody>
      </p:sp>
      <p:sp>
        <p:nvSpPr>
          <p:cNvPr id="17" name="Content Placeholder 2">
            <a:extLst>
              <a:ext uri="{FF2B5EF4-FFF2-40B4-BE49-F238E27FC236}">
                <a16:creationId xmlns:a16="http://schemas.microsoft.com/office/drawing/2014/main" id="{6C2B35D3-1259-4971-AC47-4C7A44F5443A}"/>
              </a:ext>
            </a:extLst>
          </p:cNvPr>
          <p:cNvSpPr>
            <a:spLocks noGrp="1"/>
          </p:cNvSpPr>
          <p:nvPr>
            <p:ph sz="quarter" idx="17"/>
          </p:nvPr>
        </p:nvSpPr>
        <p:spPr>
          <a:xfrm>
            <a:off x="6642098" y="1482008"/>
            <a:ext cx="5130800" cy="735012"/>
          </a:xfrm>
          <a:prstGeom prst="rect">
            <a:avLst/>
          </a:prstGeom>
        </p:spPr>
        <p:txBody>
          <a:bodyPr/>
          <a:lstStyle/>
          <a:p>
            <a:pPr lvl="0"/>
            <a:r>
              <a:rPr lang="en-US" dirty="0"/>
              <a:t>Click to edit Master text styles</a:t>
            </a:r>
          </a:p>
        </p:txBody>
      </p:sp>
      <p:sp>
        <p:nvSpPr>
          <p:cNvPr id="18" name="Content Placeholder 2">
            <a:extLst>
              <a:ext uri="{FF2B5EF4-FFF2-40B4-BE49-F238E27FC236}">
                <a16:creationId xmlns:a16="http://schemas.microsoft.com/office/drawing/2014/main" id="{558DB8FA-65FF-4199-89F0-183EBCD472FC}"/>
              </a:ext>
            </a:extLst>
          </p:cNvPr>
          <p:cNvSpPr>
            <a:spLocks noGrp="1"/>
          </p:cNvSpPr>
          <p:nvPr>
            <p:ph sz="quarter" idx="18"/>
          </p:nvPr>
        </p:nvSpPr>
        <p:spPr>
          <a:xfrm>
            <a:off x="6642098" y="2396486"/>
            <a:ext cx="5130800" cy="735012"/>
          </a:xfrm>
          <a:prstGeom prst="rect">
            <a:avLst/>
          </a:prstGeom>
        </p:spPr>
        <p:txBody>
          <a:bodyPr/>
          <a:lstStyle/>
          <a:p>
            <a:pPr lvl="0"/>
            <a:r>
              <a:rPr lang="en-US" dirty="0"/>
              <a:t>Click to edit Master text styles</a:t>
            </a:r>
          </a:p>
        </p:txBody>
      </p:sp>
      <p:sp>
        <p:nvSpPr>
          <p:cNvPr id="19" name="Content Placeholder 2">
            <a:extLst>
              <a:ext uri="{FF2B5EF4-FFF2-40B4-BE49-F238E27FC236}">
                <a16:creationId xmlns:a16="http://schemas.microsoft.com/office/drawing/2014/main" id="{CF313C21-B0EF-43C5-AE8F-EC04F76F5CD4}"/>
              </a:ext>
            </a:extLst>
          </p:cNvPr>
          <p:cNvSpPr>
            <a:spLocks noGrp="1"/>
          </p:cNvSpPr>
          <p:nvPr>
            <p:ph sz="quarter" idx="19"/>
          </p:nvPr>
        </p:nvSpPr>
        <p:spPr>
          <a:xfrm>
            <a:off x="6642098" y="3310964"/>
            <a:ext cx="5130800" cy="735012"/>
          </a:xfrm>
          <a:prstGeom prst="rect">
            <a:avLst/>
          </a:prstGeom>
        </p:spPr>
        <p:txBody>
          <a:bodyPr/>
          <a:lstStyle/>
          <a:p>
            <a:pPr lvl="0"/>
            <a:r>
              <a:rPr lang="en-US" dirty="0"/>
              <a:t>Click to edit Master text styles</a:t>
            </a:r>
          </a:p>
        </p:txBody>
      </p:sp>
      <p:sp>
        <p:nvSpPr>
          <p:cNvPr id="20" name="Content Placeholder 2">
            <a:extLst>
              <a:ext uri="{FF2B5EF4-FFF2-40B4-BE49-F238E27FC236}">
                <a16:creationId xmlns:a16="http://schemas.microsoft.com/office/drawing/2014/main" id="{831E786A-90FD-436B-A00A-1398720B71BD}"/>
              </a:ext>
            </a:extLst>
          </p:cNvPr>
          <p:cNvSpPr>
            <a:spLocks noGrp="1"/>
          </p:cNvSpPr>
          <p:nvPr>
            <p:ph sz="quarter" idx="20"/>
          </p:nvPr>
        </p:nvSpPr>
        <p:spPr>
          <a:xfrm>
            <a:off x="6642098" y="4225442"/>
            <a:ext cx="5130800" cy="735012"/>
          </a:xfrm>
          <a:prstGeom prst="rect">
            <a:avLst/>
          </a:prstGeom>
        </p:spPr>
        <p:txBody>
          <a:bodyPr/>
          <a:lstStyle/>
          <a:p>
            <a:pPr lvl="0"/>
            <a:r>
              <a:rPr lang="en-US" dirty="0"/>
              <a:t>Click to edit Master text styles</a:t>
            </a:r>
          </a:p>
        </p:txBody>
      </p:sp>
      <p:sp>
        <p:nvSpPr>
          <p:cNvPr id="21" name="Content Placeholder 2">
            <a:extLst>
              <a:ext uri="{FF2B5EF4-FFF2-40B4-BE49-F238E27FC236}">
                <a16:creationId xmlns:a16="http://schemas.microsoft.com/office/drawing/2014/main" id="{FC4D0462-D31D-4E81-9CDA-7C95DD31816F}"/>
              </a:ext>
            </a:extLst>
          </p:cNvPr>
          <p:cNvSpPr>
            <a:spLocks noGrp="1"/>
          </p:cNvSpPr>
          <p:nvPr>
            <p:ph sz="quarter" idx="21"/>
          </p:nvPr>
        </p:nvSpPr>
        <p:spPr>
          <a:xfrm>
            <a:off x="6642098" y="5139919"/>
            <a:ext cx="5130800" cy="735012"/>
          </a:xfrm>
          <a:prstGeom prst="rect">
            <a:avLst/>
          </a:prstGeom>
        </p:spPr>
        <p:txBody>
          <a:bodyPr/>
          <a:lstStyle/>
          <a:p>
            <a:pPr lvl="0"/>
            <a:r>
              <a:rPr lang="en-US" dirty="0"/>
              <a:t>Click to edit Master text styles</a:t>
            </a:r>
          </a:p>
        </p:txBody>
      </p:sp>
    </p:spTree>
    <p:extLst>
      <p:ext uri="{BB962C8B-B14F-4D97-AF65-F5344CB8AC3E}">
        <p14:creationId xmlns:p14="http://schemas.microsoft.com/office/powerpoint/2010/main" val="3692412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6" name="Picture 5" descr="A picture containing person, tree, outdoor, sky&#10;&#10;Description automatically generated">
            <a:extLst>
              <a:ext uri="{FF2B5EF4-FFF2-40B4-BE49-F238E27FC236}">
                <a16:creationId xmlns:a16="http://schemas.microsoft.com/office/drawing/2014/main" id="{2C47256E-6AC0-5E49-AC4C-9A993C7FFD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15" y="0"/>
            <a:ext cx="12184970" cy="6858000"/>
          </a:xfrm>
          <a:prstGeom prst="rect">
            <a:avLst/>
          </a:prstGeom>
        </p:spPr>
      </p:pic>
      <p:sp>
        <p:nvSpPr>
          <p:cNvPr id="28" name="Rectangle 27">
            <a:extLst>
              <a:ext uri="{FF2B5EF4-FFF2-40B4-BE49-F238E27FC236}">
                <a16:creationId xmlns:a16="http://schemas.microsoft.com/office/drawing/2014/main" id="{40D685BE-4B78-F343-8E00-BEFA57DB89B4}"/>
              </a:ext>
            </a:extLst>
          </p:cNvPr>
          <p:cNvSpPr/>
          <p:nvPr userDrawn="1"/>
        </p:nvSpPr>
        <p:spPr>
          <a:xfrm>
            <a:off x="0" y="0"/>
            <a:ext cx="12190987"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2B6FBB33-DE0A-E347-B6D3-6E66926D9B98}"/>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9F74ED85-95A8-2A4F-B0BE-D8935EB709C2}"/>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255F78B6-3423-7743-AB04-3CB892C8FCB8}"/>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4D4F0D0-19F3-F44C-8A1E-6D2B254B21B2}"/>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74627B57-202B-F749-BEFD-C29FC51073E0}"/>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86DDD305-2AED-C14B-A426-9CDBD4CFEE6C}"/>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4D99B524-F186-5E4B-B129-1BCA72F8744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7FAAA02D-CA93-1944-A83B-43AC7AEA00ED}"/>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C76C926F-4798-CB40-9E5F-044800911BB9}"/>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CBF53A62-25A2-3A47-AAAE-5A4AEEA506DF}"/>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E1828B68-310B-A64C-A682-AB9FAB4B8469}"/>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8C1E3CE4-D20A-D540-B20B-7E581E569A64}"/>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3" name="Footer Placeholder 2">
            <a:extLst>
              <a:ext uri="{FF2B5EF4-FFF2-40B4-BE49-F238E27FC236}">
                <a16:creationId xmlns:a16="http://schemas.microsoft.com/office/drawing/2014/main" id="{2543F036-89C6-47BE-9EDE-80861AE4F2CE}"/>
              </a:ext>
            </a:extLst>
          </p:cNvPr>
          <p:cNvSpPr>
            <a:spLocks noGrp="1"/>
          </p:cNvSpPr>
          <p:nvPr>
            <p:ph type="ftr" sz="quarter" idx="10"/>
          </p:nvPr>
        </p:nvSpPr>
        <p:spPr/>
        <p:txBody>
          <a:bodyPr/>
          <a:lstStyle>
            <a:lvl1pPr>
              <a:defRPr>
                <a:solidFill>
                  <a:schemeClr val="bg1"/>
                </a:solidFill>
              </a:defRPr>
            </a:lvl1pPr>
          </a:lstStyle>
          <a:p>
            <a:r>
              <a:rPr lang="en-US" dirty="0"/>
              <a:t>For institutional plan sponsor use only. Not to be distributed to plan participants or the general public.</a:t>
            </a:r>
          </a:p>
        </p:txBody>
      </p:sp>
      <p:sp>
        <p:nvSpPr>
          <p:cNvPr id="22" name="Rectangle 21">
            <a:extLst>
              <a:ext uri="{FF2B5EF4-FFF2-40B4-BE49-F238E27FC236}">
                <a16:creationId xmlns:a16="http://schemas.microsoft.com/office/drawing/2014/main" id="{5BACC6B9-50C7-A543-BF0A-76D18D6112B6}"/>
              </a:ext>
            </a:extLst>
          </p:cNvPr>
          <p:cNvSpPr/>
          <p:nvPr userDrawn="1"/>
        </p:nvSpPr>
        <p:spPr>
          <a:xfrm>
            <a:off x="562271" y="-15627"/>
            <a:ext cx="1754965" cy="545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2"/>
                </a:solidFill>
                <a:latin typeface="+mj-lt"/>
              </a:rPr>
              <a:t>Advanced Planning</a:t>
            </a:r>
          </a:p>
        </p:txBody>
      </p:sp>
      <p:sp>
        <p:nvSpPr>
          <p:cNvPr id="5" name="Content Placeholder 4">
            <a:extLst>
              <a:ext uri="{FF2B5EF4-FFF2-40B4-BE49-F238E27FC236}">
                <a16:creationId xmlns:a16="http://schemas.microsoft.com/office/drawing/2014/main" id="{A1F300C1-37AF-41E2-A28C-A9BDAF24215A}"/>
              </a:ext>
            </a:extLst>
          </p:cNvPr>
          <p:cNvSpPr>
            <a:spLocks noGrp="1"/>
          </p:cNvSpPr>
          <p:nvPr>
            <p:ph sz="quarter" idx="11"/>
          </p:nvPr>
        </p:nvSpPr>
        <p:spPr>
          <a:xfrm>
            <a:off x="914400" y="5311255"/>
            <a:ext cx="4281487" cy="520456"/>
          </a:xfrm>
          <a:prstGeom prst="rect">
            <a:avLst/>
          </a:prstGeom>
        </p:spPr>
        <p:txBody>
          <a:bodyPr/>
          <a:lstStyle>
            <a:lvl1pPr marL="0" indent="0">
              <a:buNone/>
              <a:defRPr sz="1600">
                <a:solidFill>
                  <a:schemeClr val="bg1"/>
                </a:solidFill>
              </a:defRPr>
            </a:lvl1pPr>
            <a:lvl2pPr marL="457200" indent="0">
              <a:buNone/>
              <a:defRPr/>
            </a:lvl2pPr>
          </a:lstStyle>
          <a:p>
            <a:pPr lvl="0"/>
            <a:r>
              <a:rPr lang="en-US" dirty="0"/>
              <a:t>Click to edit Master text styles</a:t>
            </a:r>
          </a:p>
        </p:txBody>
      </p:sp>
      <p:sp>
        <p:nvSpPr>
          <p:cNvPr id="27" name="Content Placeholder 4">
            <a:extLst>
              <a:ext uri="{FF2B5EF4-FFF2-40B4-BE49-F238E27FC236}">
                <a16:creationId xmlns:a16="http://schemas.microsoft.com/office/drawing/2014/main" id="{0A1C53D3-C792-49BB-9379-5DED3872FB1E}"/>
              </a:ext>
            </a:extLst>
          </p:cNvPr>
          <p:cNvSpPr>
            <a:spLocks noGrp="1"/>
          </p:cNvSpPr>
          <p:nvPr>
            <p:ph sz="quarter" idx="12"/>
          </p:nvPr>
        </p:nvSpPr>
        <p:spPr>
          <a:xfrm>
            <a:off x="914400" y="5907757"/>
            <a:ext cx="4281487" cy="520456"/>
          </a:xfrm>
          <a:prstGeom prst="rect">
            <a:avLst/>
          </a:prstGeom>
        </p:spPr>
        <p:txBody>
          <a:bodyPr/>
          <a:lstStyle>
            <a:lvl1pPr marL="0" indent="0">
              <a:buNone/>
              <a:defRPr sz="1600">
                <a:solidFill>
                  <a:schemeClr val="bg1"/>
                </a:solidFill>
              </a:defRPr>
            </a:lvl1pPr>
            <a:lvl2pPr marL="457200" indent="0">
              <a:buNone/>
              <a:defRPr/>
            </a:lvl2pPr>
          </a:lstStyle>
          <a:p>
            <a:pPr lvl="0"/>
            <a:r>
              <a:rPr lang="en-US" dirty="0"/>
              <a:t>Click to edit Master text styles</a:t>
            </a:r>
          </a:p>
        </p:txBody>
      </p:sp>
      <p:sp>
        <p:nvSpPr>
          <p:cNvPr id="29" name="Content Placeholder 4">
            <a:extLst>
              <a:ext uri="{FF2B5EF4-FFF2-40B4-BE49-F238E27FC236}">
                <a16:creationId xmlns:a16="http://schemas.microsoft.com/office/drawing/2014/main" id="{F670CF19-01F2-487B-9F6C-32C309CDC3A8}"/>
              </a:ext>
            </a:extLst>
          </p:cNvPr>
          <p:cNvSpPr>
            <a:spLocks noGrp="1"/>
          </p:cNvSpPr>
          <p:nvPr>
            <p:ph sz="quarter" idx="13"/>
          </p:nvPr>
        </p:nvSpPr>
        <p:spPr>
          <a:xfrm>
            <a:off x="914400" y="4035382"/>
            <a:ext cx="4281487" cy="520456"/>
          </a:xfrm>
          <a:prstGeom prst="rect">
            <a:avLst/>
          </a:prstGeom>
        </p:spPr>
        <p:txBody>
          <a:bodyPr/>
          <a:lstStyle>
            <a:lvl1pPr marL="0" indent="0">
              <a:buNone/>
              <a:defRPr sz="1600">
                <a:solidFill>
                  <a:schemeClr val="bg1"/>
                </a:solidFill>
              </a:defRPr>
            </a:lvl1pPr>
            <a:lvl2pPr marL="457200" indent="0">
              <a:buNone/>
              <a:defRPr/>
            </a:lvl2pPr>
          </a:lstStyle>
          <a:p>
            <a:pPr lvl="0"/>
            <a:r>
              <a:rPr lang="en-US" dirty="0"/>
              <a:t>Click to edit Master text styles</a:t>
            </a:r>
          </a:p>
        </p:txBody>
      </p:sp>
      <p:sp>
        <p:nvSpPr>
          <p:cNvPr id="30" name="Content Placeholder 4">
            <a:extLst>
              <a:ext uri="{FF2B5EF4-FFF2-40B4-BE49-F238E27FC236}">
                <a16:creationId xmlns:a16="http://schemas.microsoft.com/office/drawing/2014/main" id="{2A1E4D7B-46FF-42D7-BBA7-B2F9BB12248B}"/>
              </a:ext>
            </a:extLst>
          </p:cNvPr>
          <p:cNvSpPr>
            <a:spLocks noGrp="1"/>
          </p:cNvSpPr>
          <p:nvPr>
            <p:ph sz="quarter" idx="14"/>
          </p:nvPr>
        </p:nvSpPr>
        <p:spPr>
          <a:xfrm>
            <a:off x="914400" y="4631884"/>
            <a:ext cx="4281487" cy="520456"/>
          </a:xfrm>
          <a:prstGeom prst="rect">
            <a:avLst/>
          </a:prstGeom>
        </p:spPr>
        <p:txBody>
          <a:bodyPr/>
          <a:lstStyle>
            <a:lvl1pPr marL="0" indent="0">
              <a:buNone/>
              <a:defRPr sz="1600">
                <a:solidFill>
                  <a:schemeClr val="bg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62417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2">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B6FBB33-DE0A-E347-B6D3-6E66926D9B98}"/>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9F74ED85-95A8-2A4F-B0BE-D8935EB709C2}"/>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255F78B6-3423-7743-AB04-3CB892C8FCB8}"/>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4D4F0D0-19F3-F44C-8A1E-6D2B254B21B2}"/>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74627B57-202B-F749-BEFD-C29FC51073E0}"/>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86DDD305-2AED-C14B-A426-9CDBD4CFEE6C}"/>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4D99B524-F186-5E4B-B129-1BCA72F8744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7FAAA02D-CA93-1944-A83B-43AC7AEA00ED}"/>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C76C926F-4798-CB40-9E5F-044800911BB9}"/>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CBF53A62-25A2-3A47-AAAE-5A4AEEA506DF}"/>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E1828B68-310B-A64C-A682-AB9FAB4B8469}"/>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8C1E3CE4-D20A-D540-B20B-7E581E569A64}"/>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40" name="Freeform: Shape 18">
            <a:extLst>
              <a:ext uri="{FF2B5EF4-FFF2-40B4-BE49-F238E27FC236}">
                <a16:creationId xmlns:a16="http://schemas.microsoft.com/office/drawing/2014/main" id="{649304DD-65BA-2C4C-9294-0C2596CA6485}"/>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2543F036-89C6-47BE-9EDE-80861AE4F2CE}"/>
              </a:ext>
            </a:extLst>
          </p:cNvPr>
          <p:cNvSpPr>
            <a:spLocks noGrp="1"/>
          </p:cNvSpPr>
          <p:nvPr>
            <p:ph type="ftr" sz="quarter" idx="10"/>
          </p:nvPr>
        </p:nvSpPr>
        <p:spPr/>
        <p:txBody>
          <a:bodyPr/>
          <a:lstStyle>
            <a:lvl1pPr>
              <a:defRPr>
                <a:solidFill>
                  <a:schemeClr val="bg1"/>
                </a:solidFill>
              </a:defRPr>
            </a:lvl1pPr>
          </a:lstStyle>
          <a:p>
            <a:r>
              <a:rPr lang="en-US" dirty="0"/>
              <a:t>For institutional plan sponsor use only. Not to be distributed to plan participants or the general public.</a:t>
            </a:r>
          </a:p>
        </p:txBody>
      </p:sp>
      <p:sp>
        <p:nvSpPr>
          <p:cNvPr id="22" name="Rectangle 21">
            <a:extLst>
              <a:ext uri="{FF2B5EF4-FFF2-40B4-BE49-F238E27FC236}">
                <a16:creationId xmlns:a16="http://schemas.microsoft.com/office/drawing/2014/main" id="{5BACC6B9-50C7-A543-BF0A-76D18D6112B6}"/>
              </a:ext>
            </a:extLst>
          </p:cNvPr>
          <p:cNvSpPr/>
          <p:nvPr userDrawn="1"/>
        </p:nvSpPr>
        <p:spPr>
          <a:xfrm>
            <a:off x="562271" y="-15627"/>
            <a:ext cx="1754965" cy="545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2"/>
                </a:solidFill>
                <a:latin typeface="+mj-lt"/>
              </a:rPr>
              <a:t>Advanced Planning</a:t>
            </a:r>
          </a:p>
        </p:txBody>
      </p:sp>
    </p:spTree>
    <p:extLst>
      <p:ext uri="{BB962C8B-B14F-4D97-AF65-F5344CB8AC3E}">
        <p14:creationId xmlns:p14="http://schemas.microsoft.com/office/powerpoint/2010/main" val="126326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20" name="Slide Number Placeholder 3">
            <a:extLst>
              <a:ext uri="{FF2B5EF4-FFF2-40B4-BE49-F238E27FC236}">
                <a16:creationId xmlns:a16="http://schemas.microsoft.com/office/drawing/2014/main" id="{6E74F496-D7C8-0743-B0A9-305CBEF68A3D}"/>
              </a:ext>
            </a:extLst>
          </p:cNvPr>
          <p:cNvSpPr txBox="1">
            <a:spLocks/>
          </p:cNvSpPr>
          <p:nvPr userDrawn="1"/>
        </p:nvSpPr>
        <p:spPr>
          <a:xfrm>
            <a:off x="11171902" y="6470650"/>
            <a:ext cx="8930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86485-5DB6-4586-BF39-0EA5B3D5871F}" type="slidenum">
              <a:rPr lang="en-US" smtClean="0"/>
              <a:pPr/>
              <a:t>‹#›</a:t>
            </a:fld>
            <a:endParaRPr lang="en-US"/>
          </a:p>
        </p:txBody>
      </p:sp>
      <p:pic>
        <p:nvPicPr>
          <p:cNvPr id="4" name="Picture 3" descr="A group of people&#10;&#10;Description automatically generated with medium confidence">
            <a:extLst>
              <a:ext uri="{FF2B5EF4-FFF2-40B4-BE49-F238E27FC236}">
                <a16:creationId xmlns:a16="http://schemas.microsoft.com/office/drawing/2014/main" id="{E42B58C7-31B4-4641-8F07-D36376F18F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6419"/>
          <a:stretch/>
        </p:blipFill>
        <p:spPr>
          <a:xfrm>
            <a:off x="0" y="-16493"/>
            <a:ext cx="12184970" cy="4360387"/>
          </a:xfrm>
          <a:prstGeom prst="rect">
            <a:avLst/>
          </a:prstGeom>
        </p:spPr>
      </p:pic>
      <p:sp>
        <p:nvSpPr>
          <p:cNvPr id="13" name="Slide Number Placeholder 5">
            <a:extLst>
              <a:ext uri="{FF2B5EF4-FFF2-40B4-BE49-F238E27FC236}">
                <a16:creationId xmlns:a16="http://schemas.microsoft.com/office/drawing/2014/main" id="{7CB7B793-2C69-7A45-8FD2-219472591BE3}"/>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25" name="Freeform: Shape 9">
            <a:extLst>
              <a:ext uri="{FF2B5EF4-FFF2-40B4-BE49-F238E27FC236}">
                <a16:creationId xmlns:a16="http://schemas.microsoft.com/office/drawing/2014/main" id="{D487810B-8923-BA4F-83F8-75B2A6665D91}"/>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rgbClr val="0079C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8" name="Text Placeholder 4">
            <a:extLst>
              <a:ext uri="{FF2B5EF4-FFF2-40B4-BE49-F238E27FC236}">
                <a16:creationId xmlns:a16="http://schemas.microsoft.com/office/drawing/2014/main" id="{B2536A4E-6117-9346-9416-6BF88EA09E6E}"/>
              </a:ext>
            </a:extLst>
          </p:cNvPr>
          <p:cNvSpPr>
            <a:spLocks noGrp="1"/>
          </p:cNvSpPr>
          <p:nvPr>
            <p:ph type="body" sz="quarter" idx="15"/>
          </p:nvPr>
        </p:nvSpPr>
        <p:spPr>
          <a:xfrm>
            <a:off x="958232" y="4648200"/>
            <a:ext cx="7118967" cy="979488"/>
          </a:xfrm>
        </p:spPr>
        <p:txBody>
          <a:bodyPr>
            <a:normAutofit/>
          </a:bodyPr>
          <a:lstStyle>
            <a:lvl1pPr marL="0" indent="0">
              <a:buNone/>
              <a:defRPr sz="3200"/>
            </a:lvl1pPr>
          </a:lstStyle>
          <a:p>
            <a:pPr lvl="0"/>
            <a:r>
              <a:rPr lang="en-US" dirty="0"/>
              <a:t>Click to edit Master text styles</a:t>
            </a:r>
          </a:p>
        </p:txBody>
      </p:sp>
      <p:sp>
        <p:nvSpPr>
          <p:cNvPr id="3" name="Footer Placeholder 2">
            <a:extLst>
              <a:ext uri="{FF2B5EF4-FFF2-40B4-BE49-F238E27FC236}">
                <a16:creationId xmlns:a16="http://schemas.microsoft.com/office/drawing/2014/main" id="{1B23DB3C-CD71-4AA8-A208-71880B6F4155}"/>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grpSp>
        <p:nvGrpSpPr>
          <p:cNvPr id="10" name="Group 9">
            <a:extLst>
              <a:ext uri="{FF2B5EF4-FFF2-40B4-BE49-F238E27FC236}">
                <a16:creationId xmlns:a16="http://schemas.microsoft.com/office/drawing/2014/main" id="{AE5A0308-F4E8-3D47-A0D5-1AA710BF9F31}"/>
              </a:ext>
            </a:extLst>
          </p:cNvPr>
          <p:cNvGrpSpPr/>
          <p:nvPr userDrawn="1"/>
        </p:nvGrpSpPr>
        <p:grpSpPr>
          <a:xfrm>
            <a:off x="0" y="-8164"/>
            <a:ext cx="557784" cy="6866164"/>
            <a:chOff x="508" y="0"/>
            <a:chExt cx="557784" cy="6858000"/>
          </a:xfrm>
        </p:grpSpPr>
        <p:grpSp>
          <p:nvGrpSpPr>
            <p:cNvPr id="11" name="Group 10">
              <a:extLst>
                <a:ext uri="{FF2B5EF4-FFF2-40B4-BE49-F238E27FC236}">
                  <a16:creationId xmlns:a16="http://schemas.microsoft.com/office/drawing/2014/main" id="{FBB05EFE-2F8B-6647-B301-D8E8C066F6B3}"/>
                </a:ext>
              </a:extLst>
            </p:cNvPr>
            <p:cNvGrpSpPr/>
            <p:nvPr userDrawn="1"/>
          </p:nvGrpSpPr>
          <p:grpSpPr>
            <a:xfrm>
              <a:off x="508" y="0"/>
              <a:ext cx="557784" cy="6858000"/>
              <a:chOff x="554056" y="0"/>
              <a:chExt cx="557784" cy="6858000"/>
            </a:xfrm>
          </p:grpSpPr>
          <p:sp>
            <p:nvSpPr>
              <p:cNvPr id="22" name="Rectangle 21">
                <a:extLst>
                  <a:ext uri="{FF2B5EF4-FFF2-40B4-BE49-F238E27FC236}">
                    <a16:creationId xmlns:a16="http://schemas.microsoft.com/office/drawing/2014/main" id="{77CD9583-EA6C-F34F-8FFD-F7796B15DB21}"/>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EC4C2C6D-4172-3D47-AC2C-8E0164A5D676}"/>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0AE51E68-DE7C-DB43-8071-89836BE1A5CA}"/>
                </a:ext>
              </a:extLst>
            </p:cNvPr>
            <p:cNvGrpSpPr/>
            <p:nvPr userDrawn="1"/>
          </p:nvGrpSpPr>
          <p:grpSpPr>
            <a:xfrm>
              <a:off x="127485" y="120098"/>
              <a:ext cx="303830" cy="302727"/>
              <a:chOff x="226395" y="-668424"/>
              <a:chExt cx="445728" cy="444110"/>
            </a:xfrm>
            <a:solidFill>
              <a:schemeClr val="bg1"/>
            </a:solidFill>
          </p:grpSpPr>
          <p:sp>
            <p:nvSpPr>
              <p:cNvPr id="15" name="Freeform: Shape 27">
                <a:extLst>
                  <a:ext uri="{FF2B5EF4-FFF2-40B4-BE49-F238E27FC236}">
                    <a16:creationId xmlns:a16="http://schemas.microsoft.com/office/drawing/2014/main" id="{D4DB858B-6E9D-7E49-A7CE-EBCEFC11F88B}"/>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reeform: Shape 28">
                <a:extLst>
                  <a:ext uri="{FF2B5EF4-FFF2-40B4-BE49-F238E27FC236}">
                    <a16:creationId xmlns:a16="http://schemas.microsoft.com/office/drawing/2014/main" id="{18F0CE54-1B69-F44A-9342-F3CEAB259C8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Shape 29">
                <a:extLst>
                  <a:ext uri="{FF2B5EF4-FFF2-40B4-BE49-F238E27FC236}">
                    <a16:creationId xmlns:a16="http://schemas.microsoft.com/office/drawing/2014/main" id="{0E462727-C337-6947-9408-C8E1673C16EE}"/>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Shape 30">
                <a:extLst>
                  <a:ext uri="{FF2B5EF4-FFF2-40B4-BE49-F238E27FC236}">
                    <a16:creationId xmlns:a16="http://schemas.microsoft.com/office/drawing/2014/main" id="{F9746DB8-B6BD-C840-87B2-35375AEF604B}"/>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31">
                <a:extLst>
                  <a:ext uri="{FF2B5EF4-FFF2-40B4-BE49-F238E27FC236}">
                    <a16:creationId xmlns:a16="http://schemas.microsoft.com/office/drawing/2014/main" id="{FEEC96C0-6588-C84B-B5D2-5F6B5CF37B70}"/>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Freeform: Shape 32">
                <a:extLst>
                  <a:ext uri="{FF2B5EF4-FFF2-40B4-BE49-F238E27FC236}">
                    <a16:creationId xmlns:a16="http://schemas.microsoft.com/office/drawing/2014/main" id="{A5E38ABB-620E-2847-B050-A0EEBD37603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4" name="Rectangle 23">
            <a:extLst>
              <a:ext uri="{FF2B5EF4-FFF2-40B4-BE49-F238E27FC236}">
                <a16:creationId xmlns:a16="http://schemas.microsoft.com/office/drawing/2014/main" id="{503A86AD-26E8-2F46-A8A6-0C32F9F67EE5}"/>
              </a:ext>
            </a:extLst>
          </p:cNvPr>
          <p:cNvSpPr/>
          <p:nvPr userDrawn="1"/>
        </p:nvSpPr>
        <p:spPr>
          <a:xfrm>
            <a:off x="562271" y="-15627"/>
            <a:ext cx="1754965" cy="545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2"/>
                </a:solidFill>
                <a:latin typeface="+mj-lt"/>
              </a:rPr>
              <a:t>Advanced Planning</a:t>
            </a:r>
          </a:p>
        </p:txBody>
      </p:sp>
      <p:sp>
        <p:nvSpPr>
          <p:cNvPr id="32" name="Title 1">
            <a:extLst>
              <a:ext uri="{FF2B5EF4-FFF2-40B4-BE49-F238E27FC236}">
                <a16:creationId xmlns:a16="http://schemas.microsoft.com/office/drawing/2014/main" id="{4B2F0B7E-D557-5B4A-B68F-CE1771DD49E5}"/>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187849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Cover 1">
    <p:spTree>
      <p:nvGrpSpPr>
        <p:cNvPr id="1" name=""/>
        <p:cNvGrpSpPr/>
        <p:nvPr/>
      </p:nvGrpSpPr>
      <p:grpSpPr>
        <a:xfrm>
          <a:off x="0" y="0"/>
          <a:ext cx="0" cy="0"/>
          <a:chOff x="0" y="0"/>
          <a:chExt cx="0" cy="0"/>
        </a:xfrm>
      </p:grpSpPr>
      <p:pic>
        <p:nvPicPr>
          <p:cNvPr id="31" name="Picture 30" descr="A group of people&#10;&#10;Description automatically generated with medium confidence">
            <a:extLst>
              <a:ext uri="{FF2B5EF4-FFF2-40B4-BE49-F238E27FC236}">
                <a16:creationId xmlns:a16="http://schemas.microsoft.com/office/drawing/2014/main" id="{11874FD3-9153-A944-85E2-FC65FE1593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6419"/>
          <a:stretch/>
        </p:blipFill>
        <p:spPr>
          <a:xfrm>
            <a:off x="3514" y="0"/>
            <a:ext cx="12188485" cy="4360387"/>
          </a:xfrm>
          <a:prstGeom prst="rect">
            <a:avLst/>
          </a:prstGeom>
        </p:spPr>
      </p:pic>
      <p:sp>
        <p:nvSpPr>
          <p:cNvPr id="20" name="Slide Number Placeholder 3">
            <a:extLst>
              <a:ext uri="{FF2B5EF4-FFF2-40B4-BE49-F238E27FC236}">
                <a16:creationId xmlns:a16="http://schemas.microsoft.com/office/drawing/2014/main" id="{6E74F496-D7C8-0743-B0A9-305CBEF68A3D}"/>
              </a:ext>
            </a:extLst>
          </p:cNvPr>
          <p:cNvSpPr txBox="1">
            <a:spLocks/>
          </p:cNvSpPr>
          <p:nvPr userDrawn="1"/>
        </p:nvSpPr>
        <p:spPr>
          <a:xfrm>
            <a:off x="11171902" y="6470650"/>
            <a:ext cx="8930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86485-5DB6-4586-BF39-0EA5B3D5871F}" type="slidenum">
              <a:rPr lang="en-US" smtClean="0"/>
              <a:pPr/>
              <a:t>‹#›</a:t>
            </a:fld>
            <a:endParaRPr lang="en-US"/>
          </a:p>
        </p:txBody>
      </p:sp>
      <p:sp>
        <p:nvSpPr>
          <p:cNvPr id="13" name="Slide Number Placeholder 5">
            <a:extLst>
              <a:ext uri="{FF2B5EF4-FFF2-40B4-BE49-F238E27FC236}">
                <a16:creationId xmlns:a16="http://schemas.microsoft.com/office/drawing/2014/main" id="{7CB7B793-2C69-7A45-8FD2-219472591BE3}"/>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25" name="Freeform: Shape 9">
            <a:extLst>
              <a:ext uri="{FF2B5EF4-FFF2-40B4-BE49-F238E27FC236}">
                <a16:creationId xmlns:a16="http://schemas.microsoft.com/office/drawing/2014/main" id="{D487810B-8923-BA4F-83F8-75B2A6665D91}"/>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rgbClr val="0079C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8" name="Text Placeholder 4">
            <a:extLst>
              <a:ext uri="{FF2B5EF4-FFF2-40B4-BE49-F238E27FC236}">
                <a16:creationId xmlns:a16="http://schemas.microsoft.com/office/drawing/2014/main" id="{B2536A4E-6117-9346-9416-6BF88EA09E6E}"/>
              </a:ext>
            </a:extLst>
          </p:cNvPr>
          <p:cNvSpPr>
            <a:spLocks noGrp="1"/>
          </p:cNvSpPr>
          <p:nvPr>
            <p:ph type="body" sz="quarter" idx="15"/>
          </p:nvPr>
        </p:nvSpPr>
        <p:spPr>
          <a:xfrm>
            <a:off x="958232" y="4648200"/>
            <a:ext cx="7118967" cy="979488"/>
          </a:xfrm>
        </p:spPr>
        <p:txBody>
          <a:bodyPr>
            <a:normAutofit/>
          </a:bodyPr>
          <a:lstStyle>
            <a:lvl1pPr marL="0" indent="0">
              <a:buNone/>
              <a:defRPr sz="3200"/>
            </a:lvl1pPr>
          </a:lstStyle>
          <a:p>
            <a:pPr lvl="0"/>
            <a:r>
              <a:rPr lang="en-US" dirty="0"/>
              <a:t>Click to edit Master text styles</a:t>
            </a:r>
          </a:p>
        </p:txBody>
      </p:sp>
      <p:sp>
        <p:nvSpPr>
          <p:cNvPr id="3" name="Footer Placeholder 2">
            <a:extLst>
              <a:ext uri="{FF2B5EF4-FFF2-40B4-BE49-F238E27FC236}">
                <a16:creationId xmlns:a16="http://schemas.microsoft.com/office/drawing/2014/main" id="{1B23DB3C-CD71-4AA8-A208-71880B6F4155}"/>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grpSp>
        <p:nvGrpSpPr>
          <p:cNvPr id="10" name="Group 9">
            <a:extLst>
              <a:ext uri="{FF2B5EF4-FFF2-40B4-BE49-F238E27FC236}">
                <a16:creationId xmlns:a16="http://schemas.microsoft.com/office/drawing/2014/main" id="{AE5A0308-F4E8-3D47-A0D5-1AA710BF9F31}"/>
              </a:ext>
            </a:extLst>
          </p:cNvPr>
          <p:cNvGrpSpPr/>
          <p:nvPr userDrawn="1"/>
        </p:nvGrpSpPr>
        <p:grpSpPr>
          <a:xfrm>
            <a:off x="0" y="-8164"/>
            <a:ext cx="557784" cy="6866164"/>
            <a:chOff x="508" y="0"/>
            <a:chExt cx="557784" cy="6858000"/>
          </a:xfrm>
        </p:grpSpPr>
        <p:grpSp>
          <p:nvGrpSpPr>
            <p:cNvPr id="11" name="Group 10">
              <a:extLst>
                <a:ext uri="{FF2B5EF4-FFF2-40B4-BE49-F238E27FC236}">
                  <a16:creationId xmlns:a16="http://schemas.microsoft.com/office/drawing/2014/main" id="{FBB05EFE-2F8B-6647-B301-D8E8C066F6B3}"/>
                </a:ext>
              </a:extLst>
            </p:cNvPr>
            <p:cNvGrpSpPr/>
            <p:nvPr userDrawn="1"/>
          </p:nvGrpSpPr>
          <p:grpSpPr>
            <a:xfrm>
              <a:off x="508" y="0"/>
              <a:ext cx="557784" cy="6858000"/>
              <a:chOff x="554056" y="0"/>
              <a:chExt cx="557784" cy="6858000"/>
            </a:xfrm>
          </p:grpSpPr>
          <p:sp>
            <p:nvSpPr>
              <p:cNvPr id="22" name="Rectangle 21">
                <a:extLst>
                  <a:ext uri="{FF2B5EF4-FFF2-40B4-BE49-F238E27FC236}">
                    <a16:creationId xmlns:a16="http://schemas.microsoft.com/office/drawing/2014/main" id="{77CD9583-EA6C-F34F-8FFD-F7796B15DB21}"/>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EC4C2C6D-4172-3D47-AC2C-8E0164A5D676}"/>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0AE51E68-DE7C-DB43-8071-89836BE1A5CA}"/>
                </a:ext>
              </a:extLst>
            </p:cNvPr>
            <p:cNvGrpSpPr/>
            <p:nvPr userDrawn="1"/>
          </p:nvGrpSpPr>
          <p:grpSpPr>
            <a:xfrm>
              <a:off x="127485" y="120098"/>
              <a:ext cx="303830" cy="302727"/>
              <a:chOff x="226395" y="-668424"/>
              <a:chExt cx="445728" cy="444110"/>
            </a:xfrm>
            <a:solidFill>
              <a:schemeClr val="bg1"/>
            </a:solidFill>
          </p:grpSpPr>
          <p:sp>
            <p:nvSpPr>
              <p:cNvPr id="15" name="Freeform: Shape 27">
                <a:extLst>
                  <a:ext uri="{FF2B5EF4-FFF2-40B4-BE49-F238E27FC236}">
                    <a16:creationId xmlns:a16="http://schemas.microsoft.com/office/drawing/2014/main" id="{D4DB858B-6E9D-7E49-A7CE-EBCEFC11F88B}"/>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reeform: Shape 28">
                <a:extLst>
                  <a:ext uri="{FF2B5EF4-FFF2-40B4-BE49-F238E27FC236}">
                    <a16:creationId xmlns:a16="http://schemas.microsoft.com/office/drawing/2014/main" id="{18F0CE54-1B69-F44A-9342-F3CEAB259C8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Shape 29">
                <a:extLst>
                  <a:ext uri="{FF2B5EF4-FFF2-40B4-BE49-F238E27FC236}">
                    <a16:creationId xmlns:a16="http://schemas.microsoft.com/office/drawing/2014/main" id="{0E462727-C337-6947-9408-C8E1673C16EE}"/>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Shape 30">
                <a:extLst>
                  <a:ext uri="{FF2B5EF4-FFF2-40B4-BE49-F238E27FC236}">
                    <a16:creationId xmlns:a16="http://schemas.microsoft.com/office/drawing/2014/main" id="{F9746DB8-B6BD-C840-87B2-35375AEF604B}"/>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31">
                <a:extLst>
                  <a:ext uri="{FF2B5EF4-FFF2-40B4-BE49-F238E27FC236}">
                    <a16:creationId xmlns:a16="http://schemas.microsoft.com/office/drawing/2014/main" id="{FEEC96C0-6588-C84B-B5D2-5F6B5CF37B70}"/>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Freeform: Shape 32">
                <a:extLst>
                  <a:ext uri="{FF2B5EF4-FFF2-40B4-BE49-F238E27FC236}">
                    <a16:creationId xmlns:a16="http://schemas.microsoft.com/office/drawing/2014/main" id="{A5E38ABB-620E-2847-B050-A0EEBD37603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4" name="Rectangle 23">
            <a:extLst>
              <a:ext uri="{FF2B5EF4-FFF2-40B4-BE49-F238E27FC236}">
                <a16:creationId xmlns:a16="http://schemas.microsoft.com/office/drawing/2014/main" id="{503A86AD-26E8-2F46-A8A6-0C32F9F67EE5}"/>
              </a:ext>
            </a:extLst>
          </p:cNvPr>
          <p:cNvSpPr/>
          <p:nvPr userDrawn="1"/>
        </p:nvSpPr>
        <p:spPr>
          <a:xfrm>
            <a:off x="562271" y="-15627"/>
            <a:ext cx="1754965" cy="545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2"/>
                </a:solidFill>
                <a:latin typeface="+mj-lt"/>
              </a:rPr>
              <a:t>Advanced Planning</a:t>
            </a:r>
          </a:p>
        </p:txBody>
      </p:sp>
      <p:sp>
        <p:nvSpPr>
          <p:cNvPr id="32" name="Title 1">
            <a:extLst>
              <a:ext uri="{FF2B5EF4-FFF2-40B4-BE49-F238E27FC236}">
                <a16:creationId xmlns:a16="http://schemas.microsoft.com/office/drawing/2014/main" id="{4B2F0B7E-D557-5B4A-B68F-CE1771DD49E5}"/>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82628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Cover 1">
    <p:spTree>
      <p:nvGrpSpPr>
        <p:cNvPr id="1" name=""/>
        <p:cNvGrpSpPr/>
        <p:nvPr/>
      </p:nvGrpSpPr>
      <p:grpSpPr>
        <a:xfrm>
          <a:off x="0" y="0"/>
          <a:ext cx="0" cy="0"/>
          <a:chOff x="0" y="0"/>
          <a:chExt cx="0" cy="0"/>
        </a:xfrm>
      </p:grpSpPr>
      <p:sp>
        <p:nvSpPr>
          <p:cNvPr id="20" name="Slide Number Placeholder 3">
            <a:extLst>
              <a:ext uri="{FF2B5EF4-FFF2-40B4-BE49-F238E27FC236}">
                <a16:creationId xmlns:a16="http://schemas.microsoft.com/office/drawing/2014/main" id="{6E74F496-D7C8-0743-B0A9-305CBEF68A3D}"/>
              </a:ext>
            </a:extLst>
          </p:cNvPr>
          <p:cNvSpPr txBox="1">
            <a:spLocks/>
          </p:cNvSpPr>
          <p:nvPr userDrawn="1"/>
        </p:nvSpPr>
        <p:spPr>
          <a:xfrm>
            <a:off x="11171902" y="6470650"/>
            <a:ext cx="8930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86485-5DB6-4586-BF39-0EA5B3D5871F}" type="slidenum">
              <a:rPr lang="en-US" smtClean="0"/>
              <a:pPr/>
              <a:t>‹#›</a:t>
            </a:fld>
            <a:endParaRPr lang="en-US"/>
          </a:p>
        </p:txBody>
      </p:sp>
      <p:pic>
        <p:nvPicPr>
          <p:cNvPr id="7" name="Picture 6" descr="A group of people&#10;&#10;Description automatically generated with medium confidence">
            <a:extLst>
              <a:ext uri="{FF2B5EF4-FFF2-40B4-BE49-F238E27FC236}">
                <a16:creationId xmlns:a16="http://schemas.microsoft.com/office/drawing/2014/main" id="{51EE075C-C797-414D-BBF6-652C4BF026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6508"/>
          <a:stretch/>
        </p:blipFill>
        <p:spPr>
          <a:xfrm>
            <a:off x="3515" y="0"/>
            <a:ext cx="12184970" cy="4354274"/>
          </a:xfrm>
          <a:prstGeom prst="rect">
            <a:avLst/>
          </a:prstGeom>
        </p:spPr>
      </p:pic>
      <p:sp>
        <p:nvSpPr>
          <p:cNvPr id="13" name="Slide Number Placeholder 5">
            <a:extLst>
              <a:ext uri="{FF2B5EF4-FFF2-40B4-BE49-F238E27FC236}">
                <a16:creationId xmlns:a16="http://schemas.microsoft.com/office/drawing/2014/main" id="{7CB7B793-2C69-7A45-8FD2-219472591BE3}"/>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3" name="Footer Placeholder 2">
            <a:extLst>
              <a:ext uri="{FF2B5EF4-FFF2-40B4-BE49-F238E27FC236}">
                <a16:creationId xmlns:a16="http://schemas.microsoft.com/office/drawing/2014/main" id="{1B23DB3C-CD71-4AA8-A208-71880B6F4155}"/>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grpSp>
        <p:nvGrpSpPr>
          <p:cNvPr id="10" name="Group 9">
            <a:extLst>
              <a:ext uri="{FF2B5EF4-FFF2-40B4-BE49-F238E27FC236}">
                <a16:creationId xmlns:a16="http://schemas.microsoft.com/office/drawing/2014/main" id="{AE5A0308-F4E8-3D47-A0D5-1AA710BF9F31}"/>
              </a:ext>
            </a:extLst>
          </p:cNvPr>
          <p:cNvGrpSpPr/>
          <p:nvPr userDrawn="1"/>
        </p:nvGrpSpPr>
        <p:grpSpPr>
          <a:xfrm>
            <a:off x="0" y="-8164"/>
            <a:ext cx="557784" cy="6866164"/>
            <a:chOff x="508" y="0"/>
            <a:chExt cx="557784" cy="6858000"/>
          </a:xfrm>
        </p:grpSpPr>
        <p:grpSp>
          <p:nvGrpSpPr>
            <p:cNvPr id="11" name="Group 10">
              <a:extLst>
                <a:ext uri="{FF2B5EF4-FFF2-40B4-BE49-F238E27FC236}">
                  <a16:creationId xmlns:a16="http://schemas.microsoft.com/office/drawing/2014/main" id="{FBB05EFE-2F8B-6647-B301-D8E8C066F6B3}"/>
                </a:ext>
              </a:extLst>
            </p:cNvPr>
            <p:cNvGrpSpPr/>
            <p:nvPr userDrawn="1"/>
          </p:nvGrpSpPr>
          <p:grpSpPr>
            <a:xfrm>
              <a:off x="508" y="0"/>
              <a:ext cx="557784" cy="6858000"/>
              <a:chOff x="554056" y="0"/>
              <a:chExt cx="557784" cy="6858000"/>
            </a:xfrm>
          </p:grpSpPr>
          <p:sp>
            <p:nvSpPr>
              <p:cNvPr id="22" name="Rectangle 21">
                <a:extLst>
                  <a:ext uri="{FF2B5EF4-FFF2-40B4-BE49-F238E27FC236}">
                    <a16:creationId xmlns:a16="http://schemas.microsoft.com/office/drawing/2014/main" id="{77CD9583-EA6C-F34F-8FFD-F7796B15DB21}"/>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EC4C2C6D-4172-3D47-AC2C-8E0164A5D676}"/>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0AE51E68-DE7C-DB43-8071-89836BE1A5CA}"/>
                </a:ext>
              </a:extLst>
            </p:cNvPr>
            <p:cNvGrpSpPr/>
            <p:nvPr userDrawn="1"/>
          </p:nvGrpSpPr>
          <p:grpSpPr>
            <a:xfrm>
              <a:off x="127485" y="120098"/>
              <a:ext cx="303830" cy="302727"/>
              <a:chOff x="226395" y="-668424"/>
              <a:chExt cx="445728" cy="444110"/>
            </a:xfrm>
            <a:solidFill>
              <a:schemeClr val="bg1"/>
            </a:solidFill>
          </p:grpSpPr>
          <p:sp>
            <p:nvSpPr>
              <p:cNvPr id="15" name="Freeform: Shape 27">
                <a:extLst>
                  <a:ext uri="{FF2B5EF4-FFF2-40B4-BE49-F238E27FC236}">
                    <a16:creationId xmlns:a16="http://schemas.microsoft.com/office/drawing/2014/main" id="{D4DB858B-6E9D-7E49-A7CE-EBCEFC11F88B}"/>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reeform: Shape 28">
                <a:extLst>
                  <a:ext uri="{FF2B5EF4-FFF2-40B4-BE49-F238E27FC236}">
                    <a16:creationId xmlns:a16="http://schemas.microsoft.com/office/drawing/2014/main" id="{18F0CE54-1B69-F44A-9342-F3CEAB259C8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Shape 29">
                <a:extLst>
                  <a:ext uri="{FF2B5EF4-FFF2-40B4-BE49-F238E27FC236}">
                    <a16:creationId xmlns:a16="http://schemas.microsoft.com/office/drawing/2014/main" id="{0E462727-C337-6947-9408-C8E1673C16EE}"/>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Shape 30">
                <a:extLst>
                  <a:ext uri="{FF2B5EF4-FFF2-40B4-BE49-F238E27FC236}">
                    <a16:creationId xmlns:a16="http://schemas.microsoft.com/office/drawing/2014/main" id="{F9746DB8-B6BD-C840-87B2-35375AEF604B}"/>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31">
                <a:extLst>
                  <a:ext uri="{FF2B5EF4-FFF2-40B4-BE49-F238E27FC236}">
                    <a16:creationId xmlns:a16="http://schemas.microsoft.com/office/drawing/2014/main" id="{FEEC96C0-6588-C84B-B5D2-5F6B5CF37B70}"/>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Freeform: Shape 32">
                <a:extLst>
                  <a:ext uri="{FF2B5EF4-FFF2-40B4-BE49-F238E27FC236}">
                    <a16:creationId xmlns:a16="http://schemas.microsoft.com/office/drawing/2014/main" id="{A5E38ABB-620E-2847-B050-A0EEBD37603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7" name="Title 1">
            <a:extLst>
              <a:ext uri="{FF2B5EF4-FFF2-40B4-BE49-F238E27FC236}">
                <a16:creationId xmlns:a16="http://schemas.microsoft.com/office/drawing/2014/main" id="{5F133E5C-79F2-2042-AC8F-17A9CC395989}"/>
              </a:ext>
            </a:extLst>
          </p:cNvPr>
          <p:cNvSpPr>
            <a:spLocks noGrp="1"/>
          </p:cNvSpPr>
          <p:nvPr>
            <p:ph type="ctrTitle" hasCustomPrompt="1"/>
          </p:nvPr>
        </p:nvSpPr>
        <p:spPr>
          <a:xfrm>
            <a:off x="828675" y="1677167"/>
            <a:ext cx="10534650" cy="2387600"/>
          </a:xfrm>
        </p:spPr>
        <p:txBody>
          <a:bodyPr anchor="b">
            <a:normAutofit/>
          </a:bodyPr>
          <a:lstStyle>
            <a:lvl1pPr algn="l">
              <a:defRPr sz="4800">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90007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7FDA240-609A-452B-A598-5C15F3CF79D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11" t="32294" r="424" b="14814"/>
          <a:stretch/>
        </p:blipFill>
        <p:spPr bwMode="auto">
          <a:xfrm>
            <a:off x="-1" y="0"/>
            <a:ext cx="12192001" cy="43529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1045E51-8835-4F80-995A-FCF661EB847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3709" b="32737"/>
          <a:stretch/>
        </p:blipFill>
        <p:spPr>
          <a:xfrm>
            <a:off x="-2" y="0"/>
            <a:ext cx="12192001" cy="4352926"/>
          </a:xfrm>
          <a:prstGeom prst="rect">
            <a:avLst/>
          </a:prstGeom>
        </p:spPr>
      </p:pic>
      <p:sp>
        <p:nvSpPr>
          <p:cNvPr id="12" name="Rectangle 11">
            <a:extLst>
              <a:ext uri="{FF2B5EF4-FFF2-40B4-BE49-F238E27FC236}">
                <a16:creationId xmlns:a16="http://schemas.microsoft.com/office/drawing/2014/main" id="{F5F58AF2-3FAA-40F5-B66C-A2291097991E}"/>
              </a:ext>
            </a:extLst>
          </p:cNvPr>
          <p:cNvSpPr/>
          <p:nvPr userDrawn="1"/>
        </p:nvSpPr>
        <p:spPr>
          <a:xfrm>
            <a:off x="-1" y="0"/>
            <a:ext cx="12192001" cy="435292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dirty="0">
              <a:ln>
                <a:noFill/>
              </a:ln>
              <a:solidFill>
                <a:prstClr val="white"/>
              </a:solidFill>
              <a:effectLst/>
              <a:uLnTx/>
              <a:uFillTx/>
              <a:latin typeface="Arial"/>
            </a:endParaRPr>
          </a:p>
        </p:txBody>
      </p:sp>
      <p:sp>
        <p:nvSpPr>
          <p:cNvPr id="5" name="Text Placeholder 4">
            <a:extLst>
              <a:ext uri="{FF2B5EF4-FFF2-40B4-BE49-F238E27FC236}">
                <a16:creationId xmlns:a16="http://schemas.microsoft.com/office/drawing/2014/main" id="{3D4EBBFC-7AD4-4A4A-8AD8-8F15A61DE2F0}"/>
              </a:ext>
            </a:extLst>
          </p:cNvPr>
          <p:cNvSpPr>
            <a:spLocks noGrp="1"/>
          </p:cNvSpPr>
          <p:nvPr>
            <p:ph type="body" sz="quarter" idx="15"/>
          </p:nvPr>
        </p:nvSpPr>
        <p:spPr>
          <a:xfrm>
            <a:off x="958232" y="4648200"/>
            <a:ext cx="7118967" cy="979488"/>
          </a:xfrm>
        </p:spPr>
        <p:txBody>
          <a:bodyPr>
            <a:normAutofit/>
          </a:bodyPr>
          <a:lstStyle>
            <a:lvl1pPr marL="0" indent="0">
              <a:buNone/>
              <a:defRPr sz="3200"/>
            </a:lvl1pPr>
          </a:lstStyle>
          <a:p>
            <a:pPr lvl="0"/>
            <a:r>
              <a:rPr lang="en-US" dirty="0"/>
              <a:t>Click to edit Master text styles</a:t>
            </a:r>
          </a:p>
        </p:txBody>
      </p:sp>
      <p:sp>
        <p:nvSpPr>
          <p:cNvPr id="10" name="Freeform: Shape 9">
            <a:extLst>
              <a:ext uri="{FF2B5EF4-FFF2-40B4-BE49-F238E27FC236}">
                <a16:creationId xmlns:a16="http://schemas.microsoft.com/office/drawing/2014/main" id="{599047FE-041E-4002-AE99-8328E2F3E3B2}"/>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rgbClr val="0079C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13" name="Slide Number Placeholder 5">
            <a:extLst>
              <a:ext uri="{FF2B5EF4-FFF2-40B4-BE49-F238E27FC236}">
                <a16:creationId xmlns:a16="http://schemas.microsoft.com/office/drawing/2014/main" id="{7CB7B793-2C69-7A45-8FD2-219472591BE3}"/>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18" name="Title 1">
            <a:extLst>
              <a:ext uri="{FF2B5EF4-FFF2-40B4-BE49-F238E27FC236}">
                <a16:creationId xmlns:a16="http://schemas.microsoft.com/office/drawing/2014/main" id="{C8E6DD39-61CE-054B-8B82-91D8C33BAB7C}"/>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 name="Footer Placeholder 1">
            <a:extLst>
              <a:ext uri="{FF2B5EF4-FFF2-40B4-BE49-F238E27FC236}">
                <a16:creationId xmlns:a16="http://schemas.microsoft.com/office/drawing/2014/main" id="{5F7CDCA8-14FA-474C-BB5F-CE70438FDFC0}"/>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30436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91" t="5512" r="555" b="11494"/>
          <a:stretch/>
        </p:blipFill>
        <p:spPr>
          <a:xfrm>
            <a:off x="0" y="-1"/>
            <a:ext cx="12204104" cy="6893539"/>
          </a:xfrm>
          <a:prstGeom prst="rect">
            <a:avLst/>
          </a:prstGeom>
        </p:spPr>
      </p:pic>
      <p:sp>
        <p:nvSpPr>
          <p:cNvPr id="11" name="Rectangle 10">
            <a:extLst>
              <a:ext uri="{FF2B5EF4-FFF2-40B4-BE49-F238E27FC236}">
                <a16:creationId xmlns:a16="http://schemas.microsoft.com/office/drawing/2014/main" id="{F7290666-9489-4AA3-BD76-5BF809154EA6}"/>
              </a:ext>
            </a:extLst>
          </p:cNvPr>
          <p:cNvSpPr/>
          <p:nvPr userDrawn="1"/>
        </p:nvSpPr>
        <p:spPr>
          <a:xfrm>
            <a:off x="1" y="0"/>
            <a:ext cx="12204104" cy="689353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grpSp>
        <p:nvGrpSpPr>
          <p:cNvPr id="3" name="Group 2">
            <a:extLst>
              <a:ext uri="{FF2B5EF4-FFF2-40B4-BE49-F238E27FC236}">
                <a16:creationId xmlns:a16="http://schemas.microsoft.com/office/drawing/2014/main" id="{2799F124-EAF2-D44E-9A5F-37A46E8EC7F3}"/>
              </a:ext>
            </a:extLst>
          </p:cNvPr>
          <p:cNvGrpSpPr/>
          <p:nvPr userDrawn="1"/>
        </p:nvGrpSpPr>
        <p:grpSpPr>
          <a:xfrm>
            <a:off x="508" y="0"/>
            <a:ext cx="557784" cy="6858000"/>
            <a:chOff x="508" y="0"/>
            <a:chExt cx="557784" cy="6858000"/>
          </a:xfrm>
        </p:grpSpPr>
        <p:grpSp>
          <p:nvGrpSpPr>
            <p:cNvPr id="8" name="Group 7">
              <a:extLst>
                <a:ext uri="{FF2B5EF4-FFF2-40B4-BE49-F238E27FC236}">
                  <a16:creationId xmlns:a16="http://schemas.microsoft.com/office/drawing/2014/main" id="{8A9080AC-4E0C-4528-B5E3-FD632686AB3E}"/>
                </a:ext>
              </a:extLst>
            </p:cNvPr>
            <p:cNvGrpSpPr/>
            <p:nvPr userDrawn="1"/>
          </p:nvGrpSpPr>
          <p:grpSpPr>
            <a:xfrm>
              <a:off x="508" y="0"/>
              <a:ext cx="557784" cy="6858000"/>
              <a:chOff x="554056" y="0"/>
              <a:chExt cx="557784" cy="6858000"/>
            </a:xfrm>
          </p:grpSpPr>
          <p:sp>
            <p:nvSpPr>
              <p:cNvPr id="9" name="Rectangle 8">
                <a:extLst>
                  <a:ext uri="{FF2B5EF4-FFF2-40B4-BE49-F238E27FC236}">
                    <a16:creationId xmlns:a16="http://schemas.microsoft.com/office/drawing/2014/main" id="{0C28749A-C3FF-4324-85E3-DA10C7563A2D}"/>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65348C8C-58C8-4771-A0F7-EE38640C8700}"/>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3256D2C8-4CF1-438E-B3A7-6916A45E6620}"/>
                </a:ext>
              </a:extLst>
            </p:cNvPr>
            <p:cNvGrpSpPr/>
            <p:nvPr userDrawn="1"/>
          </p:nvGrpSpPr>
          <p:grpSpPr>
            <a:xfrm>
              <a:off x="127485" y="120098"/>
              <a:ext cx="303830" cy="302727"/>
              <a:chOff x="226395" y="-668424"/>
              <a:chExt cx="445728" cy="444110"/>
            </a:xfrm>
            <a:solidFill>
              <a:schemeClr val="bg1"/>
            </a:solidFill>
          </p:grpSpPr>
          <p:sp>
            <p:nvSpPr>
              <p:cNvPr id="28" name="Freeform: Shape 27">
                <a:extLst>
                  <a:ext uri="{FF2B5EF4-FFF2-40B4-BE49-F238E27FC236}">
                    <a16:creationId xmlns:a16="http://schemas.microsoft.com/office/drawing/2014/main" id="{672AFE0B-8341-4957-B32A-C0D9848A6C95}"/>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7BC0E903-1FAD-42B9-B123-12DA10C89A71}"/>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35CCABF6-37D7-4CBA-B9E9-5CDE840074F5}"/>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F53ABF65-4BC6-422A-8319-4141201F932E}"/>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CB54FA07-7993-4759-9458-7172117CDDC7}"/>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58BF974A-7537-4294-8F9A-77536806ED7B}"/>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9" name="Freeform: Shape 18">
            <a:extLst>
              <a:ext uri="{FF2B5EF4-FFF2-40B4-BE49-F238E27FC236}">
                <a16:creationId xmlns:a16="http://schemas.microsoft.com/office/drawing/2014/main" id="{A8C96DBF-BEB9-42FB-A18F-96C7BE8C25AB}"/>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0" name="Slide Number Placeholder 5">
            <a:extLst>
              <a:ext uri="{FF2B5EF4-FFF2-40B4-BE49-F238E27FC236}">
                <a16:creationId xmlns:a16="http://schemas.microsoft.com/office/drawing/2014/main" id="{85A5E819-40B5-EA43-8CFB-A6FCBE047126}"/>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pic>
        <p:nvPicPr>
          <p:cNvPr id="5" name="Picture 4">
            <a:hlinkClick r:id="rId3"/>
            <a:extLst>
              <a:ext uri="{FF2B5EF4-FFF2-40B4-BE49-F238E27FC236}">
                <a16:creationId xmlns:a16="http://schemas.microsoft.com/office/drawing/2014/main" id="{A2718165-F99D-7D49-93FC-93475A26A8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43" y="3953565"/>
            <a:ext cx="347915" cy="331348"/>
          </a:xfrm>
          <a:prstGeom prst="rect">
            <a:avLst/>
          </a:prstGeom>
        </p:spPr>
      </p:pic>
      <p:pic>
        <p:nvPicPr>
          <p:cNvPr id="13" name="Picture 12">
            <a:hlinkClick r:id="rId5"/>
            <a:extLst>
              <a:ext uri="{FF2B5EF4-FFF2-40B4-BE49-F238E27FC236}">
                <a16:creationId xmlns:a16="http://schemas.microsoft.com/office/drawing/2014/main" id="{B3B87DE6-8402-3843-AFCC-F27757D16D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681" y="4704113"/>
            <a:ext cx="353438" cy="331348"/>
          </a:xfrm>
          <a:prstGeom prst="rect">
            <a:avLst/>
          </a:prstGeom>
        </p:spPr>
      </p:pic>
      <p:pic>
        <p:nvPicPr>
          <p:cNvPr id="17" name="Picture 16">
            <a:hlinkClick r:id="rId7"/>
            <a:extLst>
              <a:ext uri="{FF2B5EF4-FFF2-40B4-BE49-F238E27FC236}">
                <a16:creationId xmlns:a16="http://schemas.microsoft.com/office/drawing/2014/main" id="{BD1F3A33-D8C3-CD42-86C0-3034549EAE4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443" y="5454661"/>
            <a:ext cx="347915" cy="298213"/>
          </a:xfrm>
          <a:prstGeom prst="rect">
            <a:avLst/>
          </a:prstGeom>
        </p:spPr>
      </p:pic>
      <p:pic>
        <p:nvPicPr>
          <p:cNvPr id="37" name="Picture 36" descr="A close up of a logo&#10;&#10;Description automatically generated">
            <a:hlinkClick r:id="rId9"/>
            <a:extLst>
              <a:ext uri="{FF2B5EF4-FFF2-40B4-BE49-F238E27FC236}">
                <a16:creationId xmlns:a16="http://schemas.microsoft.com/office/drawing/2014/main" id="{378D7FE4-4F0E-4D43-A13F-B0F28ECDC33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5443" y="6172073"/>
            <a:ext cx="347914" cy="287167"/>
          </a:xfrm>
          <a:prstGeom prst="rect">
            <a:avLst/>
          </a:prstGeom>
        </p:spPr>
      </p:pic>
      <p:sp>
        <p:nvSpPr>
          <p:cNvPr id="4" name="Footer Placeholder 3">
            <a:extLst>
              <a:ext uri="{FF2B5EF4-FFF2-40B4-BE49-F238E27FC236}">
                <a16:creationId xmlns:a16="http://schemas.microsoft.com/office/drawing/2014/main" id="{FBBCD410-B839-47B5-887E-652E8CDE7D86}"/>
              </a:ext>
            </a:extLst>
          </p:cNvPr>
          <p:cNvSpPr>
            <a:spLocks noGrp="1"/>
          </p:cNvSpPr>
          <p:nvPr>
            <p:ph type="ftr" sz="quarter" idx="10"/>
          </p:nvPr>
        </p:nvSpPr>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90063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506" y="1"/>
            <a:ext cx="12190986" cy="6857999"/>
          </a:xfrm>
          <a:prstGeom prst="rect">
            <a:avLst/>
          </a:prstGeom>
        </p:spPr>
      </p:pic>
      <p:sp>
        <p:nvSpPr>
          <p:cNvPr id="20" name="Rectangle 19">
            <a:extLst>
              <a:ext uri="{FF2B5EF4-FFF2-40B4-BE49-F238E27FC236}">
                <a16:creationId xmlns:a16="http://schemas.microsoft.com/office/drawing/2014/main" id="{282F2F28-7DA9-3A4F-9CCA-DE3C09CE81D7}"/>
              </a:ext>
            </a:extLst>
          </p:cNvPr>
          <p:cNvSpPr/>
          <p:nvPr userDrawn="1"/>
        </p:nvSpPr>
        <p:spPr>
          <a:xfrm>
            <a:off x="0" y="0"/>
            <a:ext cx="12190987"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54026802-690E-DF44-98D6-495726DD0EA2}"/>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2E979263-8BC5-324E-BC38-A021EDA36635}"/>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5B1A4A34-4AC7-5145-87BB-6626AFF0E840}"/>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C773BE98-9EED-574A-9FB6-70A9646641CD}"/>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5B8246A2-D94F-2C4D-B72B-6022F121CF3B}"/>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B9061331-03DF-A649-AC18-BD93B35DD5CA}"/>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665DE452-9D41-C842-BEF5-47028EF18CFC}"/>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55DD9726-09C7-004C-BF4A-3E6B018BF10D}"/>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3DCBFBFA-1EE2-9E48-BA8C-0541602434BA}"/>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FCC9BA62-FA3A-F649-B9E9-54400117F85C}"/>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4FD200BD-6F56-D847-B060-44EE8CCB753B}"/>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2A1BFE42-FE1B-6D44-A4DF-E637D37B00B1}"/>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40" name="Freeform: Shape 18">
            <a:extLst>
              <a:ext uri="{FF2B5EF4-FFF2-40B4-BE49-F238E27FC236}">
                <a16:creationId xmlns:a16="http://schemas.microsoft.com/office/drawing/2014/main" id="{D1057BC4-F474-BA45-8B12-9040550A29D1}"/>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DD2D9D4B-F67D-4349-B433-C5ABFC6E2A54}"/>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413895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1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198" y="2117771"/>
            <a:ext cx="5105400" cy="3982386"/>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3C2A64C1-6D55-D94F-925E-DD0C6C5D1250}"/>
              </a:ext>
            </a:extLst>
          </p:cNvPr>
          <p:cNvSpPr>
            <a:spLocks noGrp="1"/>
          </p:cNvSpPr>
          <p:nvPr>
            <p:ph sz="quarter" idx="15"/>
          </p:nvPr>
        </p:nvSpPr>
        <p:spPr>
          <a:xfrm>
            <a:off x="6375398" y="2117771"/>
            <a:ext cx="5105400" cy="3982386"/>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8" name="Text Placeholder 7">
            <a:extLst>
              <a:ext uri="{FF2B5EF4-FFF2-40B4-BE49-F238E27FC236}">
                <a16:creationId xmlns:a16="http://schemas.microsoft.com/office/drawing/2014/main" id="{53A9E80B-53B2-8A42-A118-AA029402E7BE}"/>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6F774B63-7933-489D-9C45-BF5A7956E95A}"/>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57594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5" t="2985"/>
          <a:stretch/>
        </p:blipFill>
        <p:spPr>
          <a:xfrm>
            <a:off x="0" y="1"/>
            <a:ext cx="12192000" cy="6858000"/>
          </a:xfrm>
          <a:prstGeom prst="rect">
            <a:avLst/>
          </a:prstGeom>
        </p:spPr>
      </p:pic>
      <p:sp>
        <p:nvSpPr>
          <p:cNvPr id="20" name="Rectangle 19">
            <a:extLst>
              <a:ext uri="{FF2B5EF4-FFF2-40B4-BE49-F238E27FC236}">
                <a16:creationId xmlns:a16="http://schemas.microsoft.com/office/drawing/2014/main" id="{773E4563-1A5B-0A48-8C7D-7DB6104ACF8C}"/>
              </a:ext>
            </a:extLst>
          </p:cNvPr>
          <p:cNvSpPr/>
          <p:nvPr userDrawn="1"/>
        </p:nvSpPr>
        <p:spPr>
          <a:xfrm>
            <a:off x="1" y="0"/>
            <a:ext cx="1219149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122E3392-F43E-EB46-B188-8127C3920F20}"/>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2638175F-1F34-5644-ABC7-DC8971C03DB8}"/>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3A18CA91-0D85-1D4F-A239-7D655AE577E9}"/>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5BB7087-03BF-BE48-ADA7-D6AFA5DB75C3}"/>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2951959A-FBEC-C840-837E-E2CEFEBA8269}"/>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020124DC-C8B7-9C4B-A3FD-DFAA57747324}"/>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F7473694-EC34-8548-8DCC-45E4CC3E6B3A}"/>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97AFD65C-0FCA-3344-9808-79193C6D9A13}"/>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837C7E70-0642-2340-A1EE-BCA7EDC8ABCE}"/>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A5691A1F-CB57-6D46-B493-E2D06BE72019}"/>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E8A3E0A6-5757-3A4C-969F-1C84AFB4AE61}"/>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4CFACF8A-2524-6044-A4AE-A0A34A4E94C0}"/>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40" name="Freeform: Shape 18">
            <a:extLst>
              <a:ext uri="{FF2B5EF4-FFF2-40B4-BE49-F238E27FC236}">
                <a16:creationId xmlns:a16="http://schemas.microsoft.com/office/drawing/2014/main" id="{5B4F1E9E-3D0C-784C-805D-5FC29E134AF8}"/>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3023138B-7AB0-4F30-9BF1-BDA1ECD380EC}"/>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159613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person standing in a room&#10;&#10;Description automatically generated">
            <a:extLst>
              <a:ext uri="{FF2B5EF4-FFF2-40B4-BE49-F238E27FC236}">
                <a16:creationId xmlns:a16="http://schemas.microsoft.com/office/drawing/2014/main" id="{B93EE1AA-04E2-40CB-A1AE-33273F4D7E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15" b="515"/>
          <a:stretch/>
        </p:blipFill>
        <p:spPr>
          <a:xfrm>
            <a:off x="25697" y="0"/>
            <a:ext cx="12165795" cy="6858000"/>
          </a:xfrm>
          <a:prstGeom prst="rect">
            <a:avLst/>
          </a:prstGeom>
        </p:spPr>
      </p:pic>
      <p:sp>
        <p:nvSpPr>
          <p:cNvPr id="20" name="Rectangle 19">
            <a:extLst>
              <a:ext uri="{FF2B5EF4-FFF2-40B4-BE49-F238E27FC236}">
                <a16:creationId xmlns:a16="http://schemas.microsoft.com/office/drawing/2014/main" id="{0B8010D6-1BFD-F04B-A909-ECCE68E281EB}"/>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70E566A5-49FC-AD45-89AB-DCED00016940}"/>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1EBBE147-DA73-6346-8DB8-81E09FCB022C}"/>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3DA50B62-0872-FE48-9C3C-FE10B8A44785}"/>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680C61F5-502F-C945-882B-7D1F121B545B}"/>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5AFD1D44-93AF-DC4B-8EC5-812A0EB5BA0F}"/>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1D708FB9-3E7B-D843-9FBB-E8E7425862F4}"/>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7C99D472-DD95-A74B-B7B8-92699E14E4DF}"/>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7A2AEA6F-BD34-6B45-88FD-E6D797338AD1}"/>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35289823-51EF-8845-8252-1025FF18F5F0}"/>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641ADA30-7141-0745-8E09-4DBDEC043756}"/>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62D4ADA6-4F8B-6046-8F3F-D0B79F860E89}"/>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66656059-40A7-6146-B275-5B9A117A8B3B}"/>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40" name="Freeform: Shape 18">
            <a:extLst>
              <a:ext uri="{FF2B5EF4-FFF2-40B4-BE49-F238E27FC236}">
                <a16:creationId xmlns:a16="http://schemas.microsoft.com/office/drawing/2014/main" id="{BE774C5B-EDD6-FA4A-87F9-20BF3DC00093}"/>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12DC6C09-03B2-4388-AEEB-B3EE0E13276E}"/>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326569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 y="1"/>
            <a:ext cx="12217207" cy="6857999"/>
          </a:xfrm>
          <a:prstGeom prst="rect">
            <a:avLst/>
          </a:prstGeom>
        </p:spPr>
      </p:pic>
      <p:sp>
        <p:nvSpPr>
          <p:cNvPr id="40" name="Rectangle 39">
            <a:extLst>
              <a:ext uri="{FF2B5EF4-FFF2-40B4-BE49-F238E27FC236}">
                <a16:creationId xmlns:a16="http://schemas.microsoft.com/office/drawing/2014/main" id="{235298FC-5558-E147-98EF-222CFCF9ABE6}"/>
              </a:ext>
            </a:extLst>
          </p:cNvPr>
          <p:cNvSpPr/>
          <p:nvPr userDrawn="1"/>
        </p:nvSpPr>
        <p:spPr>
          <a:xfrm>
            <a:off x="0" y="0"/>
            <a:ext cx="12217201"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50E4EDA6-83AF-834D-A9E4-42E3441E0729}"/>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9C2B90A5-E643-9E4D-A63C-62090D82BEEF}"/>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DF6D2DE5-A47A-DD4A-A0DD-9B2FFC2E51A0}"/>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4930B32B-6186-CC4A-AD07-38D99B6D410D}"/>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1243BBD4-5369-A44C-8C74-A85F25AFB01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2CBE88C3-EF76-ED4F-A498-93916E703BB1}"/>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8AD8A8DB-F737-944E-857E-9123D5CE162C}"/>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E13D7D33-D386-2149-99F1-942442C4A194}"/>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ECB2D577-83EF-7A42-8D1E-ABBAA16C67BE}"/>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90BE7EE0-AFF3-EF4D-9994-2C30132830FA}"/>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BC755A57-AC82-0A4A-9499-5691622B3F19}"/>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64096C5E-A620-5843-82F2-F5E9A0B82C99}"/>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B25D8878-B71D-AA4B-A39B-D7563A17706E}"/>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0" name="Footer Placeholder 2">
            <a:extLst>
              <a:ext uri="{FF2B5EF4-FFF2-40B4-BE49-F238E27FC236}">
                <a16:creationId xmlns:a16="http://schemas.microsoft.com/office/drawing/2014/main" id="{E6BB3CA7-7AB3-4566-82F2-4212601807B6}"/>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42025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7">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10" b="515"/>
          <a:stretch/>
        </p:blipFill>
        <p:spPr>
          <a:xfrm>
            <a:off x="-1" y="1"/>
            <a:ext cx="12191493" cy="6857999"/>
          </a:xfrm>
          <a:prstGeom prst="rect">
            <a:avLst/>
          </a:prstGeom>
        </p:spPr>
      </p:pic>
      <p:sp>
        <p:nvSpPr>
          <p:cNvPr id="40" name="Rectangle 39">
            <a:extLst>
              <a:ext uri="{FF2B5EF4-FFF2-40B4-BE49-F238E27FC236}">
                <a16:creationId xmlns:a16="http://schemas.microsoft.com/office/drawing/2014/main" id="{E99765E8-A57F-1446-82CD-C5306D443351}"/>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FE6CF37D-DB00-784A-8D0D-8B21E6B2B857}"/>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DB5F2871-589D-C345-BCDE-90DC5CCC99F8}"/>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CB700C3A-5F2A-4D42-BC31-69F6D0A3CCFC}"/>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A2FF2FF7-8D70-0B4C-B39A-4DA739CD7BED}"/>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6BA02987-2D34-F94E-A5D7-056F8D534223}"/>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23B49B33-A150-3E40-8EEF-AE839E06CC52}"/>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F74EB865-5860-864F-BB2B-69A4DF7450B2}"/>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C3CD706C-D75D-D843-870C-EF5D8CCC3FF6}"/>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614F34DB-A231-2441-A0D5-C878771AB15E}"/>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8715C685-A3A8-A74D-8CB6-FBD44EF6F8C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27E596B3-34A2-F648-B06D-E202A3E95598}"/>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BAFB6085-7759-2446-808A-A7C78F34BCD1}"/>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171179F0-5E78-C848-89FD-2CAC80061DE1}"/>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0" name="Footer Placeholder 2">
            <a:extLst>
              <a:ext uri="{FF2B5EF4-FFF2-40B4-BE49-F238E27FC236}">
                <a16:creationId xmlns:a16="http://schemas.microsoft.com/office/drawing/2014/main" id="{51A56862-26E3-4738-8168-EC6AD2CE9BE6}"/>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428227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8">
    <p:spTree>
      <p:nvGrpSpPr>
        <p:cNvPr id="1" name=""/>
        <p:cNvGrpSpPr/>
        <p:nvPr/>
      </p:nvGrpSpPr>
      <p:grpSpPr>
        <a:xfrm>
          <a:off x="0" y="0"/>
          <a:ext cx="0" cy="0"/>
          <a:chOff x="0" y="0"/>
          <a:chExt cx="0" cy="0"/>
        </a:xfrm>
      </p:grpSpPr>
      <p:pic>
        <p:nvPicPr>
          <p:cNvPr id="4" name="Picture 3" descr="A picture containing table, man, person, indoor&#10;&#10;Description automatically generated">
            <a:extLst>
              <a:ext uri="{FF2B5EF4-FFF2-40B4-BE49-F238E27FC236}">
                <a16:creationId xmlns:a16="http://schemas.microsoft.com/office/drawing/2014/main" id="{D4842D19-8D5D-4422-9793-212DC5B5D3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3" r="-1" b="515"/>
          <a:stretch/>
        </p:blipFill>
        <p:spPr>
          <a:xfrm flipH="1">
            <a:off x="0" y="0"/>
            <a:ext cx="12191492" cy="6858000"/>
          </a:xfrm>
          <a:prstGeom prst="rect">
            <a:avLst/>
          </a:prstGeom>
        </p:spPr>
      </p:pic>
      <p:sp>
        <p:nvSpPr>
          <p:cNvPr id="20" name="Rectangle 19">
            <a:extLst>
              <a:ext uri="{FF2B5EF4-FFF2-40B4-BE49-F238E27FC236}">
                <a16:creationId xmlns:a16="http://schemas.microsoft.com/office/drawing/2014/main" id="{19DB6630-2844-4E46-B7FF-DA90306DADF4}"/>
              </a:ext>
            </a:extLst>
          </p:cNvPr>
          <p:cNvSpPr/>
          <p:nvPr userDrawn="1"/>
        </p:nvSpPr>
        <p:spPr>
          <a:xfrm>
            <a:off x="0" y="0"/>
            <a:ext cx="1219149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8A61DDAD-D14B-1D4E-99EF-D13A979EB62A}"/>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8C16FE12-03C3-2F45-90B5-B75231783799}"/>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5267B10C-66EF-1245-896C-053B5AD18302}"/>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88163E0B-44A4-3D40-AE2F-D6526490371F}"/>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3A10FFC5-421C-9E46-803E-128778CDE98F}"/>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C2D619F5-7F31-7D46-A25E-C71B3D48B603}"/>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F51AF609-4358-4E44-B7B7-8E09334010A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C6327FEF-9F77-5744-BBC3-7D076E83131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72C00BE3-5174-8B47-930E-AB91DBDFF719}"/>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414AA818-54CA-FA45-B4A3-062CFE75B53C}"/>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36F8448B-6C17-FD44-AF8B-D8A2F4021CAB}"/>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03E4EDF3-A7C6-5541-BAC6-2D4E918A4B65}"/>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40" name="Freeform: Shape 18">
            <a:extLst>
              <a:ext uri="{FF2B5EF4-FFF2-40B4-BE49-F238E27FC236}">
                <a16:creationId xmlns:a16="http://schemas.microsoft.com/office/drawing/2014/main" id="{6DFF9D34-67E7-D742-B737-844A68C5C195}"/>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5B0B98FF-D814-4DD4-AC8C-473E59B6DF05}"/>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99157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9">
    <p:spTree>
      <p:nvGrpSpPr>
        <p:cNvPr id="1" name=""/>
        <p:cNvGrpSpPr/>
        <p:nvPr/>
      </p:nvGrpSpPr>
      <p:grpSpPr>
        <a:xfrm>
          <a:off x="0" y="0"/>
          <a:ext cx="0" cy="0"/>
          <a:chOff x="0" y="0"/>
          <a:chExt cx="0" cy="0"/>
        </a:xfrm>
      </p:grpSpPr>
      <p:pic>
        <p:nvPicPr>
          <p:cNvPr id="4" name="Picture 3" descr="A person sitting at a table using a computer&#10;&#10;Description automatically generated">
            <a:extLst>
              <a:ext uri="{FF2B5EF4-FFF2-40B4-BE49-F238E27FC236}">
                <a16:creationId xmlns:a16="http://schemas.microsoft.com/office/drawing/2014/main" id="{B9086172-5CE9-4651-B379-569AB8FEFC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2" r="884" b="1274"/>
          <a:stretch/>
        </p:blipFill>
        <p:spPr>
          <a:xfrm>
            <a:off x="0" y="0"/>
            <a:ext cx="12191492" cy="6876016"/>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0" name="Footer Placeholder 2">
            <a:extLst>
              <a:ext uri="{FF2B5EF4-FFF2-40B4-BE49-F238E27FC236}">
                <a16:creationId xmlns:a16="http://schemas.microsoft.com/office/drawing/2014/main" id="{35F0043C-AAA5-4F0C-AE9A-01B135578B6C}"/>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383657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10">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715F58C-9F11-C147-80F4-89195D858F7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513" r="1756"/>
          <a:stretch/>
        </p:blipFill>
        <p:spPr>
          <a:xfrm>
            <a:off x="-510" y="6723"/>
            <a:ext cx="12192002" cy="6876016"/>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1" name="Footer Placeholder 2">
            <a:extLst>
              <a:ext uri="{FF2B5EF4-FFF2-40B4-BE49-F238E27FC236}">
                <a16:creationId xmlns:a16="http://schemas.microsoft.com/office/drawing/2014/main" id="{A355D214-E087-4FFA-B828-6A7DAD6E7C65}"/>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290433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11">
    <p:spTree>
      <p:nvGrpSpPr>
        <p:cNvPr id="1" name=""/>
        <p:cNvGrpSpPr/>
        <p:nvPr/>
      </p:nvGrpSpPr>
      <p:grpSpPr>
        <a:xfrm>
          <a:off x="0" y="0"/>
          <a:ext cx="0" cy="0"/>
          <a:chOff x="0" y="0"/>
          <a:chExt cx="0" cy="0"/>
        </a:xfrm>
      </p:grpSpPr>
      <p:pic>
        <p:nvPicPr>
          <p:cNvPr id="21" name="Picture 20" descr="A person standing on a street&#10;&#10;Description automatically generated">
            <a:extLst>
              <a:ext uri="{FF2B5EF4-FFF2-40B4-BE49-F238E27FC236}">
                <a16:creationId xmlns:a16="http://schemas.microsoft.com/office/drawing/2014/main" id="{82A1BCCD-401D-BE44-A249-19A7B8E2DBD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052" t="-1" r="9216" b="262"/>
          <a:stretch/>
        </p:blipFill>
        <p:spPr>
          <a:xfrm>
            <a:off x="0" y="0"/>
            <a:ext cx="12192000" cy="6858000"/>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326977" y="519816"/>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0" name="Footer Placeholder 2">
            <a:extLst>
              <a:ext uri="{FF2B5EF4-FFF2-40B4-BE49-F238E27FC236}">
                <a16:creationId xmlns:a16="http://schemas.microsoft.com/office/drawing/2014/main" id="{9EAFD5A7-D622-4DA4-B47E-2900EE820161}"/>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362540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1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E053C11-CC57-0549-9D5C-F851BA38AA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1" name="Footer Placeholder 2">
            <a:extLst>
              <a:ext uri="{FF2B5EF4-FFF2-40B4-BE49-F238E27FC236}">
                <a16:creationId xmlns:a16="http://schemas.microsoft.com/office/drawing/2014/main" id="{70D34A9F-D894-4C20-BFA2-6854EC817BB1}"/>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354412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13">
    <p:spTree>
      <p:nvGrpSpPr>
        <p:cNvPr id="1" name=""/>
        <p:cNvGrpSpPr/>
        <p:nvPr/>
      </p:nvGrpSpPr>
      <p:grpSpPr>
        <a:xfrm>
          <a:off x="0" y="0"/>
          <a:ext cx="0" cy="0"/>
          <a:chOff x="0" y="0"/>
          <a:chExt cx="0" cy="0"/>
        </a:xfrm>
      </p:grpSpPr>
      <p:pic>
        <p:nvPicPr>
          <p:cNvPr id="21" name="Picture 20" descr="A person sitting in a room&#10;&#10;Description automatically generated">
            <a:extLst>
              <a:ext uri="{FF2B5EF4-FFF2-40B4-BE49-F238E27FC236}">
                <a16:creationId xmlns:a16="http://schemas.microsoft.com/office/drawing/2014/main" id="{12EB4642-3DD3-394D-96C3-4F858B0EDCC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043" r="9783" b="12640"/>
          <a:stretch/>
        </p:blipFill>
        <p:spPr>
          <a:xfrm>
            <a:off x="0" y="0"/>
            <a:ext cx="12192000" cy="6876015"/>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5" name="Footer Placeholder 14">
            <a:extLst>
              <a:ext uri="{FF2B5EF4-FFF2-40B4-BE49-F238E27FC236}">
                <a16:creationId xmlns:a16="http://schemas.microsoft.com/office/drawing/2014/main" id="{5B30B4D3-61B7-482B-85DE-29568878167D}"/>
              </a:ext>
            </a:extLst>
          </p:cNvPr>
          <p:cNvSpPr>
            <a:spLocks noGrp="1"/>
          </p:cNvSpPr>
          <p:nvPr>
            <p:ph type="ftr" sz="quarter" idx="14"/>
          </p:nvPr>
        </p:nvSpPr>
        <p:spPr>
          <a:xfrm>
            <a:off x="914400" y="6592092"/>
            <a:ext cx="5181600" cy="231775"/>
          </a:xfrm>
          <a:prstGeom prst="rect">
            <a:avLst/>
          </a:prstGeo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a:ea typeface="+mn-ea"/>
                <a:cs typeface="+mn-cs"/>
              </a:rPr>
              <a:t>For institutional plan sponsor use only. Not to be distributed to plan participants or the general public.</a:t>
            </a: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301785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2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503487"/>
            <a:ext cx="10515600" cy="2209189"/>
          </a:xfrm>
          <a:prstGeom prst="rect">
            <a:avLst/>
          </a:prstGeom>
        </p:spPr>
        <p:txBody>
          <a:bodyPr>
            <a:noAutofit/>
          </a:bodyPr>
          <a:lstStyle>
            <a:lvl1pPr marL="0" indent="0">
              <a:buNone/>
              <a:defRPr sz="2400" b="1" i="0">
                <a:solidFill>
                  <a:schemeClr val="bg2"/>
                </a:solidFill>
                <a:latin typeface="+mj-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6" name="Title 6">
            <a:extLst>
              <a:ext uri="{FF2B5EF4-FFF2-40B4-BE49-F238E27FC236}">
                <a16:creationId xmlns:a16="http://schemas.microsoft.com/office/drawing/2014/main" id="{52729AC6-1F35-2D49-9F37-CEA6D936C276}"/>
              </a:ext>
            </a:extLst>
          </p:cNvPr>
          <p:cNvSpPr>
            <a:spLocks noGrp="1"/>
          </p:cNvSpPr>
          <p:nvPr>
            <p:ph type="title"/>
          </p:nvPr>
        </p:nvSpPr>
        <p:spPr>
          <a:xfrm>
            <a:off x="965972" y="137608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8" name="Content Placeholder 11">
            <a:extLst>
              <a:ext uri="{FF2B5EF4-FFF2-40B4-BE49-F238E27FC236}">
                <a16:creationId xmlns:a16="http://schemas.microsoft.com/office/drawing/2014/main" id="{1E90D483-D35D-1F49-AB75-D5B52F68111C}"/>
              </a:ext>
            </a:extLst>
          </p:cNvPr>
          <p:cNvSpPr>
            <a:spLocks noGrp="1"/>
          </p:cNvSpPr>
          <p:nvPr>
            <p:ph sz="quarter" idx="15"/>
          </p:nvPr>
        </p:nvSpPr>
        <p:spPr>
          <a:xfrm>
            <a:off x="965198" y="827224"/>
            <a:ext cx="10515600"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4" name="Text Placeholder 7">
            <a:extLst>
              <a:ext uri="{FF2B5EF4-FFF2-40B4-BE49-F238E27FC236}">
                <a16:creationId xmlns:a16="http://schemas.microsoft.com/office/drawing/2014/main" id="{9A2F7A6E-8467-1243-ADA9-38BF3093E270}"/>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E2E7FE21-1F60-4608-880F-F743A345267D}"/>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92576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14">
    <p:spTree>
      <p:nvGrpSpPr>
        <p:cNvPr id="1" name=""/>
        <p:cNvGrpSpPr/>
        <p:nvPr/>
      </p:nvGrpSpPr>
      <p:grpSpPr>
        <a:xfrm>
          <a:off x="0" y="0"/>
          <a:ext cx="0" cy="0"/>
          <a:chOff x="0" y="0"/>
          <a:chExt cx="0" cy="0"/>
        </a:xfrm>
      </p:grpSpPr>
      <p:pic>
        <p:nvPicPr>
          <p:cNvPr id="20" name="Picture 19" descr="A group of people standing in front of a window&#10;&#10;Description automatically generated">
            <a:extLst>
              <a:ext uri="{FF2B5EF4-FFF2-40B4-BE49-F238E27FC236}">
                <a16:creationId xmlns:a16="http://schemas.microsoft.com/office/drawing/2014/main" id="{EDDB98C5-BBF3-4941-B1EE-F2D45B2B90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842" r="3426"/>
          <a:stretch/>
        </p:blipFill>
        <p:spPr>
          <a:xfrm>
            <a:off x="0" y="0"/>
            <a:ext cx="12192000" cy="6876015"/>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5" name="Footer Placeholder 14">
            <a:extLst>
              <a:ext uri="{FF2B5EF4-FFF2-40B4-BE49-F238E27FC236}">
                <a16:creationId xmlns:a16="http://schemas.microsoft.com/office/drawing/2014/main" id="{5B30B4D3-61B7-482B-85DE-29568878167D}"/>
              </a:ext>
            </a:extLst>
          </p:cNvPr>
          <p:cNvSpPr>
            <a:spLocks noGrp="1"/>
          </p:cNvSpPr>
          <p:nvPr>
            <p:ph type="ftr" sz="quarter" idx="14"/>
          </p:nvPr>
        </p:nvSpPr>
        <p:spPr>
          <a:xfrm>
            <a:off x="914400" y="6592092"/>
            <a:ext cx="5181600" cy="231775"/>
          </a:xfrm>
          <a:prstGeom prst="rect">
            <a:avLst/>
          </a:prstGeo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a:ea typeface="+mn-ea"/>
                <a:cs typeface="+mn-cs"/>
              </a:rPr>
              <a:t>For institutional plan sponsor use only. Not to be distributed to plan participants or the general public.</a:t>
            </a: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256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15">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7D75DF-7417-40CA-AC6B-B3DB9EFBCC0D}"/>
              </a:ext>
            </a:extLst>
          </p:cNvPr>
          <p:cNvSpPr>
            <a:spLocks noGrp="1"/>
          </p:cNvSpPr>
          <p:nvPr>
            <p:ph type="body" idx="1"/>
          </p:nvPr>
        </p:nvSpPr>
        <p:spPr>
          <a:xfrm>
            <a:off x="965198" y="3429000"/>
            <a:ext cx="1038225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a:extLst>
              <a:ext uri="{FF2B5EF4-FFF2-40B4-BE49-F238E27FC236}">
                <a16:creationId xmlns:a16="http://schemas.microsoft.com/office/drawing/2014/main" id="{669D0FBC-47F8-BA4B-8EE7-955F30793B49}"/>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13" name="Title 1">
            <a:extLst>
              <a:ext uri="{FF2B5EF4-FFF2-40B4-BE49-F238E27FC236}">
                <a16:creationId xmlns:a16="http://schemas.microsoft.com/office/drawing/2014/main" id="{9F40460A-B14E-234C-B981-538BC6B81C82}"/>
              </a:ext>
            </a:extLst>
          </p:cNvPr>
          <p:cNvSpPr>
            <a:spLocks noGrp="1"/>
          </p:cNvSpPr>
          <p:nvPr>
            <p:ph type="ctrTitle"/>
          </p:nvPr>
        </p:nvSpPr>
        <p:spPr>
          <a:xfrm>
            <a:off x="965198" y="1122363"/>
            <a:ext cx="10483852" cy="2387600"/>
          </a:xfrm>
        </p:spPr>
        <p:txBody>
          <a:bodyPr anchor="b">
            <a:normAutofit/>
          </a:bodyPr>
          <a:lstStyle>
            <a:lvl1pPr algn="l">
              <a:defRPr sz="4800">
                <a:solidFill>
                  <a:schemeClr val="tx1"/>
                </a:solidFill>
                <a:latin typeface="+mj-lt"/>
              </a:defRPr>
            </a:lvl1pPr>
          </a:lstStyle>
          <a:p>
            <a:r>
              <a:rPr lang="en-US" dirty="0"/>
              <a:t>Click to edit Master title style</a:t>
            </a:r>
          </a:p>
        </p:txBody>
      </p:sp>
      <p:sp>
        <p:nvSpPr>
          <p:cNvPr id="2" name="Footer Placeholder 1">
            <a:extLst>
              <a:ext uri="{FF2B5EF4-FFF2-40B4-BE49-F238E27FC236}">
                <a16:creationId xmlns:a16="http://schemas.microsoft.com/office/drawing/2014/main" id="{22381B78-9065-468B-B124-34193AB81314}"/>
              </a:ext>
            </a:extLst>
          </p:cNvPr>
          <p:cNvSpPr>
            <a:spLocks noGrp="1"/>
          </p:cNvSpPr>
          <p:nvPr>
            <p:ph type="ftr" sz="quarter" idx="10"/>
          </p:nvPr>
        </p:nvSpPr>
        <p:spPr/>
        <p:txBody>
          <a:bodyPr/>
          <a:lstStyle/>
          <a:p>
            <a:r>
              <a:rPr lang="en-US"/>
              <a:t>For institutional plan sponsor use only. Not to be distributed to plan participants or the general public.</a:t>
            </a:r>
            <a:endParaRPr lang="en-US" dirty="0"/>
          </a:p>
        </p:txBody>
      </p:sp>
      <p:grpSp>
        <p:nvGrpSpPr>
          <p:cNvPr id="29" name="Group 28">
            <a:extLst>
              <a:ext uri="{FF2B5EF4-FFF2-40B4-BE49-F238E27FC236}">
                <a16:creationId xmlns:a16="http://schemas.microsoft.com/office/drawing/2014/main" id="{D0C09B97-37C7-420D-B8CB-604FBDC90CE7}"/>
              </a:ext>
            </a:extLst>
          </p:cNvPr>
          <p:cNvGrpSpPr/>
          <p:nvPr userDrawn="1"/>
        </p:nvGrpSpPr>
        <p:grpSpPr>
          <a:xfrm>
            <a:off x="0" y="0"/>
            <a:ext cx="554734" cy="6858000"/>
            <a:chOff x="0" y="0"/>
            <a:chExt cx="554734" cy="6858000"/>
          </a:xfrm>
        </p:grpSpPr>
        <p:grpSp>
          <p:nvGrpSpPr>
            <p:cNvPr id="30" name="Group 29">
              <a:extLst>
                <a:ext uri="{FF2B5EF4-FFF2-40B4-BE49-F238E27FC236}">
                  <a16:creationId xmlns:a16="http://schemas.microsoft.com/office/drawing/2014/main" id="{2935C699-254E-4694-AF43-50C290A3E884}"/>
                </a:ext>
              </a:extLst>
            </p:cNvPr>
            <p:cNvGrpSpPr/>
            <p:nvPr userDrawn="1"/>
          </p:nvGrpSpPr>
          <p:grpSpPr>
            <a:xfrm>
              <a:off x="0" y="0"/>
              <a:ext cx="554734" cy="6858000"/>
              <a:chOff x="0" y="0"/>
              <a:chExt cx="554734" cy="6858000"/>
            </a:xfrm>
          </p:grpSpPr>
          <p:sp>
            <p:nvSpPr>
              <p:cNvPr id="38" name="Rectangle 37">
                <a:extLst>
                  <a:ext uri="{FF2B5EF4-FFF2-40B4-BE49-F238E27FC236}">
                    <a16:creationId xmlns:a16="http://schemas.microsoft.com/office/drawing/2014/main" id="{AC2A585D-D6CD-4F0C-837A-D270BD5B40E4}"/>
                  </a:ext>
                </a:extLst>
              </p:cNvPr>
              <p:cNvSpPr/>
              <p:nvPr userDrawn="1"/>
            </p:nvSpPr>
            <p:spPr>
              <a:xfrm>
                <a:off x="0" y="0"/>
                <a:ext cx="554734" cy="554734"/>
              </a:xfrm>
              <a:prstGeom prst="rect">
                <a:avLst/>
              </a:prstGeom>
              <a:solidFill>
                <a:srgbClr val="267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28191E4-A5D2-432D-A536-2E4F324BDB52}"/>
                  </a:ext>
                </a:extLst>
              </p:cNvPr>
              <p:cNvSpPr/>
              <p:nvPr userDrawn="1"/>
            </p:nvSpPr>
            <p:spPr>
              <a:xfrm>
                <a:off x="0" y="547635"/>
                <a:ext cx="554734" cy="6310365"/>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F646F710-AF10-4C6E-992E-D6DDAE96B6FD}"/>
                </a:ext>
              </a:extLst>
            </p:cNvPr>
            <p:cNvGrpSpPr/>
            <p:nvPr userDrawn="1"/>
          </p:nvGrpSpPr>
          <p:grpSpPr>
            <a:xfrm>
              <a:off x="127485" y="120098"/>
              <a:ext cx="303830" cy="302727"/>
              <a:chOff x="226395" y="-668424"/>
              <a:chExt cx="445728" cy="444110"/>
            </a:xfrm>
            <a:solidFill>
              <a:schemeClr val="bg1"/>
            </a:solidFill>
          </p:grpSpPr>
          <p:sp>
            <p:nvSpPr>
              <p:cNvPr id="32" name="Freeform: Shape 27">
                <a:extLst>
                  <a:ext uri="{FF2B5EF4-FFF2-40B4-BE49-F238E27FC236}">
                    <a16:creationId xmlns:a16="http://schemas.microsoft.com/office/drawing/2014/main" id="{86E0859F-9BBD-4A37-A94C-7A9F0E0632E4}"/>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Freeform: Shape 28">
                <a:extLst>
                  <a:ext uri="{FF2B5EF4-FFF2-40B4-BE49-F238E27FC236}">
                    <a16:creationId xmlns:a16="http://schemas.microsoft.com/office/drawing/2014/main" id="{F06FAEDD-57F6-4A3D-A7D5-67A32850ACDF}"/>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D65EAD20-2E67-4006-9142-2FA45D205151}"/>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41FCBEFD-7E31-4B51-9A3C-595EF04269E5}"/>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814687C0-9992-43B3-81A8-6AF38528FF50}"/>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D3C9D71E-52AD-4A0C-8260-F67BF5CFB404}"/>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Tree>
    <p:extLst>
      <p:ext uri="{BB962C8B-B14F-4D97-AF65-F5344CB8AC3E}">
        <p14:creationId xmlns:p14="http://schemas.microsoft.com/office/powerpoint/2010/main" val="55432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er 1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117771"/>
            <a:ext cx="10702114" cy="2471814"/>
          </a:xfrm>
          <a:prstGeom prst="rect">
            <a:avLst/>
          </a:prstGeom>
        </p:spPr>
        <p:txBody>
          <a:bodyPr>
            <a:noAutofit/>
          </a:bodyPr>
          <a:lstStyle>
            <a:lvl1pPr marL="0" indent="0">
              <a:buNone/>
              <a:defRPr sz="2400" b="1" i="0">
                <a:solidFill>
                  <a:schemeClr val="bg2"/>
                </a:solidFill>
                <a:latin typeface="PrudentialModern Bold SemiConde" pitchFamily="2" charset="77"/>
              </a:defRPr>
            </a:lvl1pPr>
            <a:lvl2pPr>
              <a:defRPr sz="2000"/>
            </a:lvl2pPr>
            <a:lvl3pPr>
              <a:defRPr sz="1800"/>
            </a:lvl3pPr>
            <a:lvl4pPr marL="1371600" indent="0">
              <a:buNone/>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702114"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Text Placeholder 7">
            <a:extLst>
              <a:ext uri="{FF2B5EF4-FFF2-40B4-BE49-F238E27FC236}">
                <a16:creationId xmlns:a16="http://schemas.microsoft.com/office/drawing/2014/main" id="{1F1BEC95-FE60-604F-94BF-DA9DA3D3F38F}"/>
              </a:ext>
            </a:extLst>
          </p:cNvPr>
          <p:cNvSpPr>
            <a:spLocks noGrp="1"/>
          </p:cNvSpPr>
          <p:nvPr>
            <p:ph type="body" sz="quarter" idx="14"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C14B707F-FBC0-4D28-B062-6BBDDCF0CB78}"/>
              </a:ext>
            </a:extLst>
          </p:cNvPr>
          <p:cNvSpPr>
            <a:spLocks noGrp="1"/>
          </p:cNvSpPr>
          <p:nvPr>
            <p:ph type="ftr" sz="quarter" idx="15"/>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8107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er 1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3436434"/>
            <a:ext cx="3323145"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45151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5765D54C-69DA-6E4E-8DD4-7E8B28F35064}"/>
              </a:ext>
            </a:extLst>
          </p:cNvPr>
          <p:cNvCxnSpPr>
            <a:cxnSpLocks/>
          </p:cNvCxnSpPr>
          <p:nvPr userDrawn="1"/>
        </p:nvCxnSpPr>
        <p:spPr>
          <a:xfrm>
            <a:off x="4648952" y="2527902"/>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8D48126-A6EE-124B-9178-768E613763B1}"/>
              </a:ext>
            </a:extLst>
          </p:cNvPr>
          <p:cNvSpPr>
            <a:spLocks noGrp="1"/>
          </p:cNvSpPr>
          <p:nvPr>
            <p:ph type="body" sz="quarter" idx="14"/>
          </p:nvPr>
        </p:nvSpPr>
        <p:spPr>
          <a:xfrm>
            <a:off x="5009560" y="2612683"/>
            <a:ext cx="6407150" cy="3038475"/>
          </a:xfrm>
          <a:prstGeom prst="rect">
            <a:avLst/>
          </a:prstGeom>
        </p:spPr>
        <p:txBody>
          <a:bodyPr anchor="ctr" anchorCtr="0">
            <a:normAutofit/>
          </a:bodyPr>
          <a:lstStyle>
            <a:lvl1pPr marL="0" indent="0">
              <a:spcBef>
                <a:spcPts val="1800"/>
              </a:spcBef>
              <a:buNone/>
              <a:defRPr sz="1800">
                <a:solidFill>
                  <a:srgbClr val="6D6E71"/>
                </a:solidFill>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5" name="Text Placeholder 7">
            <a:extLst>
              <a:ext uri="{FF2B5EF4-FFF2-40B4-BE49-F238E27FC236}">
                <a16:creationId xmlns:a16="http://schemas.microsoft.com/office/drawing/2014/main" id="{E66D2702-ED2B-A748-AB73-79FC405C89B2}"/>
              </a:ext>
            </a:extLst>
          </p:cNvPr>
          <p:cNvSpPr>
            <a:spLocks noGrp="1"/>
          </p:cNvSpPr>
          <p:nvPr>
            <p:ph type="body" sz="quarter" idx="15"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3DC5F4EF-060F-4E78-9A24-10C774FEF3BE}"/>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90393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er 1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198" y="2117771"/>
            <a:ext cx="5105400" cy="3982386"/>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3C2A64C1-6D55-D94F-925E-DD0C6C5D1250}"/>
              </a:ext>
            </a:extLst>
          </p:cNvPr>
          <p:cNvSpPr>
            <a:spLocks noGrp="1"/>
          </p:cNvSpPr>
          <p:nvPr>
            <p:ph sz="quarter" idx="15"/>
          </p:nvPr>
        </p:nvSpPr>
        <p:spPr>
          <a:xfrm>
            <a:off x="6375398" y="2117771"/>
            <a:ext cx="5105400" cy="3982386"/>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8" name="Text Placeholder 7">
            <a:extLst>
              <a:ext uri="{FF2B5EF4-FFF2-40B4-BE49-F238E27FC236}">
                <a16:creationId xmlns:a16="http://schemas.microsoft.com/office/drawing/2014/main" id="{53A9E80B-53B2-8A42-A118-AA029402E7BE}"/>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6F774B63-7933-489D-9C45-BF5A7956E95A}"/>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429299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er 2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503487"/>
            <a:ext cx="10515600" cy="2209189"/>
          </a:xfrm>
          <a:prstGeom prst="rect">
            <a:avLst/>
          </a:prstGeom>
        </p:spPr>
        <p:txBody>
          <a:bodyPr>
            <a:noAutofit/>
          </a:bodyPr>
          <a:lstStyle>
            <a:lvl1pPr marL="0" indent="0">
              <a:buNone/>
              <a:defRPr sz="2400" b="1" i="0">
                <a:solidFill>
                  <a:schemeClr val="bg2"/>
                </a:solidFill>
                <a:latin typeface="+mj-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6" name="Title 6">
            <a:extLst>
              <a:ext uri="{FF2B5EF4-FFF2-40B4-BE49-F238E27FC236}">
                <a16:creationId xmlns:a16="http://schemas.microsoft.com/office/drawing/2014/main" id="{52729AC6-1F35-2D49-9F37-CEA6D936C276}"/>
              </a:ext>
            </a:extLst>
          </p:cNvPr>
          <p:cNvSpPr>
            <a:spLocks noGrp="1"/>
          </p:cNvSpPr>
          <p:nvPr>
            <p:ph type="title"/>
          </p:nvPr>
        </p:nvSpPr>
        <p:spPr>
          <a:xfrm>
            <a:off x="965198" y="910934"/>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8" name="Content Placeholder 11">
            <a:extLst>
              <a:ext uri="{FF2B5EF4-FFF2-40B4-BE49-F238E27FC236}">
                <a16:creationId xmlns:a16="http://schemas.microsoft.com/office/drawing/2014/main" id="{1E90D483-D35D-1F49-AB75-D5B52F68111C}"/>
              </a:ext>
            </a:extLst>
          </p:cNvPr>
          <p:cNvSpPr>
            <a:spLocks noGrp="1"/>
          </p:cNvSpPr>
          <p:nvPr>
            <p:ph sz="quarter" idx="15"/>
          </p:nvPr>
        </p:nvSpPr>
        <p:spPr>
          <a:xfrm>
            <a:off x="965198" y="1507400"/>
            <a:ext cx="10515600"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4" name="Text Placeholder 7">
            <a:extLst>
              <a:ext uri="{FF2B5EF4-FFF2-40B4-BE49-F238E27FC236}">
                <a16:creationId xmlns:a16="http://schemas.microsoft.com/office/drawing/2014/main" id="{9A2F7A6E-8467-1243-ADA9-38BF3093E270}"/>
              </a:ext>
            </a:extLst>
          </p:cNvPr>
          <p:cNvSpPr>
            <a:spLocks noGrp="1"/>
          </p:cNvSpPr>
          <p:nvPr>
            <p:ph type="body" sz="quarter" idx="16" hasCustomPrompt="1"/>
          </p:nvPr>
        </p:nvSpPr>
        <p:spPr>
          <a:xfrm>
            <a:off x="965198" y="5978768"/>
            <a:ext cx="9779002" cy="457200"/>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E2E7FE21-1F60-4608-880F-F743A345267D}"/>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
        <p:nvSpPr>
          <p:cNvPr id="7" name="Content Placeholder 6">
            <a:extLst>
              <a:ext uri="{FF2B5EF4-FFF2-40B4-BE49-F238E27FC236}">
                <a16:creationId xmlns:a16="http://schemas.microsoft.com/office/drawing/2014/main" id="{1071489D-D040-4909-8C68-F3D6583685B6}"/>
              </a:ext>
            </a:extLst>
          </p:cNvPr>
          <p:cNvSpPr>
            <a:spLocks noGrp="1"/>
          </p:cNvSpPr>
          <p:nvPr>
            <p:ph sz="quarter" idx="18"/>
          </p:nvPr>
        </p:nvSpPr>
        <p:spPr>
          <a:xfrm>
            <a:off x="965199" y="4889500"/>
            <a:ext cx="5130801" cy="914400"/>
          </a:xfrm>
          <a:prstGeom prst="rect">
            <a:avLst/>
          </a:prstGeom>
        </p:spPr>
        <p:txBody>
          <a:bodyPr/>
          <a:lstStyle/>
          <a:p>
            <a:pPr lvl="0"/>
            <a:r>
              <a:rPr lang="en-US" dirty="0"/>
              <a:t>Click to edit Master text styles</a:t>
            </a:r>
          </a:p>
        </p:txBody>
      </p:sp>
      <p:sp>
        <p:nvSpPr>
          <p:cNvPr id="16" name="Content Placeholder 15">
            <a:extLst>
              <a:ext uri="{FF2B5EF4-FFF2-40B4-BE49-F238E27FC236}">
                <a16:creationId xmlns:a16="http://schemas.microsoft.com/office/drawing/2014/main" id="{D358AA8D-DAAF-4CD5-9EC6-F489675DC147}"/>
              </a:ext>
            </a:extLst>
          </p:cNvPr>
          <p:cNvSpPr>
            <a:spLocks noGrp="1"/>
          </p:cNvSpPr>
          <p:nvPr>
            <p:ph sz="quarter" idx="19"/>
          </p:nvPr>
        </p:nvSpPr>
        <p:spPr>
          <a:xfrm>
            <a:off x="6096000" y="4889500"/>
            <a:ext cx="5384798" cy="914400"/>
          </a:xfrm>
          <a:prstGeom prst="rect">
            <a:avLst/>
          </a:prstGeom>
        </p:spPr>
        <p:txBody>
          <a:bodyPr/>
          <a:lstStyle/>
          <a:p>
            <a:pPr lvl="0"/>
            <a:r>
              <a:rPr lang="en-US" dirty="0"/>
              <a:t>Click to edit Master text styles</a:t>
            </a:r>
          </a:p>
        </p:txBody>
      </p:sp>
    </p:spTree>
    <p:extLst>
      <p:ext uri="{BB962C8B-B14F-4D97-AF65-F5344CB8AC3E}">
        <p14:creationId xmlns:p14="http://schemas.microsoft.com/office/powerpoint/2010/main" val="361282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er 2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84738" y="3688401"/>
            <a:ext cx="3303599"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1376081"/>
            <a:ext cx="10451508"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5765D54C-69DA-6E4E-8DD4-7E8B28F35064}"/>
              </a:ext>
            </a:extLst>
          </p:cNvPr>
          <p:cNvCxnSpPr>
            <a:cxnSpLocks/>
          </p:cNvCxnSpPr>
          <p:nvPr userDrawn="1"/>
        </p:nvCxnSpPr>
        <p:spPr>
          <a:xfrm>
            <a:off x="4648952" y="2779869"/>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8D48126-A6EE-124B-9178-768E613763B1}"/>
              </a:ext>
            </a:extLst>
          </p:cNvPr>
          <p:cNvSpPr>
            <a:spLocks noGrp="1"/>
          </p:cNvSpPr>
          <p:nvPr>
            <p:ph type="body" sz="quarter" idx="14"/>
          </p:nvPr>
        </p:nvSpPr>
        <p:spPr>
          <a:xfrm>
            <a:off x="5009560" y="2864650"/>
            <a:ext cx="6407150" cy="3038475"/>
          </a:xfrm>
          <a:prstGeom prst="rect">
            <a:avLst/>
          </a:prstGeom>
        </p:spPr>
        <p:txBody>
          <a:bodyPr anchor="ctr" anchorCtr="0">
            <a:normAutofit/>
          </a:bodyPr>
          <a:lstStyle>
            <a:lvl1pPr marL="0" indent="0">
              <a:spcBef>
                <a:spcPts val="1800"/>
              </a:spcBef>
              <a:buNone/>
              <a:defRPr sz="1800" spc="0" baseline="0">
                <a:solidFill>
                  <a:srgbClr val="6D6E71"/>
                </a:solidFill>
                <a:latin typeface="+mn-lt"/>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5" name="Text Placeholder 7">
            <a:extLst>
              <a:ext uri="{FF2B5EF4-FFF2-40B4-BE49-F238E27FC236}">
                <a16:creationId xmlns:a16="http://schemas.microsoft.com/office/drawing/2014/main" id="{F805CE79-E76D-744E-A542-78D66BDCCD6B}"/>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AA1CC9BC-DEBE-4922-9E6A-5F38EA9F3FF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63540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er 2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9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0" name="Title 6">
            <a:extLst>
              <a:ext uri="{FF2B5EF4-FFF2-40B4-BE49-F238E27FC236}">
                <a16:creationId xmlns:a16="http://schemas.microsoft.com/office/drawing/2014/main" id="{DF92B230-0482-5C49-9796-0FE681182D6F}"/>
              </a:ext>
            </a:extLst>
          </p:cNvPr>
          <p:cNvSpPr>
            <a:spLocks noGrp="1"/>
          </p:cNvSpPr>
          <p:nvPr>
            <p:ph type="title"/>
          </p:nvPr>
        </p:nvSpPr>
        <p:spPr>
          <a:xfrm>
            <a:off x="965972" y="137608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6" name="Text Placeholder 7">
            <a:extLst>
              <a:ext uri="{FF2B5EF4-FFF2-40B4-BE49-F238E27FC236}">
                <a16:creationId xmlns:a16="http://schemas.microsoft.com/office/drawing/2014/main" id="{5DF0A08C-8581-D045-AADA-B31A8020F1A7}"/>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4AC80CD5-4D67-4DDB-8EE4-56E81DD78B59}"/>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
        <p:nvSpPr>
          <p:cNvPr id="9" name="Content Placeholder 11">
            <a:extLst>
              <a:ext uri="{FF2B5EF4-FFF2-40B4-BE49-F238E27FC236}">
                <a16:creationId xmlns:a16="http://schemas.microsoft.com/office/drawing/2014/main" id="{80B8071B-11E6-4652-B5D4-BE03099A2A09}"/>
              </a:ext>
            </a:extLst>
          </p:cNvPr>
          <p:cNvSpPr>
            <a:spLocks noGrp="1"/>
          </p:cNvSpPr>
          <p:nvPr>
            <p:ph sz="quarter" idx="17"/>
          </p:nvPr>
        </p:nvSpPr>
        <p:spPr>
          <a:xfrm>
            <a:off x="965198" y="827224"/>
            <a:ext cx="10451508"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1" name="Content Placeholder 11">
            <a:extLst>
              <a:ext uri="{FF2B5EF4-FFF2-40B4-BE49-F238E27FC236}">
                <a16:creationId xmlns:a16="http://schemas.microsoft.com/office/drawing/2014/main" id="{2CE95CB0-9518-498E-BF28-1AEA155F13A1}"/>
              </a:ext>
            </a:extLst>
          </p:cNvPr>
          <p:cNvSpPr>
            <a:spLocks noGrp="1"/>
          </p:cNvSpPr>
          <p:nvPr>
            <p:ph sz="quarter" idx="18"/>
          </p:nvPr>
        </p:nvSpPr>
        <p:spPr>
          <a:xfrm>
            <a:off x="63761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1143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ader 3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503488"/>
            <a:ext cx="10515600" cy="2663564"/>
          </a:xfrm>
          <a:prstGeom prst="rect">
            <a:avLst/>
          </a:prstGeom>
        </p:spPr>
        <p:txBody>
          <a:bodyPr>
            <a:noAutofit/>
          </a:bodyPr>
          <a:lstStyle>
            <a:lvl1pPr marL="0" indent="0">
              <a:buNone/>
              <a:defRPr sz="2400" b="1" i="0">
                <a:solidFill>
                  <a:schemeClr val="bg2"/>
                </a:solidFill>
                <a:latin typeface="+mj-lt"/>
              </a:defRPr>
            </a:lvl1pPr>
            <a:lvl2pPr>
              <a:defRPr sz="2000">
                <a:solidFill>
                  <a:srgbClr val="6D6E71"/>
                </a:solidFill>
              </a:defRPr>
            </a:lvl2pPr>
            <a:lvl3pPr>
              <a:defRPr sz="1800">
                <a:solidFill>
                  <a:srgbClr val="6D6E71"/>
                </a:solidFill>
              </a:defRPr>
            </a:lvl3pPr>
            <a:lvl4pPr>
              <a:defRPr sz="1600">
                <a:solidFill>
                  <a:srgbClr val="6D6E71"/>
                </a:solidFill>
              </a:defRPr>
            </a:lvl4pPr>
            <a:lvl5pPr>
              <a:defRPr sz="1600">
                <a:solidFill>
                  <a:srgbClr val="6D6E71"/>
                </a:solidFill>
              </a:defRPr>
            </a:lvl5pPr>
          </a:lstStyle>
          <a:p>
            <a:pPr lvl="0"/>
            <a:r>
              <a:rPr lang="en-US" dirty="0"/>
              <a:t>Click to edit Master text styles</a:t>
            </a:r>
          </a:p>
          <a:p>
            <a:pPr lvl="1"/>
            <a:r>
              <a:rPr lang="en-US" dirty="0"/>
              <a:t>Second level</a:t>
            </a:r>
          </a:p>
          <a:p>
            <a:pPr lvl="2"/>
            <a:r>
              <a:rPr lang="en-US" dirty="0"/>
              <a:t>Third level</a:t>
            </a:r>
          </a:p>
        </p:txBody>
      </p:sp>
      <p:sp>
        <p:nvSpPr>
          <p:cNvPr id="8" name="Content Placeholder 11">
            <a:extLst>
              <a:ext uri="{FF2B5EF4-FFF2-40B4-BE49-F238E27FC236}">
                <a16:creationId xmlns:a16="http://schemas.microsoft.com/office/drawing/2014/main" id="{1E90D483-D35D-1F49-AB75-D5B52F68111C}"/>
              </a:ext>
            </a:extLst>
          </p:cNvPr>
          <p:cNvSpPr>
            <a:spLocks noGrp="1"/>
          </p:cNvSpPr>
          <p:nvPr>
            <p:ph sz="quarter" idx="15"/>
          </p:nvPr>
        </p:nvSpPr>
        <p:spPr>
          <a:xfrm>
            <a:off x="965198" y="1690948"/>
            <a:ext cx="10515600"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7" name="Title 6">
            <a:extLst>
              <a:ext uri="{FF2B5EF4-FFF2-40B4-BE49-F238E27FC236}">
                <a16:creationId xmlns:a16="http://schemas.microsoft.com/office/drawing/2014/main" id="{F90E4619-AB08-7B4A-803E-155F31C15D84}"/>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Text Placeholder 7">
            <a:extLst>
              <a:ext uri="{FF2B5EF4-FFF2-40B4-BE49-F238E27FC236}">
                <a16:creationId xmlns:a16="http://schemas.microsoft.com/office/drawing/2014/main" id="{2E043F62-200E-344A-A30F-A60524BCF5EB}"/>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DADD49CC-C101-458F-AE95-D8E706F986A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19080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ader 3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1" name="Title 6">
            <a:extLst>
              <a:ext uri="{FF2B5EF4-FFF2-40B4-BE49-F238E27FC236}">
                <a16:creationId xmlns:a16="http://schemas.microsoft.com/office/drawing/2014/main" id="{4D1FF673-B01F-4A48-96CD-DD7400ED5C4B}"/>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B516E2FA-1F71-6A4A-BA0C-5861FE66286F}"/>
              </a:ext>
            </a:extLst>
          </p:cNvPr>
          <p:cNvSpPr>
            <a:spLocks noGrp="1"/>
          </p:cNvSpPr>
          <p:nvPr>
            <p:ph sz="quarter" idx="13"/>
          </p:nvPr>
        </p:nvSpPr>
        <p:spPr>
          <a:xfrm>
            <a:off x="965198" y="3688401"/>
            <a:ext cx="3323139"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4E848796-AD9E-D149-A7CA-3AB7BB682286}"/>
              </a:ext>
            </a:extLst>
          </p:cNvPr>
          <p:cNvCxnSpPr>
            <a:cxnSpLocks/>
          </p:cNvCxnSpPr>
          <p:nvPr userDrawn="1"/>
        </p:nvCxnSpPr>
        <p:spPr>
          <a:xfrm>
            <a:off x="4648952" y="2779869"/>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9">
            <a:extLst>
              <a:ext uri="{FF2B5EF4-FFF2-40B4-BE49-F238E27FC236}">
                <a16:creationId xmlns:a16="http://schemas.microsoft.com/office/drawing/2014/main" id="{04491429-2672-D843-91DD-76C33AC19F40}"/>
              </a:ext>
            </a:extLst>
          </p:cNvPr>
          <p:cNvSpPr>
            <a:spLocks noGrp="1"/>
          </p:cNvSpPr>
          <p:nvPr>
            <p:ph type="body" sz="quarter" idx="14"/>
          </p:nvPr>
        </p:nvSpPr>
        <p:spPr>
          <a:xfrm>
            <a:off x="5009559" y="2864650"/>
            <a:ext cx="6471237" cy="3038475"/>
          </a:xfrm>
          <a:prstGeom prst="rect">
            <a:avLst/>
          </a:prstGeom>
        </p:spPr>
        <p:txBody>
          <a:bodyPr anchor="ctr" anchorCtr="0">
            <a:normAutofit/>
          </a:bodyPr>
          <a:lstStyle>
            <a:lvl1pPr marL="0" indent="0">
              <a:spcBef>
                <a:spcPts val="1800"/>
              </a:spcBef>
              <a:buNone/>
              <a:defRPr sz="1800" spc="0" baseline="0">
                <a:solidFill>
                  <a:srgbClr val="6D6E71"/>
                </a:solidFill>
                <a:latin typeface="+mn-lt"/>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6" name="Content Placeholder 11">
            <a:extLst>
              <a:ext uri="{FF2B5EF4-FFF2-40B4-BE49-F238E27FC236}">
                <a16:creationId xmlns:a16="http://schemas.microsoft.com/office/drawing/2014/main" id="{849EFB26-4321-F64F-B7CF-4222662DDFB4}"/>
              </a:ext>
            </a:extLst>
          </p:cNvPr>
          <p:cNvSpPr>
            <a:spLocks noGrp="1"/>
          </p:cNvSpPr>
          <p:nvPr>
            <p:ph sz="quarter" idx="15"/>
          </p:nvPr>
        </p:nvSpPr>
        <p:spPr>
          <a:xfrm>
            <a:off x="965198" y="1690948"/>
            <a:ext cx="10515599"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8" name="Text Placeholder 7">
            <a:extLst>
              <a:ext uri="{FF2B5EF4-FFF2-40B4-BE49-F238E27FC236}">
                <a16:creationId xmlns:a16="http://schemas.microsoft.com/office/drawing/2014/main" id="{43E39DFC-C4E1-594E-BECC-8193ECCD2F08}"/>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5FD8FC7-126C-47AD-949D-469BCB9157E6}"/>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26930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2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84738" y="3688401"/>
            <a:ext cx="3303599"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1376081"/>
            <a:ext cx="10451508"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5765D54C-69DA-6E4E-8DD4-7E8B28F35064}"/>
              </a:ext>
            </a:extLst>
          </p:cNvPr>
          <p:cNvCxnSpPr>
            <a:cxnSpLocks/>
          </p:cNvCxnSpPr>
          <p:nvPr userDrawn="1"/>
        </p:nvCxnSpPr>
        <p:spPr>
          <a:xfrm>
            <a:off x="4648952" y="2779869"/>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8D48126-A6EE-124B-9178-768E613763B1}"/>
              </a:ext>
            </a:extLst>
          </p:cNvPr>
          <p:cNvSpPr>
            <a:spLocks noGrp="1"/>
          </p:cNvSpPr>
          <p:nvPr>
            <p:ph type="body" sz="quarter" idx="14"/>
          </p:nvPr>
        </p:nvSpPr>
        <p:spPr>
          <a:xfrm>
            <a:off x="5009560" y="2864650"/>
            <a:ext cx="6407150" cy="3038475"/>
          </a:xfrm>
          <a:prstGeom prst="rect">
            <a:avLst/>
          </a:prstGeom>
        </p:spPr>
        <p:txBody>
          <a:bodyPr anchor="ctr" anchorCtr="0">
            <a:normAutofit/>
          </a:bodyPr>
          <a:lstStyle>
            <a:lvl1pPr marL="0" indent="0">
              <a:spcBef>
                <a:spcPts val="1800"/>
              </a:spcBef>
              <a:buNone/>
              <a:defRPr sz="1800" spc="0" baseline="0">
                <a:solidFill>
                  <a:srgbClr val="6D6E71"/>
                </a:solidFill>
                <a:latin typeface="+mn-lt"/>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5" name="Text Placeholder 7">
            <a:extLst>
              <a:ext uri="{FF2B5EF4-FFF2-40B4-BE49-F238E27FC236}">
                <a16:creationId xmlns:a16="http://schemas.microsoft.com/office/drawing/2014/main" id="{F805CE79-E76D-744E-A542-78D66BDCCD6B}"/>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AA1CC9BC-DEBE-4922-9E6A-5F38EA9F3FF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56388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er 3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9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3C2A64C1-6D55-D94F-925E-DD0C6C5D1250}"/>
              </a:ext>
            </a:extLst>
          </p:cNvPr>
          <p:cNvSpPr>
            <a:spLocks noGrp="1"/>
          </p:cNvSpPr>
          <p:nvPr>
            <p:ph sz="quarter" idx="15"/>
          </p:nvPr>
        </p:nvSpPr>
        <p:spPr>
          <a:xfrm>
            <a:off x="63761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6" name="Title 6">
            <a:extLst>
              <a:ext uri="{FF2B5EF4-FFF2-40B4-BE49-F238E27FC236}">
                <a16:creationId xmlns:a16="http://schemas.microsoft.com/office/drawing/2014/main" id="{EB7E2B2A-F64C-AA47-8477-7325BC7604EB}"/>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7" name="Content Placeholder 11">
            <a:extLst>
              <a:ext uri="{FF2B5EF4-FFF2-40B4-BE49-F238E27FC236}">
                <a16:creationId xmlns:a16="http://schemas.microsoft.com/office/drawing/2014/main" id="{50727144-4F72-054B-8424-18D1AA67AE94}"/>
              </a:ext>
            </a:extLst>
          </p:cNvPr>
          <p:cNvSpPr>
            <a:spLocks noGrp="1"/>
          </p:cNvSpPr>
          <p:nvPr>
            <p:ph sz="quarter" idx="16"/>
          </p:nvPr>
        </p:nvSpPr>
        <p:spPr>
          <a:xfrm>
            <a:off x="965198" y="1690948"/>
            <a:ext cx="7342133"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22" name="Text Placeholder 7">
            <a:extLst>
              <a:ext uri="{FF2B5EF4-FFF2-40B4-BE49-F238E27FC236}">
                <a16:creationId xmlns:a16="http://schemas.microsoft.com/office/drawing/2014/main" id="{8A348B63-14FD-2D42-BD61-16DFE3610EBA}"/>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7D0C3A4E-F2FF-4BFA-9C69-797CC29D1F2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402657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ader 4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9E9A-A776-4D80-8893-DF38CED347F2}"/>
              </a:ext>
            </a:extLst>
          </p:cNvPr>
          <p:cNvSpPr>
            <a:spLocks noGrp="1"/>
          </p:cNvSpPr>
          <p:nvPr>
            <p:ph type="title"/>
          </p:nvPr>
        </p:nvSpPr>
        <p:spPr>
          <a:xfrm>
            <a:off x="965198" y="975051"/>
            <a:ext cx="10515600" cy="925512"/>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4BFE872E-0B3D-4352-BA53-7DE3F063B3EF}"/>
              </a:ext>
            </a:extLst>
          </p:cNvPr>
          <p:cNvSpPr>
            <a:spLocks noGrp="1"/>
          </p:cNvSpPr>
          <p:nvPr>
            <p:ph idx="1"/>
          </p:nvPr>
        </p:nvSpPr>
        <p:spPr>
          <a:xfrm>
            <a:off x="965199" y="2065421"/>
            <a:ext cx="3602736" cy="2462541"/>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sz="2000" kern="1200">
                <a:solidFill>
                  <a:srgbClr val="6D6E7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sz="2000" kern="1200">
                <a:solidFill>
                  <a:srgbClr val="6D6E7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Third level</a:t>
            </a:r>
          </a:p>
        </p:txBody>
      </p:sp>
      <p:sp>
        <p:nvSpPr>
          <p:cNvPr id="7" name="Slide Number Placeholder 5">
            <a:extLst>
              <a:ext uri="{FF2B5EF4-FFF2-40B4-BE49-F238E27FC236}">
                <a16:creationId xmlns:a16="http://schemas.microsoft.com/office/drawing/2014/main" id="{B3CAC88B-8DF3-E44F-9388-C6FA120680C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8" name="Text Placeholder 7">
            <a:extLst>
              <a:ext uri="{FF2B5EF4-FFF2-40B4-BE49-F238E27FC236}">
                <a16:creationId xmlns:a16="http://schemas.microsoft.com/office/drawing/2014/main" id="{D7C261A6-C87D-1D4D-9754-B301E9E4E017}"/>
              </a:ext>
            </a:extLst>
          </p:cNvPr>
          <p:cNvSpPr>
            <a:spLocks noGrp="1"/>
          </p:cNvSpPr>
          <p:nvPr>
            <p:ph type="body" sz="quarter" idx="15"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4" name="Footer Placeholder 3">
            <a:extLst>
              <a:ext uri="{FF2B5EF4-FFF2-40B4-BE49-F238E27FC236}">
                <a16:creationId xmlns:a16="http://schemas.microsoft.com/office/drawing/2014/main" id="{E320C5F0-5253-45F6-8E7F-278DEB9BBB25}"/>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
        <p:nvSpPr>
          <p:cNvPr id="10" name="Content Placeholder 9">
            <a:extLst>
              <a:ext uri="{FF2B5EF4-FFF2-40B4-BE49-F238E27FC236}">
                <a16:creationId xmlns:a16="http://schemas.microsoft.com/office/drawing/2014/main" id="{B3FA911F-9AE7-4733-9331-DF8F974399FC}"/>
              </a:ext>
            </a:extLst>
          </p:cNvPr>
          <p:cNvSpPr>
            <a:spLocks noGrp="1"/>
          </p:cNvSpPr>
          <p:nvPr>
            <p:ph sz="quarter" idx="17"/>
          </p:nvPr>
        </p:nvSpPr>
        <p:spPr>
          <a:xfrm>
            <a:off x="4567935" y="2065421"/>
            <a:ext cx="3602736" cy="24625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93E7C81-B787-4597-9C9D-9105948B85A6}"/>
              </a:ext>
            </a:extLst>
          </p:cNvPr>
          <p:cNvSpPr>
            <a:spLocks noGrp="1"/>
          </p:cNvSpPr>
          <p:nvPr>
            <p:ph sz="quarter" idx="18"/>
          </p:nvPr>
        </p:nvSpPr>
        <p:spPr>
          <a:xfrm>
            <a:off x="8170671" y="2065421"/>
            <a:ext cx="3602736" cy="24625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BAC6B7B-14E8-410D-B30F-F4EC42190A60}"/>
              </a:ext>
            </a:extLst>
          </p:cNvPr>
          <p:cNvSpPr>
            <a:spLocks noGrp="1"/>
          </p:cNvSpPr>
          <p:nvPr>
            <p:ph sz="quarter" idx="19"/>
          </p:nvPr>
        </p:nvSpPr>
        <p:spPr>
          <a:xfrm>
            <a:off x="965199" y="4764187"/>
            <a:ext cx="3602736" cy="914400"/>
          </a:xfrm>
          <a:prstGeom prst="rect">
            <a:avLst/>
          </a:prstGeom>
        </p:spPr>
        <p:txBody>
          <a:bodyPr/>
          <a:lstStyle/>
          <a:p>
            <a:pPr lvl="0"/>
            <a:r>
              <a:rPr lang="en-US" dirty="0"/>
              <a:t>Click to edit Master text styles</a:t>
            </a:r>
          </a:p>
        </p:txBody>
      </p:sp>
      <p:sp>
        <p:nvSpPr>
          <p:cNvPr id="18" name="Content Placeholder 17">
            <a:extLst>
              <a:ext uri="{FF2B5EF4-FFF2-40B4-BE49-F238E27FC236}">
                <a16:creationId xmlns:a16="http://schemas.microsoft.com/office/drawing/2014/main" id="{0B8A230C-70C0-4A9E-9661-9EDC920F6AE8}"/>
              </a:ext>
            </a:extLst>
          </p:cNvPr>
          <p:cNvSpPr>
            <a:spLocks noGrp="1"/>
          </p:cNvSpPr>
          <p:nvPr>
            <p:ph sz="quarter" idx="20"/>
          </p:nvPr>
        </p:nvSpPr>
        <p:spPr>
          <a:xfrm>
            <a:off x="4567935" y="4764187"/>
            <a:ext cx="3602736" cy="914400"/>
          </a:xfrm>
          <a:prstGeom prst="rect">
            <a:avLst/>
          </a:prstGeom>
        </p:spPr>
        <p:txBody>
          <a:bodyPr/>
          <a:lstStyle/>
          <a:p>
            <a:pPr lvl="0"/>
            <a:r>
              <a:rPr lang="en-US" dirty="0"/>
              <a:t>Click to edit Master text styles</a:t>
            </a:r>
          </a:p>
        </p:txBody>
      </p:sp>
      <p:sp>
        <p:nvSpPr>
          <p:cNvPr id="20" name="Content Placeholder 19">
            <a:extLst>
              <a:ext uri="{FF2B5EF4-FFF2-40B4-BE49-F238E27FC236}">
                <a16:creationId xmlns:a16="http://schemas.microsoft.com/office/drawing/2014/main" id="{13C02EB5-5243-4B80-AD67-0E595559D689}"/>
              </a:ext>
            </a:extLst>
          </p:cNvPr>
          <p:cNvSpPr>
            <a:spLocks noGrp="1"/>
          </p:cNvSpPr>
          <p:nvPr>
            <p:ph sz="quarter" idx="21"/>
          </p:nvPr>
        </p:nvSpPr>
        <p:spPr>
          <a:xfrm>
            <a:off x="8170671" y="4764187"/>
            <a:ext cx="3602736" cy="914400"/>
          </a:xfrm>
          <a:prstGeom prst="rect">
            <a:avLst/>
          </a:prstGeom>
        </p:spPr>
        <p:txBody>
          <a:bodyPr/>
          <a:lstStyle/>
          <a:p>
            <a:pPr lvl="0"/>
            <a:r>
              <a:rPr lang="en-US" dirty="0"/>
              <a:t>Click to edit Master text styles</a:t>
            </a:r>
          </a:p>
        </p:txBody>
      </p:sp>
    </p:spTree>
    <p:extLst>
      <p:ext uri="{BB962C8B-B14F-4D97-AF65-F5344CB8AC3E}">
        <p14:creationId xmlns:p14="http://schemas.microsoft.com/office/powerpoint/2010/main" val="351680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er 4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CA0973FF-D1D3-814E-ACC3-FDDF08FFF0FE}"/>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6A49E236-50AA-DA4E-9D54-6E25EF90033B}"/>
              </a:ext>
            </a:extLst>
          </p:cNvPr>
          <p:cNvSpPr>
            <a:spLocks noGrp="1"/>
          </p:cNvSpPr>
          <p:nvPr>
            <p:ph sz="quarter" idx="14"/>
          </p:nvPr>
        </p:nvSpPr>
        <p:spPr>
          <a:xfrm>
            <a:off x="965200" y="1478280"/>
            <a:ext cx="510540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43FE3571-C250-1842-98E2-48A8D03FF0B8}"/>
              </a:ext>
            </a:extLst>
          </p:cNvPr>
          <p:cNvSpPr>
            <a:spLocks noGrp="1"/>
          </p:cNvSpPr>
          <p:nvPr>
            <p:ph sz="quarter" idx="15"/>
          </p:nvPr>
        </p:nvSpPr>
        <p:spPr>
          <a:xfrm>
            <a:off x="6667498" y="1478280"/>
            <a:ext cx="510540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5" name="Text Placeholder 7">
            <a:extLst>
              <a:ext uri="{FF2B5EF4-FFF2-40B4-BE49-F238E27FC236}">
                <a16:creationId xmlns:a16="http://schemas.microsoft.com/office/drawing/2014/main" id="{FA0E6A08-ABE6-FB47-A1EA-E812510080EB}"/>
              </a:ext>
            </a:extLst>
          </p:cNvPr>
          <p:cNvSpPr>
            <a:spLocks noGrp="1"/>
          </p:cNvSpPr>
          <p:nvPr>
            <p:ph type="body" sz="quarter" idx="17"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5F754E6-99F4-425A-8D83-96421BA9B9DB}"/>
              </a:ext>
            </a:extLst>
          </p:cNvPr>
          <p:cNvSpPr>
            <a:spLocks noGrp="1"/>
          </p:cNvSpPr>
          <p:nvPr>
            <p:ph type="ftr" sz="quarter" idx="18"/>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3187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er 5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5562114"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965198" y="1477964"/>
            <a:ext cx="4262410" cy="3835908"/>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90CDD815-A6C3-4CB7-98FC-D01F1D21DCB5}"/>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791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ader 5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965198"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7374624" y="1477964"/>
            <a:ext cx="4262410" cy="3835908"/>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CD292222-825B-40E5-BB87-508746D6CC76}"/>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63563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der 5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F60278E9-B908-7243-97FC-D09F26EE6BE4}"/>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F74E7B3-D2F9-6C40-B230-0DA6E1767828}"/>
              </a:ext>
            </a:extLst>
          </p:cNvPr>
          <p:cNvSpPr>
            <a:spLocks noGrp="1"/>
          </p:cNvSpPr>
          <p:nvPr>
            <p:ph sz="quarter" idx="15"/>
          </p:nvPr>
        </p:nvSpPr>
        <p:spPr>
          <a:xfrm>
            <a:off x="5270740" y="1478280"/>
            <a:ext cx="6366294"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C3E8993-A2C8-264B-86C1-94B854B692E6}"/>
              </a:ext>
            </a:extLst>
          </p:cNvPr>
          <p:cNvSpPr>
            <a:spLocks noGrp="1"/>
          </p:cNvSpPr>
          <p:nvPr>
            <p:ph type="pic" sz="quarter" idx="17"/>
          </p:nvPr>
        </p:nvSpPr>
        <p:spPr>
          <a:xfrm>
            <a:off x="1094595" y="1467992"/>
            <a:ext cx="3922016" cy="3922016"/>
          </a:xfrm>
          <a:prstGeom prst="ellipse">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3D574DCB-5323-4D45-B839-E6D770358D46}"/>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A5D3BC8-867C-426A-81F7-50212D13E229}"/>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80683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der 5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965198"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10" name="Picture Placeholder 3">
            <a:extLst>
              <a:ext uri="{FF2B5EF4-FFF2-40B4-BE49-F238E27FC236}">
                <a16:creationId xmlns:a16="http://schemas.microsoft.com/office/drawing/2014/main" id="{94FBEB00-21B9-4FF2-AB8C-56E86426AE57}"/>
              </a:ext>
            </a:extLst>
          </p:cNvPr>
          <p:cNvSpPr>
            <a:spLocks noGrp="1"/>
          </p:cNvSpPr>
          <p:nvPr>
            <p:ph type="pic" sz="quarter" idx="19"/>
          </p:nvPr>
        </p:nvSpPr>
        <p:spPr>
          <a:xfrm>
            <a:off x="7619220" y="1467992"/>
            <a:ext cx="3922016" cy="3922016"/>
          </a:xfrm>
          <a:prstGeom prst="ellipse">
            <a:avLst/>
          </a:prstGeom>
          <a:solidFill>
            <a:schemeClr val="accent4">
              <a:lumMod val="20000"/>
              <a:lumOff val="80000"/>
            </a:schemeClr>
          </a:solidFill>
        </p:spPr>
        <p:txBody>
          <a:bodyPr/>
          <a:lstStyle>
            <a:lvl1pPr marL="0" indent="0">
              <a:buNone/>
              <a:defRPr/>
            </a:lvl1pPr>
          </a:lstStyle>
          <a:p>
            <a:endParaRPr lang="en-US" dirty="0"/>
          </a:p>
        </p:txBody>
      </p:sp>
      <p:sp>
        <p:nvSpPr>
          <p:cNvPr id="3" name="Footer Placeholder 2">
            <a:extLst>
              <a:ext uri="{FF2B5EF4-FFF2-40B4-BE49-F238E27FC236}">
                <a16:creationId xmlns:a16="http://schemas.microsoft.com/office/drawing/2014/main" id="{52269B46-1058-46EE-B768-25387D2EA57E}"/>
              </a:ext>
            </a:extLst>
          </p:cNvPr>
          <p:cNvSpPr>
            <a:spLocks noGrp="1"/>
          </p:cNvSpPr>
          <p:nvPr>
            <p:ph type="ftr" sz="quarter" idx="20"/>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58687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ader 5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965197" y="1477964"/>
            <a:ext cx="10807699" cy="4500804"/>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DB1C2109-D534-4C25-A2B3-BD3FFB06FF77}"/>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75063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0" name="Text Placeholder 7">
            <a:extLst>
              <a:ext uri="{FF2B5EF4-FFF2-40B4-BE49-F238E27FC236}">
                <a16:creationId xmlns:a16="http://schemas.microsoft.com/office/drawing/2014/main" id="{51AE7A8B-C78C-C04B-94B5-5BA04CB342B1}"/>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Tree>
    <p:extLst>
      <p:ext uri="{BB962C8B-B14F-4D97-AF65-F5344CB8AC3E}">
        <p14:creationId xmlns:p14="http://schemas.microsoft.com/office/powerpoint/2010/main" val="1685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lvl1pPr>
              <a:defRPr>
                <a:solidFill>
                  <a:srgbClr val="898C94"/>
                </a:solidFill>
              </a:defRPr>
            </a:lvl1pPr>
          </a:lstStyle>
          <a:p>
            <a:fld id="{DE186485-5DB6-4586-BF39-0EA5B3D5871F}" type="slidenum">
              <a:rPr lang="en-US" smtClean="0"/>
              <a:pPr/>
              <a:t>‹#›</a:t>
            </a:fld>
            <a:endParaRPr lang="en-US" dirty="0"/>
          </a:p>
        </p:txBody>
      </p:sp>
      <p:sp>
        <p:nvSpPr>
          <p:cNvPr id="5" name="Text Placeholder 7">
            <a:extLst>
              <a:ext uri="{FF2B5EF4-FFF2-40B4-BE49-F238E27FC236}">
                <a16:creationId xmlns:a16="http://schemas.microsoft.com/office/drawing/2014/main" id="{E03130CB-EAAE-9C40-BE2F-76176E7D740E}"/>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2" name="Rectangle 1">
            <a:extLst>
              <a:ext uri="{FF2B5EF4-FFF2-40B4-BE49-F238E27FC236}">
                <a16:creationId xmlns:a16="http://schemas.microsoft.com/office/drawing/2014/main" id="{61136C13-A5DF-2745-AB3A-19EED8206647}"/>
              </a:ext>
            </a:extLst>
          </p:cNvPr>
          <p:cNvSpPr/>
          <p:nvPr userDrawn="1"/>
        </p:nvSpPr>
        <p:spPr>
          <a:xfrm>
            <a:off x="0" y="0"/>
            <a:ext cx="6154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B54A4A3C-1E93-4732-A07D-57D59D2016E6}"/>
              </a:ext>
            </a:extLst>
          </p:cNvPr>
          <p:cNvSpPr>
            <a:spLocks noGrp="1"/>
          </p:cNvSpPr>
          <p:nvPr>
            <p:ph type="ftr" sz="quarter" idx="14"/>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63161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2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9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0" name="Title 6">
            <a:extLst>
              <a:ext uri="{FF2B5EF4-FFF2-40B4-BE49-F238E27FC236}">
                <a16:creationId xmlns:a16="http://schemas.microsoft.com/office/drawing/2014/main" id="{DF92B230-0482-5C49-9796-0FE681182D6F}"/>
              </a:ext>
            </a:extLst>
          </p:cNvPr>
          <p:cNvSpPr>
            <a:spLocks noGrp="1"/>
          </p:cNvSpPr>
          <p:nvPr>
            <p:ph type="title"/>
          </p:nvPr>
        </p:nvSpPr>
        <p:spPr>
          <a:xfrm>
            <a:off x="965972" y="137608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6" name="Text Placeholder 7">
            <a:extLst>
              <a:ext uri="{FF2B5EF4-FFF2-40B4-BE49-F238E27FC236}">
                <a16:creationId xmlns:a16="http://schemas.microsoft.com/office/drawing/2014/main" id="{5DF0A08C-8581-D045-AADA-B31A8020F1A7}"/>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4AC80CD5-4D67-4DDB-8EE4-56E81DD78B59}"/>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
        <p:nvSpPr>
          <p:cNvPr id="9" name="Content Placeholder 11">
            <a:extLst>
              <a:ext uri="{FF2B5EF4-FFF2-40B4-BE49-F238E27FC236}">
                <a16:creationId xmlns:a16="http://schemas.microsoft.com/office/drawing/2014/main" id="{80B8071B-11E6-4652-B5D4-BE03099A2A09}"/>
              </a:ext>
            </a:extLst>
          </p:cNvPr>
          <p:cNvSpPr>
            <a:spLocks noGrp="1"/>
          </p:cNvSpPr>
          <p:nvPr>
            <p:ph sz="quarter" idx="17"/>
          </p:nvPr>
        </p:nvSpPr>
        <p:spPr>
          <a:xfrm>
            <a:off x="965198" y="827224"/>
            <a:ext cx="10451508"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1" name="Content Placeholder 11">
            <a:extLst>
              <a:ext uri="{FF2B5EF4-FFF2-40B4-BE49-F238E27FC236}">
                <a16:creationId xmlns:a16="http://schemas.microsoft.com/office/drawing/2014/main" id="{2CE95CB0-9518-498E-BF28-1AEA155F13A1}"/>
              </a:ext>
            </a:extLst>
          </p:cNvPr>
          <p:cNvSpPr>
            <a:spLocks noGrp="1"/>
          </p:cNvSpPr>
          <p:nvPr>
            <p:ph sz="quarter" idx="18"/>
          </p:nvPr>
        </p:nvSpPr>
        <p:spPr>
          <a:xfrm>
            <a:off x="63761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3582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1"/>
            <a:ext cx="10972800" cy="3962400"/>
          </a:xfrm>
          <a:prstGeom prst="rect">
            <a:avLst/>
          </a:prstGeom>
        </p:spPr>
        <p:txBody>
          <a:bodyPr>
            <a:normAutofit/>
          </a:bodyPr>
          <a:lstStyle>
            <a:lvl1pPr marL="0" indent="0">
              <a:spcBef>
                <a:spcPts val="600"/>
              </a:spcBef>
              <a:buClr>
                <a:schemeClr val="accent1"/>
              </a:buClr>
              <a:defRPr sz="2800">
                <a:solidFill>
                  <a:schemeClr val="accent5">
                    <a:lumMod val="75000"/>
                  </a:schemeClr>
                </a:solidFill>
                <a:latin typeface="+mj-lt"/>
                <a:cs typeface="Arial" pitchFamily="34" charset="0"/>
              </a:defRPr>
            </a:lvl1pPr>
            <a:lvl2pPr>
              <a:spcBef>
                <a:spcPts val="600"/>
              </a:spcBef>
              <a:buClr>
                <a:schemeClr val="accent2"/>
              </a:buClr>
              <a:buFont typeface="Wingdings" pitchFamily="2" charset="2"/>
              <a:buChar char="§"/>
              <a:defRPr sz="2000">
                <a:solidFill>
                  <a:schemeClr val="accent5">
                    <a:lumMod val="75000"/>
                  </a:schemeClr>
                </a:solidFill>
                <a:latin typeface="+mj-lt"/>
                <a:cs typeface="Arial" pitchFamily="34" charset="0"/>
              </a:defRPr>
            </a:lvl2pPr>
            <a:lvl3pPr>
              <a:spcBef>
                <a:spcPts val="600"/>
              </a:spcBef>
              <a:buClr>
                <a:schemeClr val="accent2"/>
              </a:buClr>
              <a:defRPr sz="1800" b="0">
                <a:solidFill>
                  <a:schemeClr val="accent5">
                    <a:lumMod val="75000"/>
                  </a:schemeClr>
                </a:solidFill>
                <a:latin typeface="+mj-lt"/>
                <a:cs typeface="Arial" pitchFamily="34" charset="0"/>
              </a:defRPr>
            </a:lvl3pPr>
            <a:lvl4pPr>
              <a:spcBef>
                <a:spcPts val="600"/>
              </a:spcBef>
              <a:buClr>
                <a:schemeClr val="accent2"/>
              </a:buClr>
              <a:defRPr sz="1400" b="0">
                <a:solidFill>
                  <a:schemeClr val="accent5">
                    <a:lumMod val="75000"/>
                  </a:schemeClr>
                </a:solidFill>
                <a:latin typeface="+mj-lt"/>
                <a:cs typeface="Arial" pitchFamily="34" charset="0"/>
              </a:defRPr>
            </a:lvl4pPr>
            <a:lvl5pPr>
              <a:spcBef>
                <a:spcPts val="600"/>
              </a:spcBef>
              <a:buClr>
                <a:schemeClr val="accent2"/>
              </a:buClr>
              <a:defRPr sz="1400" b="0">
                <a:solidFill>
                  <a:schemeClr val="accent5">
                    <a:lumMod val="75000"/>
                  </a:schemeClr>
                </a:solidFill>
                <a:latin typeface="+mj-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609600" y="76200"/>
            <a:ext cx="11074400" cy="492443"/>
          </a:xfrm>
          <a:prstGeom prst="rect">
            <a:avLst/>
          </a:prstGeom>
        </p:spPr>
        <p:txBody>
          <a:bodyPr/>
          <a:lstStyle>
            <a:lvl1pPr>
              <a:spcBef>
                <a:spcPts val="0"/>
              </a:spcBef>
              <a:defRPr sz="3200" b="1" cap="none" baseline="0">
                <a:solidFill>
                  <a:schemeClr val="accent1"/>
                </a:solidFill>
                <a:latin typeface="+mj-lt"/>
              </a:defRPr>
            </a:lvl1pPr>
          </a:lstStyle>
          <a:p>
            <a:r>
              <a:rPr lang="en-US"/>
              <a:t>Click to edit Master title style</a:t>
            </a:r>
          </a:p>
        </p:txBody>
      </p:sp>
      <p:sp>
        <p:nvSpPr>
          <p:cNvPr id="7" name="Title 1">
            <a:extLst>
              <a:ext uri="{FF2B5EF4-FFF2-40B4-BE49-F238E27FC236}">
                <a16:creationId xmlns:a16="http://schemas.microsoft.com/office/drawing/2014/main" id="{BBB538D5-0C51-4464-8A27-778B2B9F2997}"/>
              </a:ext>
            </a:extLst>
          </p:cNvPr>
          <p:cNvSpPr txBox="1">
            <a:spLocks/>
          </p:cNvSpPr>
          <p:nvPr userDrawn="1"/>
        </p:nvSpPr>
        <p:spPr>
          <a:xfrm>
            <a:off x="0" y="5925978"/>
            <a:ext cx="12192000" cy="984885"/>
          </a:xfrm>
          <a:prstGeom prst="rect">
            <a:avLst/>
          </a:prstGeom>
          <a:solidFill>
            <a:schemeClr val="bg1"/>
          </a:solidFill>
        </p:spPr>
        <p:txBody>
          <a:bodyPr vert="horz" wrap="square" lIns="0" tIns="0" rIns="0" bIns="0" rtlCol="0" anchor="t">
            <a:spAutoFit/>
          </a:bodyPr>
          <a:lstStyle>
            <a:lvl1pPr marL="0" algn="l" defTabSz="457200" rtl="0" eaLnBrk="1" latinLnBrk="0" hangingPunct="1">
              <a:spcBef>
                <a:spcPct val="0"/>
              </a:spcBef>
              <a:buNone/>
              <a:defRPr kumimoji="0" lang="en-US" sz="3200" b="1" i="0" kern="1200" cap="none" spc="0" normalizeH="0" baseline="0" dirty="0">
                <a:solidFill>
                  <a:srgbClr val="002060"/>
                </a:solidFill>
                <a:latin typeface="PrudentialModern SemCond" pitchFamily="2" charset="0"/>
                <a:ea typeface="+mj-ea"/>
                <a:cs typeface="Arial" pitchFamily="34" charset="0"/>
              </a:defRPr>
            </a:lvl1pPr>
          </a:lstStyle>
          <a:p>
            <a:endParaRPr lang="en-US" dirty="0"/>
          </a:p>
          <a:p>
            <a:endParaRPr lang="en-US" dirty="0"/>
          </a:p>
        </p:txBody>
      </p:sp>
      <p:sp>
        <p:nvSpPr>
          <p:cNvPr id="8" name="Slide Number Placeholder 3">
            <a:extLst>
              <a:ext uri="{FF2B5EF4-FFF2-40B4-BE49-F238E27FC236}">
                <a16:creationId xmlns:a16="http://schemas.microsoft.com/office/drawing/2014/main" id="{1FE03D48-51D9-439D-B429-AE88F71AF2F0}"/>
              </a:ext>
            </a:extLst>
          </p:cNvPr>
          <p:cNvSpPr>
            <a:spLocks noGrp="1"/>
          </p:cNvSpPr>
          <p:nvPr>
            <p:ph type="sldNum" sz="quarter" idx="11"/>
          </p:nvPr>
        </p:nvSpPr>
        <p:spPr>
          <a:xfrm>
            <a:off x="11504317" y="6185647"/>
            <a:ext cx="685800" cy="685800"/>
          </a:xfrm>
        </p:spPr>
        <p:txBody>
          <a:bodyPr/>
          <a:lstStyle>
            <a:lvl1pPr>
              <a:defRPr>
                <a:solidFill>
                  <a:schemeClr val="accent4">
                    <a:lumMod val="50000"/>
                  </a:schemeClr>
                </a:solidFill>
              </a:defRPr>
            </a:lvl1pPr>
          </a:lstStyle>
          <a:p>
            <a:pPr algn="ctr"/>
            <a:fld id="{BB544E63-09F9-914E-B731-EB7D262F5FD2}" type="slidenum">
              <a:rPr lang="en-US" smtClean="0"/>
              <a:pPr algn="ctr"/>
              <a:t>‹#›</a:t>
            </a:fld>
            <a:endParaRPr lang="en-US" dirty="0"/>
          </a:p>
        </p:txBody>
      </p:sp>
      <p:sp>
        <p:nvSpPr>
          <p:cNvPr id="9" name="Rectangle 8">
            <a:extLst>
              <a:ext uri="{FF2B5EF4-FFF2-40B4-BE49-F238E27FC236}">
                <a16:creationId xmlns:a16="http://schemas.microsoft.com/office/drawing/2014/main" id="{917689E2-318E-45EB-B8D5-629A378EC6CB}"/>
              </a:ext>
            </a:extLst>
          </p:cNvPr>
          <p:cNvSpPr/>
          <p:nvPr userDrawn="1"/>
        </p:nvSpPr>
        <p:spPr>
          <a:xfrm>
            <a:off x="11253945" y="6231367"/>
            <a:ext cx="228600" cy="6400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13910EF-BB0E-4B8C-91B9-5318D744FBEC}"/>
              </a:ext>
            </a:extLst>
          </p:cNvPr>
          <p:cNvSpPr txBox="1"/>
          <p:nvPr userDrawn="1"/>
        </p:nvSpPr>
        <p:spPr>
          <a:xfrm>
            <a:off x="11625943" y="6422571"/>
            <a:ext cx="0" cy="0"/>
          </a:xfrm>
          <a:prstGeom prst="rect">
            <a:avLst/>
          </a:prstGeom>
        </p:spPr>
        <p:txBody>
          <a:bodyPr vert="horz" wrap="none" lIns="0" tIns="0" rIns="0" bIns="0" rtlCol="0" anchor="b" anchorCtr="0">
            <a:noAutofit/>
          </a:bodyPr>
          <a:lstStyle/>
          <a:p>
            <a:endParaRPr lang="en-US" sz="1600" spc="0" dirty="0"/>
          </a:p>
        </p:txBody>
      </p:sp>
      <p:sp>
        <p:nvSpPr>
          <p:cNvPr id="11" name="TextBox 10">
            <a:extLst>
              <a:ext uri="{FF2B5EF4-FFF2-40B4-BE49-F238E27FC236}">
                <a16:creationId xmlns:a16="http://schemas.microsoft.com/office/drawing/2014/main" id="{0422E05E-8B37-4FFF-831A-36F830968F49}"/>
              </a:ext>
            </a:extLst>
          </p:cNvPr>
          <p:cNvSpPr txBox="1"/>
          <p:nvPr userDrawn="1"/>
        </p:nvSpPr>
        <p:spPr>
          <a:xfrm>
            <a:off x="7553195" y="6185647"/>
            <a:ext cx="3428607" cy="685800"/>
          </a:xfrm>
          <a:prstGeom prst="rect">
            <a:avLst/>
          </a:prstGeom>
        </p:spPr>
        <p:txBody>
          <a:bodyPr vert="horz" wrap="square" lIns="0" tIns="0" rIns="0" bIns="0" rtlCol="0" anchor="ctr" anchorCtr="0">
            <a:noAutofit/>
          </a:bodyPr>
          <a:lstStyle/>
          <a:p>
            <a:pPr lvl="0" algn="r"/>
            <a:r>
              <a:rPr lang="en-US" sz="1100" b="1" dirty="0">
                <a:solidFill>
                  <a:schemeClr val="tx2"/>
                </a:solidFill>
                <a:latin typeface="+mj-lt"/>
              </a:rPr>
              <a:t>Prudential</a:t>
            </a:r>
            <a:r>
              <a:rPr lang="en-US" sz="1100" b="1" dirty="0">
                <a:latin typeface="+mj-lt"/>
              </a:rPr>
              <a:t> Individual Solutions – Individual Life Insurance</a:t>
            </a:r>
          </a:p>
        </p:txBody>
      </p:sp>
    </p:spTree>
    <p:extLst>
      <p:ext uri="{BB962C8B-B14F-4D97-AF65-F5344CB8AC3E}">
        <p14:creationId xmlns:p14="http://schemas.microsoft.com/office/powerpoint/2010/main" val="423019250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1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117771"/>
            <a:ext cx="10702114" cy="2471814"/>
          </a:xfrm>
          <a:prstGeom prst="rect">
            <a:avLst/>
          </a:prstGeom>
        </p:spPr>
        <p:txBody>
          <a:bodyPr>
            <a:noAutofit/>
          </a:bodyPr>
          <a:lstStyle>
            <a:lvl1pPr marL="0" indent="0">
              <a:buNone/>
              <a:defRPr sz="2400" b="1" i="0">
                <a:solidFill>
                  <a:schemeClr val="bg2"/>
                </a:solidFill>
                <a:latin typeface="PrudentialModern SemCond Bold S" pitchFamily="2" charset="77"/>
              </a:defRPr>
            </a:lvl1pPr>
            <a:lvl2pPr>
              <a:defRPr sz="2000"/>
            </a:lvl2pPr>
            <a:lvl3pPr>
              <a:defRPr sz="1800"/>
            </a:lvl3pPr>
            <a:lvl4pPr marL="1371600" indent="0">
              <a:buNone/>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702114"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Text Placeholder 7">
            <a:extLst>
              <a:ext uri="{FF2B5EF4-FFF2-40B4-BE49-F238E27FC236}">
                <a16:creationId xmlns:a16="http://schemas.microsoft.com/office/drawing/2014/main" id="{1F1BEC95-FE60-604F-94BF-DA9DA3D3F38F}"/>
              </a:ext>
            </a:extLst>
          </p:cNvPr>
          <p:cNvSpPr>
            <a:spLocks noGrp="1"/>
          </p:cNvSpPr>
          <p:nvPr>
            <p:ph type="body" sz="quarter" idx="14"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C14B707F-FBC0-4D28-B062-6BBDDCF0CB78}"/>
              </a:ext>
            </a:extLst>
          </p:cNvPr>
          <p:cNvSpPr>
            <a:spLocks noGrp="1"/>
          </p:cNvSpPr>
          <p:nvPr>
            <p:ph type="ftr" sz="quarter" idx="15"/>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92271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er 1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3436434"/>
            <a:ext cx="3323145"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45151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5765D54C-69DA-6E4E-8DD4-7E8B28F35064}"/>
              </a:ext>
            </a:extLst>
          </p:cNvPr>
          <p:cNvCxnSpPr>
            <a:cxnSpLocks/>
          </p:cNvCxnSpPr>
          <p:nvPr userDrawn="1"/>
        </p:nvCxnSpPr>
        <p:spPr>
          <a:xfrm>
            <a:off x="4648952" y="2527902"/>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8D48126-A6EE-124B-9178-768E613763B1}"/>
              </a:ext>
            </a:extLst>
          </p:cNvPr>
          <p:cNvSpPr>
            <a:spLocks noGrp="1"/>
          </p:cNvSpPr>
          <p:nvPr>
            <p:ph type="body" sz="quarter" idx="14"/>
          </p:nvPr>
        </p:nvSpPr>
        <p:spPr>
          <a:xfrm>
            <a:off x="5009560" y="2612683"/>
            <a:ext cx="6407150" cy="3038475"/>
          </a:xfrm>
          <a:prstGeom prst="rect">
            <a:avLst/>
          </a:prstGeom>
        </p:spPr>
        <p:txBody>
          <a:bodyPr anchor="ctr" anchorCtr="0">
            <a:normAutofit/>
          </a:bodyPr>
          <a:lstStyle>
            <a:lvl1pPr marL="0" indent="0">
              <a:spcBef>
                <a:spcPts val="1800"/>
              </a:spcBef>
              <a:buNone/>
              <a:defRPr sz="1800">
                <a:solidFill>
                  <a:srgbClr val="6D6E71"/>
                </a:solidFill>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5" name="Text Placeholder 7">
            <a:extLst>
              <a:ext uri="{FF2B5EF4-FFF2-40B4-BE49-F238E27FC236}">
                <a16:creationId xmlns:a16="http://schemas.microsoft.com/office/drawing/2014/main" id="{E66D2702-ED2B-A748-AB73-79FC405C89B2}"/>
              </a:ext>
            </a:extLst>
          </p:cNvPr>
          <p:cNvSpPr>
            <a:spLocks noGrp="1"/>
          </p:cNvSpPr>
          <p:nvPr>
            <p:ph type="body" sz="quarter" idx="15"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3DC5F4EF-060F-4E78-9A24-10C774FEF3BE}"/>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64331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er 1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198" y="2117771"/>
            <a:ext cx="5105400" cy="3982386"/>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3C2A64C1-6D55-D94F-925E-DD0C6C5D1250}"/>
              </a:ext>
            </a:extLst>
          </p:cNvPr>
          <p:cNvSpPr>
            <a:spLocks noGrp="1"/>
          </p:cNvSpPr>
          <p:nvPr>
            <p:ph sz="quarter" idx="15"/>
          </p:nvPr>
        </p:nvSpPr>
        <p:spPr>
          <a:xfrm>
            <a:off x="6375398" y="2117771"/>
            <a:ext cx="5105400" cy="3982386"/>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8" name="Text Placeholder 7">
            <a:extLst>
              <a:ext uri="{FF2B5EF4-FFF2-40B4-BE49-F238E27FC236}">
                <a16:creationId xmlns:a16="http://schemas.microsoft.com/office/drawing/2014/main" id="{53A9E80B-53B2-8A42-A118-AA029402E7BE}"/>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6F774B63-7933-489D-9C45-BF5A7956E95A}"/>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48420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er 2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503487"/>
            <a:ext cx="10515600" cy="2209189"/>
          </a:xfrm>
          <a:prstGeom prst="rect">
            <a:avLst/>
          </a:prstGeom>
        </p:spPr>
        <p:txBody>
          <a:bodyPr>
            <a:noAutofit/>
          </a:bodyPr>
          <a:lstStyle>
            <a:lvl1pPr marL="0" indent="0">
              <a:buNone/>
              <a:defRPr sz="2400" b="1" i="0">
                <a:solidFill>
                  <a:schemeClr val="bg2"/>
                </a:solidFill>
                <a:latin typeface="+mj-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6" name="Title 6">
            <a:extLst>
              <a:ext uri="{FF2B5EF4-FFF2-40B4-BE49-F238E27FC236}">
                <a16:creationId xmlns:a16="http://schemas.microsoft.com/office/drawing/2014/main" id="{52729AC6-1F35-2D49-9F37-CEA6D936C276}"/>
              </a:ext>
            </a:extLst>
          </p:cNvPr>
          <p:cNvSpPr>
            <a:spLocks noGrp="1"/>
          </p:cNvSpPr>
          <p:nvPr>
            <p:ph type="title"/>
          </p:nvPr>
        </p:nvSpPr>
        <p:spPr>
          <a:xfrm>
            <a:off x="965972" y="137608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8" name="Content Placeholder 11">
            <a:extLst>
              <a:ext uri="{FF2B5EF4-FFF2-40B4-BE49-F238E27FC236}">
                <a16:creationId xmlns:a16="http://schemas.microsoft.com/office/drawing/2014/main" id="{1E90D483-D35D-1F49-AB75-D5B52F68111C}"/>
              </a:ext>
            </a:extLst>
          </p:cNvPr>
          <p:cNvSpPr>
            <a:spLocks noGrp="1"/>
          </p:cNvSpPr>
          <p:nvPr>
            <p:ph sz="quarter" idx="15"/>
          </p:nvPr>
        </p:nvSpPr>
        <p:spPr>
          <a:xfrm>
            <a:off x="965198" y="827224"/>
            <a:ext cx="10515600"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4" name="Text Placeholder 7">
            <a:extLst>
              <a:ext uri="{FF2B5EF4-FFF2-40B4-BE49-F238E27FC236}">
                <a16:creationId xmlns:a16="http://schemas.microsoft.com/office/drawing/2014/main" id="{9A2F7A6E-8467-1243-ADA9-38BF3093E270}"/>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E2E7FE21-1F60-4608-880F-F743A345267D}"/>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94492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er 2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84738" y="3688401"/>
            <a:ext cx="3303599"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1376081"/>
            <a:ext cx="10451508"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5765D54C-69DA-6E4E-8DD4-7E8B28F35064}"/>
              </a:ext>
            </a:extLst>
          </p:cNvPr>
          <p:cNvCxnSpPr>
            <a:cxnSpLocks/>
          </p:cNvCxnSpPr>
          <p:nvPr userDrawn="1"/>
        </p:nvCxnSpPr>
        <p:spPr>
          <a:xfrm>
            <a:off x="4648952" y="2779869"/>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8D48126-A6EE-124B-9178-768E613763B1}"/>
              </a:ext>
            </a:extLst>
          </p:cNvPr>
          <p:cNvSpPr>
            <a:spLocks noGrp="1"/>
          </p:cNvSpPr>
          <p:nvPr>
            <p:ph type="body" sz="quarter" idx="14"/>
          </p:nvPr>
        </p:nvSpPr>
        <p:spPr>
          <a:xfrm>
            <a:off x="5009560" y="2864650"/>
            <a:ext cx="6407150" cy="3038475"/>
          </a:xfrm>
          <a:prstGeom prst="rect">
            <a:avLst/>
          </a:prstGeom>
        </p:spPr>
        <p:txBody>
          <a:bodyPr anchor="ctr" anchorCtr="0">
            <a:normAutofit/>
          </a:bodyPr>
          <a:lstStyle>
            <a:lvl1pPr marL="0" indent="0">
              <a:spcBef>
                <a:spcPts val="1800"/>
              </a:spcBef>
              <a:buNone/>
              <a:defRPr sz="1800" spc="0" baseline="0">
                <a:solidFill>
                  <a:srgbClr val="6D6E71"/>
                </a:solidFill>
                <a:latin typeface="+mn-lt"/>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5" name="Text Placeholder 7">
            <a:extLst>
              <a:ext uri="{FF2B5EF4-FFF2-40B4-BE49-F238E27FC236}">
                <a16:creationId xmlns:a16="http://schemas.microsoft.com/office/drawing/2014/main" id="{F805CE79-E76D-744E-A542-78D66BDCCD6B}"/>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AA1CC9BC-DEBE-4922-9E6A-5F38EA9F3FF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71054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er 2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9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0" name="Title 6">
            <a:extLst>
              <a:ext uri="{FF2B5EF4-FFF2-40B4-BE49-F238E27FC236}">
                <a16:creationId xmlns:a16="http://schemas.microsoft.com/office/drawing/2014/main" id="{DF92B230-0482-5C49-9796-0FE681182D6F}"/>
              </a:ext>
            </a:extLst>
          </p:cNvPr>
          <p:cNvSpPr>
            <a:spLocks noGrp="1"/>
          </p:cNvSpPr>
          <p:nvPr>
            <p:ph type="title"/>
          </p:nvPr>
        </p:nvSpPr>
        <p:spPr>
          <a:xfrm>
            <a:off x="965972" y="137608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6" name="Text Placeholder 7">
            <a:extLst>
              <a:ext uri="{FF2B5EF4-FFF2-40B4-BE49-F238E27FC236}">
                <a16:creationId xmlns:a16="http://schemas.microsoft.com/office/drawing/2014/main" id="{5DF0A08C-8581-D045-AADA-B31A8020F1A7}"/>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4AC80CD5-4D67-4DDB-8EE4-56E81DD78B59}"/>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
        <p:nvSpPr>
          <p:cNvPr id="9" name="Content Placeholder 11">
            <a:extLst>
              <a:ext uri="{FF2B5EF4-FFF2-40B4-BE49-F238E27FC236}">
                <a16:creationId xmlns:a16="http://schemas.microsoft.com/office/drawing/2014/main" id="{80B8071B-11E6-4652-B5D4-BE03099A2A09}"/>
              </a:ext>
            </a:extLst>
          </p:cNvPr>
          <p:cNvSpPr>
            <a:spLocks noGrp="1"/>
          </p:cNvSpPr>
          <p:nvPr>
            <p:ph sz="quarter" idx="17"/>
          </p:nvPr>
        </p:nvSpPr>
        <p:spPr>
          <a:xfrm>
            <a:off x="965198" y="827224"/>
            <a:ext cx="10451508"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1" name="Content Placeholder 11">
            <a:extLst>
              <a:ext uri="{FF2B5EF4-FFF2-40B4-BE49-F238E27FC236}">
                <a16:creationId xmlns:a16="http://schemas.microsoft.com/office/drawing/2014/main" id="{2CE95CB0-9518-498E-BF28-1AEA155F13A1}"/>
              </a:ext>
            </a:extLst>
          </p:cNvPr>
          <p:cNvSpPr>
            <a:spLocks noGrp="1"/>
          </p:cNvSpPr>
          <p:nvPr>
            <p:ph sz="quarter" idx="18"/>
          </p:nvPr>
        </p:nvSpPr>
        <p:spPr>
          <a:xfrm>
            <a:off x="63761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1837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er 3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503488"/>
            <a:ext cx="10515600" cy="2663564"/>
          </a:xfrm>
          <a:prstGeom prst="rect">
            <a:avLst/>
          </a:prstGeom>
        </p:spPr>
        <p:txBody>
          <a:bodyPr>
            <a:noAutofit/>
          </a:bodyPr>
          <a:lstStyle>
            <a:lvl1pPr marL="0" indent="0">
              <a:buNone/>
              <a:defRPr sz="2400" b="1" i="0">
                <a:solidFill>
                  <a:schemeClr val="bg2"/>
                </a:solidFill>
                <a:latin typeface="+mj-lt"/>
              </a:defRPr>
            </a:lvl1pPr>
            <a:lvl2pPr>
              <a:defRPr sz="2000">
                <a:solidFill>
                  <a:srgbClr val="6D6E71"/>
                </a:solidFill>
              </a:defRPr>
            </a:lvl2pPr>
            <a:lvl3pPr>
              <a:defRPr sz="1800">
                <a:solidFill>
                  <a:srgbClr val="6D6E71"/>
                </a:solidFill>
              </a:defRPr>
            </a:lvl3pPr>
            <a:lvl4pPr>
              <a:defRPr sz="1600">
                <a:solidFill>
                  <a:srgbClr val="6D6E71"/>
                </a:solidFill>
              </a:defRPr>
            </a:lvl4pPr>
            <a:lvl5pPr>
              <a:defRPr sz="1600">
                <a:solidFill>
                  <a:srgbClr val="6D6E71"/>
                </a:solidFill>
              </a:defRPr>
            </a:lvl5pPr>
          </a:lstStyle>
          <a:p>
            <a:pPr lvl="0"/>
            <a:r>
              <a:rPr lang="en-US" dirty="0"/>
              <a:t>Click to edit Master text styles</a:t>
            </a:r>
          </a:p>
          <a:p>
            <a:pPr lvl="1"/>
            <a:r>
              <a:rPr lang="en-US" dirty="0"/>
              <a:t>Second level</a:t>
            </a:r>
          </a:p>
          <a:p>
            <a:pPr lvl="2"/>
            <a:r>
              <a:rPr lang="en-US" dirty="0"/>
              <a:t>Third level</a:t>
            </a:r>
          </a:p>
        </p:txBody>
      </p:sp>
      <p:sp>
        <p:nvSpPr>
          <p:cNvPr id="8" name="Content Placeholder 11">
            <a:extLst>
              <a:ext uri="{FF2B5EF4-FFF2-40B4-BE49-F238E27FC236}">
                <a16:creationId xmlns:a16="http://schemas.microsoft.com/office/drawing/2014/main" id="{1E90D483-D35D-1F49-AB75-D5B52F68111C}"/>
              </a:ext>
            </a:extLst>
          </p:cNvPr>
          <p:cNvSpPr>
            <a:spLocks noGrp="1"/>
          </p:cNvSpPr>
          <p:nvPr>
            <p:ph sz="quarter" idx="15"/>
          </p:nvPr>
        </p:nvSpPr>
        <p:spPr>
          <a:xfrm>
            <a:off x="965198" y="1690948"/>
            <a:ext cx="10515600"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7" name="Title 6">
            <a:extLst>
              <a:ext uri="{FF2B5EF4-FFF2-40B4-BE49-F238E27FC236}">
                <a16:creationId xmlns:a16="http://schemas.microsoft.com/office/drawing/2014/main" id="{F90E4619-AB08-7B4A-803E-155F31C15D84}"/>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Text Placeholder 7">
            <a:extLst>
              <a:ext uri="{FF2B5EF4-FFF2-40B4-BE49-F238E27FC236}">
                <a16:creationId xmlns:a16="http://schemas.microsoft.com/office/drawing/2014/main" id="{2E043F62-200E-344A-A30F-A60524BCF5EB}"/>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DADD49CC-C101-458F-AE95-D8E706F986A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87502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er 3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1" name="Title 6">
            <a:extLst>
              <a:ext uri="{FF2B5EF4-FFF2-40B4-BE49-F238E27FC236}">
                <a16:creationId xmlns:a16="http://schemas.microsoft.com/office/drawing/2014/main" id="{4D1FF673-B01F-4A48-96CD-DD7400ED5C4B}"/>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B516E2FA-1F71-6A4A-BA0C-5861FE66286F}"/>
              </a:ext>
            </a:extLst>
          </p:cNvPr>
          <p:cNvSpPr>
            <a:spLocks noGrp="1"/>
          </p:cNvSpPr>
          <p:nvPr>
            <p:ph sz="quarter" idx="13"/>
          </p:nvPr>
        </p:nvSpPr>
        <p:spPr>
          <a:xfrm>
            <a:off x="965198" y="3688401"/>
            <a:ext cx="3323139"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4E848796-AD9E-D149-A7CA-3AB7BB682286}"/>
              </a:ext>
            </a:extLst>
          </p:cNvPr>
          <p:cNvCxnSpPr>
            <a:cxnSpLocks/>
          </p:cNvCxnSpPr>
          <p:nvPr userDrawn="1"/>
        </p:nvCxnSpPr>
        <p:spPr>
          <a:xfrm>
            <a:off x="4648952" y="2779869"/>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9">
            <a:extLst>
              <a:ext uri="{FF2B5EF4-FFF2-40B4-BE49-F238E27FC236}">
                <a16:creationId xmlns:a16="http://schemas.microsoft.com/office/drawing/2014/main" id="{04491429-2672-D843-91DD-76C33AC19F40}"/>
              </a:ext>
            </a:extLst>
          </p:cNvPr>
          <p:cNvSpPr>
            <a:spLocks noGrp="1"/>
          </p:cNvSpPr>
          <p:nvPr>
            <p:ph type="body" sz="quarter" idx="14"/>
          </p:nvPr>
        </p:nvSpPr>
        <p:spPr>
          <a:xfrm>
            <a:off x="5009559" y="2864650"/>
            <a:ext cx="6471237" cy="3038475"/>
          </a:xfrm>
          <a:prstGeom prst="rect">
            <a:avLst/>
          </a:prstGeom>
        </p:spPr>
        <p:txBody>
          <a:bodyPr anchor="ctr" anchorCtr="0">
            <a:normAutofit/>
          </a:bodyPr>
          <a:lstStyle>
            <a:lvl1pPr marL="0" indent="0">
              <a:spcBef>
                <a:spcPts val="1800"/>
              </a:spcBef>
              <a:buNone/>
              <a:defRPr sz="1800" spc="0" baseline="0">
                <a:solidFill>
                  <a:srgbClr val="6D6E71"/>
                </a:solidFill>
                <a:latin typeface="+mn-lt"/>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6" name="Content Placeholder 11">
            <a:extLst>
              <a:ext uri="{FF2B5EF4-FFF2-40B4-BE49-F238E27FC236}">
                <a16:creationId xmlns:a16="http://schemas.microsoft.com/office/drawing/2014/main" id="{849EFB26-4321-F64F-B7CF-4222662DDFB4}"/>
              </a:ext>
            </a:extLst>
          </p:cNvPr>
          <p:cNvSpPr>
            <a:spLocks noGrp="1"/>
          </p:cNvSpPr>
          <p:nvPr>
            <p:ph sz="quarter" idx="15"/>
          </p:nvPr>
        </p:nvSpPr>
        <p:spPr>
          <a:xfrm>
            <a:off x="965198" y="1690948"/>
            <a:ext cx="10515599"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8" name="Text Placeholder 7">
            <a:extLst>
              <a:ext uri="{FF2B5EF4-FFF2-40B4-BE49-F238E27FC236}">
                <a16:creationId xmlns:a16="http://schemas.microsoft.com/office/drawing/2014/main" id="{43E39DFC-C4E1-594E-BECC-8193ECCD2F08}"/>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5FD8FC7-126C-47AD-949D-469BCB9157E6}"/>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03168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er 3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9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3C2A64C1-6D55-D94F-925E-DD0C6C5D1250}"/>
              </a:ext>
            </a:extLst>
          </p:cNvPr>
          <p:cNvSpPr>
            <a:spLocks noGrp="1"/>
          </p:cNvSpPr>
          <p:nvPr>
            <p:ph sz="quarter" idx="15"/>
          </p:nvPr>
        </p:nvSpPr>
        <p:spPr>
          <a:xfrm>
            <a:off x="63761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6" name="Title 6">
            <a:extLst>
              <a:ext uri="{FF2B5EF4-FFF2-40B4-BE49-F238E27FC236}">
                <a16:creationId xmlns:a16="http://schemas.microsoft.com/office/drawing/2014/main" id="{EB7E2B2A-F64C-AA47-8477-7325BC7604EB}"/>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7" name="Content Placeholder 11">
            <a:extLst>
              <a:ext uri="{FF2B5EF4-FFF2-40B4-BE49-F238E27FC236}">
                <a16:creationId xmlns:a16="http://schemas.microsoft.com/office/drawing/2014/main" id="{50727144-4F72-054B-8424-18D1AA67AE94}"/>
              </a:ext>
            </a:extLst>
          </p:cNvPr>
          <p:cNvSpPr>
            <a:spLocks noGrp="1"/>
          </p:cNvSpPr>
          <p:nvPr>
            <p:ph sz="quarter" idx="16"/>
          </p:nvPr>
        </p:nvSpPr>
        <p:spPr>
          <a:xfrm>
            <a:off x="965198" y="1690948"/>
            <a:ext cx="7342133"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22" name="Text Placeholder 7">
            <a:extLst>
              <a:ext uri="{FF2B5EF4-FFF2-40B4-BE49-F238E27FC236}">
                <a16:creationId xmlns:a16="http://schemas.microsoft.com/office/drawing/2014/main" id="{8A348B63-14FD-2D42-BD61-16DFE3610EBA}"/>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7D0C3A4E-F2FF-4BFA-9C69-797CC29D1F2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414037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3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503488"/>
            <a:ext cx="10515600" cy="2663564"/>
          </a:xfrm>
          <a:prstGeom prst="rect">
            <a:avLst/>
          </a:prstGeom>
        </p:spPr>
        <p:txBody>
          <a:bodyPr>
            <a:noAutofit/>
          </a:bodyPr>
          <a:lstStyle>
            <a:lvl1pPr marL="0" indent="0">
              <a:buNone/>
              <a:defRPr sz="2400" b="1" i="0">
                <a:solidFill>
                  <a:schemeClr val="bg2"/>
                </a:solidFill>
                <a:latin typeface="+mj-lt"/>
              </a:defRPr>
            </a:lvl1pPr>
            <a:lvl2pPr>
              <a:defRPr sz="2000">
                <a:solidFill>
                  <a:srgbClr val="6D6E71"/>
                </a:solidFill>
              </a:defRPr>
            </a:lvl2pPr>
            <a:lvl3pPr>
              <a:defRPr sz="1800">
                <a:solidFill>
                  <a:srgbClr val="6D6E71"/>
                </a:solidFill>
              </a:defRPr>
            </a:lvl3pPr>
            <a:lvl4pPr>
              <a:defRPr sz="1600">
                <a:solidFill>
                  <a:srgbClr val="6D6E71"/>
                </a:solidFill>
              </a:defRPr>
            </a:lvl4pPr>
            <a:lvl5pPr>
              <a:defRPr sz="1600">
                <a:solidFill>
                  <a:srgbClr val="6D6E71"/>
                </a:solidFill>
              </a:defRPr>
            </a:lvl5pPr>
          </a:lstStyle>
          <a:p>
            <a:pPr lvl="0"/>
            <a:r>
              <a:rPr lang="en-US" dirty="0"/>
              <a:t>Click to edit Master text styles</a:t>
            </a:r>
          </a:p>
          <a:p>
            <a:pPr lvl="1"/>
            <a:r>
              <a:rPr lang="en-US" dirty="0"/>
              <a:t>Second level</a:t>
            </a:r>
          </a:p>
          <a:p>
            <a:pPr lvl="2"/>
            <a:r>
              <a:rPr lang="en-US" dirty="0"/>
              <a:t>Third level</a:t>
            </a:r>
          </a:p>
        </p:txBody>
      </p:sp>
      <p:sp>
        <p:nvSpPr>
          <p:cNvPr id="8" name="Content Placeholder 11">
            <a:extLst>
              <a:ext uri="{FF2B5EF4-FFF2-40B4-BE49-F238E27FC236}">
                <a16:creationId xmlns:a16="http://schemas.microsoft.com/office/drawing/2014/main" id="{1E90D483-D35D-1F49-AB75-D5B52F68111C}"/>
              </a:ext>
            </a:extLst>
          </p:cNvPr>
          <p:cNvSpPr>
            <a:spLocks noGrp="1"/>
          </p:cNvSpPr>
          <p:nvPr>
            <p:ph sz="quarter" idx="15"/>
          </p:nvPr>
        </p:nvSpPr>
        <p:spPr>
          <a:xfrm>
            <a:off x="965198" y="1690948"/>
            <a:ext cx="10515600"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7" name="Title 6">
            <a:extLst>
              <a:ext uri="{FF2B5EF4-FFF2-40B4-BE49-F238E27FC236}">
                <a16:creationId xmlns:a16="http://schemas.microsoft.com/office/drawing/2014/main" id="{F90E4619-AB08-7B4A-803E-155F31C15D84}"/>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Text Placeholder 7">
            <a:extLst>
              <a:ext uri="{FF2B5EF4-FFF2-40B4-BE49-F238E27FC236}">
                <a16:creationId xmlns:a16="http://schemas.microsoft.com/office/drawing/2014/main" id="{2E043F62-200E-344A-A30F-A60524BCF5EB}"/>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DADD49CC-C101-458F-AE95-D8E706F986A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425700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ader 4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9E9A-A776-4D80-8893-DF38CED347F2}"/>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4BFE872E-0B3D-4352-BA53-7DE3F063B3EF}"/>
              </a:ext>
            </a:extLst>
          </p:cNvPr>
          <p:cNvSpPr>
            <a:spLocks noGrp="1"/>
          </p:cNvSpPr>
          <p:nvPr>
            <p:ph idx="1"/>
          </p:nvPr>
        </p:nvSpPr>
        <p:spPr>
          <a:xfrm>
            <a:off x="965198" y="1478280"/>
            <a:ext cx="10807701" cy="4876800"/>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sz="2000" kern="1200">
                <a:solidFill>
                  <a:srgbClr val="6D6E7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sz="2000" kern="1200">
                <a:solidFill>
                  <a:srgbClr val="6D6E7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Third level</a:t>
            </a:r>
          </a:p>
        </p:txBody>
      </p:sp>
      <p:sp>
        <p:nvSpPr>
          <p:cNvPr id="7" name="Slide Number Placeholder 5">
            <a:extLst>
              <a:ext uri="{FF2B5EF4-FFF2-40B4-BE49-F238E27FC236}">
                <a16:creationId xmlns:a16="http://schemas.microsoft.com/office/drawing/2014/main" id="{B3CAC88B-8DF3-E44F-9388-C6FA120680C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8" name="Text Placeholder 7">
            <a:extLst>
              <a:ext uri="{FF2B5EF4-FFF2-40B4-BE49-F238E27FC236}">
                <a16:creationId xmlns:a16="http://schemas.microsoft.com/office/drawing/2014/main" id="{D7C261A6-C87D-1D4D-9754-B301E9E4E017}"/>
              </a:ext>
            </a:extLst>
          </p:cNvPr>
          <p:cNvSpPr>
            <a:spLocks noGrp="1"/>
          </p:cNvSpPr>
          <p:nvPr>
            <p:ph type="body" sz="quarter" idx="15"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4" name="Footer Placeholder 3">
            <a:extLst>
              <a:ext uri="{FF2B5EF4-FFF2-40B4-BE49-F238E27FC236}">
                <a16:creationId xmlns:a16="http://schemas.microsoft.com/office/drawing/2014/main" id="{E320C5F0-5253-45F6-8E7F-278DEB9BBB25}"/>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09415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eader 4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CA0973FF-D1D3-814E-ACC3-FDDF08FFF0FE}"/>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6A49E236-50AA-DA4E-9D54-6E25EF90033B}"/>
              </a:ext>
            </a:extLst>
          </p:cNvPr>
          <p:cNvSpPr>
            <a:spLocks noGrp="1"/>
          </p:cNvSpPr>
          <p:nvPr>
            <p:ph sz="quarter" idx="14"/>
          </p:nvPr>
        </p:nvSpPr>
        <p:spPr>
          <a:xfrm>
            <a:off x="965200" y="1478280"/>
            <a:ext cx="510540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43FE3571-C250-1842-98E2-48A8D03FF0B8}"/>
              </a:ext>
            </a:extLst>
          </p:cNvPr>
          <p:cNvSpPr>
            <a:spLocks noGrp="1"/>
          </p:cNvSpPr>
          <p:nvPr>
            <p:ph sz="quarter" idx="15"/>
          </p:nvPr>
        </p:nvSpPr>
        <p:spPr>
          <a:xfrm>
            <a:off x="6667498" y="1478280"/>
            <a:ext cx="510540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5" name="Text Placeholder 7">
            <a:extLst>
              <a:ext uri="{FF2B5EF4-FFF2-40B4-BE49-F238E27FC236}">
                <a16:creationId xmlns:a16="http://schemas.microsoft.com/office/drawing/2014/main" id="{FA0E6A08-ABE6-FB47-A1EA-E812510080EB}"/>
              </a:ext>
            </a:extLst>
          </p:cNvPr>
          <p:cNvSpPr>
            <a:spLocks noGrp="1"/>
          </p:cNvSpPr>
          <p:nvPr>
            <p:ph type="body" sz="quarter" idx="17"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5F754E6-99F4-425A-8D83-96421BA9B9DB}"/>
              </a:ext>
            </a:extLst>
          </p:cNvPr>
          <p:cNvSpPr>
            <a:spLocks noGrp="1"/>
          </p:cNvSpPr>
          <p:nvPr>
            <p:ph type="ftr" sz="quarter" idx="18"/>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89257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der 5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5562114"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965198" y="1477964"/>
            <a:ext cx="4262410" cy="3835908"/>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90CDD815-A6C3-4CB7-98FC-D01F1D21DCB5}"/>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23301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ader 5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965198"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7374624" y="1477964"/>
            <a:ext cx="4262410" cy="3835908"/>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CD292222-825B-40E5-BB87-508746D6CC76}"/>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46161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eader 5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F60278E9-B908-7243-97FC-D09F26EE6BE4}"/>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F74E7B3-D2F9-6C40-B230-0DA6E1767828}"/>
              </a:ext>
            </a:extLst>
          </p:cNvPr>
          <p:cNvSpPr>
            <a:spLocks noGrp="1"/>
          </p:cNvSpPr>
          <p:nvPr>
            <p:ph sz="quarter" idx="15"/>
          </p:nvPr>
        </p:nvSpPr>
        <p:spPr>
          <a:xfrm>
            <a:off x="5270740" y="1478280"/>
            <a:ext cx="6366294"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C3E8993-A2C8-264B-86C1-94B854B692E6}"/>
              </a:ext>
            </a:extLst>
          </p:cNvPr>
          <p:cNvSpPr>
            <a:spLocks noGrp="1"/>
          </p:cNvSpPr>
          <p:nvPr>
            <p:ph type="pic" sz="quarter" idx="17"/>
          </p:nvPr>
        </p:nvSpPr>
        <p:spPr>
          <a:xfrm>
            <a:off x="1094595" y="1467992"/>
            <a:ext cx="3922016" cy="3922016"/>
          </a:xfrm>
          <a:prstGeom prst="ellipse">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3D574DCB-5323-4D45-B839-E6D770358D46}"/>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A5D3BC8-867C-426A-81F7-50212D13E229}"/>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40509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eader 5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965198"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10" name="Picture Placeholder 3">
            <a:extLst>
              <a:ext uri="{FF2B5EF4-FFF2-40B4-BE49-F238E27FC236}">
                <a16:creationId xmlns:a16="http://schemas.microsoft.com/office/drawing/2014/main" id="{94FBEB00-21B9-4FF2-AB8C-56E86426AE57}"/>
              </a:ext>
            </a:extLst>
          </p:cNvPr>
          <p:cNvSpPr>
            <a:spLocks noGrp="1"/>
          </p:cNvSpPr>
          <p:nvPr>
            <p:ph type="pic" sz="quarter" idx="19"/>
          </p:nvPr>
        </p:nvSpPr>
        <p:spPr>
          <a:xfrm>
            <a:off x="7619220" y="1467992"/>
            <a:ext cx="3922016" cy="3922016"/>
          </a:xfrm>
          <a:prstGeom prst="ellipse">
            <a:avLst/>
          </a:prstGeom>
          <a:solidFill>
            <a:schemeClr val="accent4">
              <a:lumMod val="20000"/>
              <a:lumOff val="80000"/>
            </a:schemeClr>
          </a:solidFill>
        </p:spPr>
        <p:txBody>
          <a:bodyPr/>
          <a:lstStyle>
            <a:lvl1pPr marL="0" indent="0">
              <a:buNone/>
              <a:defRPr/>
            </a:lvl1pPr>
          </a:lstStyle>
          <a:p>
            <a:endParaRPr lang="en-US" dirty="0"/>
          </a:p>
        </p:txBody>
      </p:sp>
      <p:sp>
        <p:nvSpPr>
          <p:cNvPr id="3" name="Footer Placeholder 2">
            <a:extLst>
              <a:ext uri="{FF2B5EF4-FFF2-40B4-BE49-F238E27FC236}">
                <a16:creationId xmlns:a16="http://schemas.microsoft.com/office/drawing/2014/main" id="{52269B46-1058-46EE-B768-25387D2EA57E}"/>
              </a:ext>
            </a:extLst>
          </p:cNvPr>
          <p:cNvSpPr>
            <a:spLocks noGrp="1"/>
          </p:cNvSpPr>
          <p:nvPr>
            <p:ph type="ftr" sz="quarter" idx="20"/>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21394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eader 5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965197" y="1477964"/>
            <a:ext cx="10807699" cy="4500804"/>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DB1C2109-D534-4C25-A2B3-BD3FFB06FF77}"/>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39570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0" name="Text Placeholder 7">
            <a:extLst>
              <a:ext uri="{FF2B5EF4-FFF2-40B4-BE49-F238E27FC236}">
                <a16:creationId xmlns:a16="http://schemas.microsoft.com/office/drawing/2014/main" id="{51AE7A8B-C78C-C04B-94B5-5BA04CB342B1}"/>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2">
            <a:extLst>
              <a:ext uri="{FF2B5EF4-FFF2-40B4-BE49-F238E27FC236}">
                <a16:creationId xmlns:a16="http://schemas.microsoft.com/office/drawing/2014/main" id="{C21B9A6F-BE26-48A5-8845-59A691B66D3F}"/>
              </a:ext>
            </a:extLst>
          </p:cNvPr>
          <p:cNvSpPr>
            <a:spLocks noGrp="1"/>
          </p:cNvSpPr>
          <p:nvPr>
            <p:ph type="ftr" sz="quarter" idx="14"/>
          </p:nvPr>
        </p:nvSpPr>
        <p:spPr>
          <a:xfrm>
            <a:off x="965435" y="6592092"/>
            <a:ext cx="8911810" cy="231775"/>
          </a:xfrm>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77763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lvl1pPr>
              <a:defRPr>
                <a:solidFill>
                  <a:srgbClr val="898C94"/>
                </a:solidFill>
              </a:defRPr>
            </a:lvl1pPr>
          </a:lstStyle>
          <a:p>
            <a:fld id="{DE186485-5DB6-4586-BF39-0EA5B3D5871F}" type="slidenum">
              <a:rPr lang="en-US" smtClean="0"/>
              <a:pPr/>
              <a:t>‹#›</a:t>
            </a:fld>
            <a:endParaRPr lang="en-US" dirty="0"/>
          </a:p>
        </p:txBody>
      </p:sp>
      <p:sp>
        <p:nvSpPr>
          <p:cNvPr id="5" name="Text Placeholder 7">
            <a:extLst>
              <a:ext uri="{FF2B5EF4-FFF2-40B4-BE49-F238E27FC236}">
                <a16:creationId xmlns:a16="http://schemas.microsoft.com/office/drawing/2014/main" id="{E03130CB-EAAE-9C40-BE2F-76176E7D740E}"/>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2" name="Rectangle 1">
            <a:extLst>
              <a:ext uri="{FF2B5EF4-FFF2-40B4-BE49-F238E27FC236}">
                <a16:creationId xmlns:a16="http://schemas.microsoft.com/office/drawing/2014/main" id="{61136C13-A5DF-2745-AB3A-19EED8206647}"/>
              </a:ext>
            </a:extLst>
          </p:cNvPr>
          <p:cNvSpPr/>
          <p:nvPr userDrawn="1"/>
        </p:nvSpPr>
        <p:spPr>
          <a:xfrm>
            <a:off x="0" y="0"/>
            <a:ext cx="6154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B54A4A3C-1E93-4732-A07D-57D59D2016E6}"/>
              </a:ext>
            </a:extLst>
          </p:cNvPr>
          <p:cNvSpPr>
            <a:spLocks noGrp="1"/>
          </p:cNvSpPr>
          <p:nvPr>
            <p:ph type="ftr" sz="quarter" idx="14"/>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41252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3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1" name="Title 6">
            <a:extLst>
              <a:ext uri="{FF2B5EF4-FFF2-40B4-BE49-F238E27FC236}">
                <a16:creationId xmlns:a16="http://schemas.microsoft.com/office/drawing/2014/main" id="{4D1FF673-B01F-4A48-96CD-DD7400ED5C4B}"/>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B516E2FA-1F71-6A4A-BA0C-5861FE66286F}"/>
              </a:ext>
            </a:extLst>
          </p:cNvPr>
          <p:cNvSpPr>
            <a:spLocks noGrp="1"/>
          </p:cNvSpPr>
          <p:nvPr>
            <p:ph sz="quarter" idx="13"/>
          </p:nvPr>
        </p:nvSpPr>
        <p:spPr>
          <a:xfrm>
            <a:off x="965198" y="3688401"/>
            <a:ext cx="3323139"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4E848796-AD9E-D149-A7CA-3AB7BB682286}"/>
              </a:ext>
            </a:extLst>
          </p:cNvPr>
          <p:cNvCxnSpPr>
            <a:cxnSpLocks/>
          </p:cNvCxnSpPr>
          <p:nvPr userDrawn="1"/>
        </p:nvCxnSpPr>
        <p:spPr>
          <a:xfrm>
            <a:off x="4648952" y="2779869"/>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9">
            <a:extLst>
              <a:ext uri="{FF2B5EF4-FFF2-40B4-BE49-F238E27FC236}">
                <a16:creationId xmlns:a16="http://schemas.microsoft.com/office/drawing/2014/main" id="{04491429-2672-D843-91DD-76C33AC19F40}"/>
              </a:ext>
            </a:extLst>
          </p:cNvPr>
          <p:cNvSpPr>
            <a:spLocks noGrp="1"/>
          </p:cNvSpPr>
          <p:nvPr>
            <p:ph type="body" sz="quarter" idx="14"/>
          </p:nvPr>
        </p:nvSpPr>
        <p:spPr>
          <a:xfrm>
            <a:off x="5009559" y="2864650"/>
            <a:ext cx="6471237" cy="3038475"/>
          </a:xfrm>
          <a:prstGeom prst="rect">
            <a:avLst/>
          </a:prstGeom>
        </p:spPr>
        <p:txBody>
          <a:bodyPr anchor="ctr" anchorCtr="0">
            <a:normAutofit/>
          </a:bodyPr>
          <a:lstStyle>
            <a:lvl1pPr marL="0" indent="0">
              <a:spcBef>
                <a:spcPts val="1800"/>
              </a:spcBef>
              <a:buNone/>
              <a:defRPr sz="1800" spc="0" baseline="0">
                <a:solidFill>
                  <a:srgbClr val="6D6E71"/>
                </a:solidFill>
                <a:latin typeface="+mn-lt"/>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6" name="Content Placeholder 11">
            <a:extLst>
              <a:ext uri="{FF2B5EF4-FFF2-40B4-BE49-F238E27FC236}">
                <a16:creationId xmlns:a16="http://schemas.microsoft.com/office/drawing/2014/main" id="{849EFB26-4321-F64F-B7CF-4222662DDFB4}"/>
              </a:ext>
            </a:extLst>
          </p:cNvPr>
          <p:cNvSpPr>
            <a:spLocks noGrp="1"/>
          </p:cNvSpPr>
          <p:nvPr>
            <p:ph sz="quarter" idx="15"/>
          </p:nvPr>
        </p:nvSpPr>
        <p:spPr>
          <a:xfrm>
            <a:off x="965198" y="1690948"/>
            <a:ext cx="10515599"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8" name="Text Placeholder 7">
            <a:extLst>
              <a:ext uri="{FF2B5EF4-FFF2-40B4-BE49-F238E27FC236}">
                <a16:creationId xmlns:a16="http://schemas.microsoft.com/office/drawing/2014/main" id="{43E39DFC-C4E1-594E-BECC-8193ECCD2F08}"/>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5FD8FC7-126C-47AD-949D-469BCB9157E6}"/>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47934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3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9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3C2A64C1-6D55-D94F-925E-DD0C6C5D1250}"/>
              </a:ext>
            </a:extLst>
          </p:cNvPr>
          <p:cNvSpPr>
            <a:spLocks noGrp="1"/>
          </p:cNvSpPr>
          <p:nvPr>
            <p:ph sz="quarter" idx="15"/>
          </p:nvPr>
        </p:nvSpPr>
        <p:spPr>
          <a:xfrm>
            <a:off x="63761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6" name="Title 6">
            <a:extLst>
              <a:ext uri="{FF2B5EF4-FFF2-40B4-BE49-F238E27FC236}">
                <a16:creationId xmlns:a16="http://schemas.microsoft.com/office/drawing/2014/main" id="{EB7E2B2A-F64C-AA47-8477-7325BC7604EB}"/>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7" name="Content Placeholder 11">
            <a:extLst>
              <a:ext uri="{FF2B5EF4-FFF2-40B4-BE49-F238E27FC236}">
                <a16:creationId xmlns:a16="http://schemas.microsoft.com/office/drawing/2014/main" id="{50727144-4F72-054B-8424-18D1AA67AE94}"/>
              </a:ext>
            </a:extLst>
          </p:cNvPr>
          <p:cNvSpPr>
            <a:spLocks noGrp="1"/>
          </p:cNvSpPr>
          <p:nvPr>
            <p:ph sz="quarter" idx="16"/>
          </p:nvPr>
        </p:nvSpPr>
        <p:spPr>
          <a:xfrm>
            <a:off x="965198" y="1690948"/>
            <a:ext cx="7342133"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22" name="Text Placeholder 7">
            <a:extLst>
              <a:ext uri="{FF2B5EF4-FFF2-40B4-BE49-F238E27FC236}">
                <a16:creationId xmlns:a16="http://schemas.microsoft.com/office/drawing/2014/main" id="{8A348B63-14FD-2D42-BD61-16DFE3610EBA}"/>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7D0C3A4E-F2FF-4BFA-9C69-797CC29D1F2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50267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image" Target="../media/image25.png"/><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theme" Target="../theme/theme4.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2" name="Footer Placeholder 1">
            <a:extLst>
              <a:ext uri="{FF2B5EF4-FFF2-40B4-BE49-F238E27FC236}">
                <a16:creationId xmlns:a16="http://schemas.microsoft.com/office/drawing/2014/main" id="{4EE896E3-4112-459F-8F9A-558598BF7311}"/>
              </a:ext>
            </a:extLst>
          </p:cNvPr>
          <p:cNvSpPr>
            <a:spLocks noGrp="1"/>
          </p:cNvSpPr>
          <p:nvPr>
            <p:ph type="ftr" sz="quarter" idx="3"/>
          </p:nvPr>
        </p:nvSpPr>
        <p:spPr>
          <a:xfrm>
            <a:off x="965435" y="6592092"/>
            <a:ext cx="8911810" cy="231775"/>
          </a:xfrm>
          <a:prstGeom prst="rect">
            <a:avLst/>
          </a:prstGeom>
        </p:spPr>
        <p:txBody>
          <a:bodyPr vert="horz" lIns="91440" tIns="45720" rIns="91440" bIns="45720" rtlCol="0" anchor="ctr"/>
          <a:lstStyle>
            <a:lvl1pPr algn="l">
              <a:defRPr sz="800">
                <a:solidFill>
                  <a:schemeClr val="bg1">
                    <a:lumMod val="50000"/>
                  </a:schemeClr>
                </a:solidFill>
              </a:defRPr>
            </a:lvl1pPr>
          </a:lstStyle>
          <a:p>
            <a:r>
              <a:rPr lang="en-US" dirty="0"/>
              <a:t>For institutional plan sponsor use only. Not to be distributed to plan participants or the general public.</a:t>
            </a:r>
          </a:p>
        </p:txBody>
      </p:sp>
      <p:grpSp>
        <p:nvGrpSpPr>
          <p:cNvPr id="3" name="Group 2">
            <a:extLst>
              <a:ext uri="{FF2B5EF4-FFF2-40B4-BE49-F238E27FC236}">
                <a16:creationId xmlns:a16="http://schemas.microsoft.com/office/drawing/2014/main" id="{32F6D90F-2632-4764-A761-0802DFC3975E}"/>
              </a:ext>
            </a:extLst>
          </p:cNvPr>
          <p:cNvGrpSpPr/>
          <p:nvPr userDrawn="1"/>
        </p:nvGrpSpPr>
        <p:grpSpPr>
          <a:xfrm>
            <a:off x="0" y="0"/>
            <a:ext cx="554734" cy="6858000"/>
            <a:chOff x="0" y="0"/>
            <a:chExt cx="554734" cy="6858000"/>
          </a:xfrm>
        </p:grpSpPr>
        <p:grpSp>
          <p:nvGrpSpPr>
            <p:cNvPr id="13" name="Group 12">
              <a:extLst>
                <a:ext uri="{FF2B5EF4-FFF2-40B4-BE49-F238E27FC236}">
                  <a16:creationId xmlns:a16="http://schemas.microsoft.com/office/drawing/2014/main" id="{CF4E061D-E359-F945-82A5-3C04CDBB5B16}"/>
                </a:ext>
              </a:extLst>
            </p:cNvPr>
            <p:cNvGrpSpPr/>
            <p:nvPr userDrawn="1"/>
          </p:nvGrpSpPr>
          <p:grpSpPr>
            <a:xfrm>
              <a:off x="0" y="0"/>
              <a:ext cx="554734" cy="6858000"/>
              <a:chOff x="0" y="0"/>
              <a:chExt cx="554734" cy="6858000"/>
            </a:xfrm>
          </p:grpSpPr>
          <p:sp>
            <p:nvSpPr>
              <p:cNvPr id="14" name="Rectangle 13">
                <a:extLst>
                  <a:ext uri="{FF2B5EF4-FFF2-40B4-BE49-F238E27FC236}">
                    <a16:creationId xmlns:a16="http://schemas.microsoft.com/office/drawing/2014/main" id="{3FB65708-EA7C-B048-A8FD-68F06BBA6649}"/>
                  </a:ext>
                </a:extLst>
              </p:cNvPr>
              <p:cNvSpPr/>
              <p:nvPr userDrawn="1"/>
            </p:nvSpPr>
            <p:spPr>
              <a:xfrm>
                <a:off x="0" y="0"/>
                <a:ext cx="554734" cy="554734"/>
              </a:xfrm>
              <a:prstGeom prst="rect">
                <a:avLst/>
              </a:prstGeom>
              <a:solidFill>
                <a:srgbClr val="267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D10BD4-4E0E-1549-AB84-32E9A8FBD8B0}"/>
                  </a:ext>
                </a:extLst>
              </p:cNvPr>
              <p:cNvSpPr/>
              <p:nvPr userDrawn="1"/>
            </p:nvSpPr>
            <p:spPr>
              <a:xfrm>
                <a:off x="0" y="547635"/>
                <a:ext cx="554734" cy="6310365"/>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A93BC9E-2DF1-47A8-B8F1-4BFF452A73F7}"/>
                </a:ext>
              </a:extLst>
            </p:cNvPr>
            <p:cNvGrpSpPr/>
            <p:nvPr userDrawn="1"/>
          </p:nvGrpSpPr>
          <p:grpSpPr>
            <a:xfrm>
              <a:off x="127485" y="120098"/>
              <a:ext cx="303830" cy="302727"/>
              <a:chOff x="226395" y="-668424"/>
              <a:chExt cx="445728" cy="444110"/>
            </a:xfrm>
            <a:solidFill>
              <a:schemeClr val="bg1"/>
            </a:solidFill>
          </p:grpSpPr>
          <p:sp>
            <p:nvSpPr>
              <p:cNvPr id="9" name="Freeform: Shape 27">
                <a:extLst>
                  <a:ext uri="{FF2B5EF4-FFF2-40B4-BE49-F238E27FC236}">
                    <a16:creationId xmlns:a16="http://schemas.microsoft.com/office/drawing/2014/main" id="{518E40B5-48AD-4528-B4F4-9B8C8A4737B2}"/>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reeform: Shape 28">
                <a:extLst>
                  <a:ext uri="{FF2B5EF4-FFF2-40B4-BE49-F238E27FC236}">
                    <a16:creationId xmlns:a16="http://schemas.microsoft.com/office/drawing/2014/main" id="{3A317E91-AD6D-4359-80EB-2CC26C158817}"/>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Freeform: Shape 29">
                <a:extLst>
                  <a:ext uri="{FF2B5EF4-FFF2-40B4-BE49-F238E27FC236}">
                    <a16:creationId xmlns:a16="http://schemas.microsoft.com/office/drawing/2014/main" id="{ECB3D1A1-5A66-4A02-BE86-810C3C28732B}"/>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Freeform: Shape 30">
                <a:extLst>
                  <a:ext uri="{FF2B5EF4-FFF2-40B4-BE49-F238E27FC236}">
                    <a16:creationId xmlns:a16="http://schemas.microsoft.com/office/drawing/2014/main" id="{A08BF0EC-988C-4C07-8291-405DFDC1C9C3}"/>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Shape 31">
                <a:extLst>
                  <a:ext uri="{FF2B5EF4-FFF2-40B4-BE49-F238E27FC236}">
                    <a16:creationId xmlns:a16="http://schemas.microsoft.com/office/drawing/2014/main" id="{512F63D6-D734-462F-B768-6A90D7784605}"/>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Shape 32">
                <a:extLst>
                  <a:ext uri="{FF2B5EF4-FFF2-40B4-BE49-F238E27FC236}">
                    <a16:creationId xmlns:a16="http://schemas.microsoft.com/office/drawing/2014/main" id="{5DE7F66E-2829-4DE8-B65B-A4DFE9436A44}"/>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Tree>
    <p:extLst>
      <p:ext uri="{BB962C8B-B14F-4D97-AF65-F5344CB8AC3E}">
        <p14:creationId xmlns:p14="http://schemas.microsoft.com/office/powerpoint/2010/main" val="1537058807"/>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83" r:id="rId3"/>
    <p:sldLayoutId id="2147483660" r:id="rId4"/>
    <p:sldLayoutId id="2147483659" r:id="rId5"/>
    <p:sldLayoutId id="2147483684" r:id="rId6"/>
    <p:sldLayoutId id="2147483661" r:id="rId7"/>
    <p:sldLayoutId id="2147483662" r:id="rId8"/>
    <p:sldLayoutId id="2147483685" r:id="rId9"/>
    <p:sldLayoutId id="2147483688" r:id="rId10"/>
    <p:sldLayoutId id="2147483689" r:id="rId11"/>
    <p:sldLayoutId id="2147483690" r:id="rId12"/>
    <p:sldLayoutId id="2147483698" r:id="rId13"/>
    <p:sldLayoutId id="2147483691" r:id="rId14"/>
    <p:sldLayoutId id="2147483699" r:id="rId15"/>
    <p:sldLayoutId id="2147483697" r:id="rId16"/>
    <p:sldLayoutId id="2147483655" r:id="rId17"/>
    <p:sldLayoutId id="2147483656" r:id="rId18"/>
    <p:sldLayoutId id="2147483703" r:id="rId19"/>
    <p:sldLayoutId id="2147483725" r:id="rId20"/>
    <p:sldLayoutId id="2147483724"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kern="1200">
          <a:solidFill>
            <a:srgbClr val="6D6E7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Narrow" panose="020B0606020202030204" pitchFamily="34" charset="0"/>
        <a:buChar char="–"/>
        <a:defRPr sz="2000" kern="1200">
          <a:solidFill>
            <a:srgbClr val="6D6E7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rgbClr val="6D6E7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4" name="Footer Placeholder 1">
            <a:extLst>
              <a:ext uri="{FF2B5EF4-FFF2-40B4-BE49-F238E27FC236}">
                <a16:creationId xmlns:a16="http://schemas.microsoft.com/office/drawing/2014/main" id="{694F3296-0FD2-45AD-BEF6-EA6DF9A2379B}"/>
              </a:ext>
            </a:extLst>
          </p:cNvPr>
          <p:cNvSpPr>
            <a:spLocks noGrp="1"/>
          </p:cNvSpPr>
          <p:nvPr>
            <p:ph type="ftr" sz="quarter" idx="3"/>
          </p:nvPr>
        </p:nvSpPr>
        <p:spPr>
          <a:xfrm>
            <a:off x="965435" y="6592092"/>
            <a:ext cx="8911810" cy="231775"/>
          </a:xfrm>
          <a:prstGeom prst="rect">
            <a:avLst/>
          </a:prstGeom>
        </p:spPr>
        <p:txBody>
          <a:bodyPr vert="horz" lIns="91440" tIns="45720" rIns="91440" bIns="45720" rtlCol="0" anchor="ctr"/>
          <a:lstStyle>
            <a:lvl1pPr algn="l">
              <a:defRPr sz="800">
                <a:solidFill>
                  <a:schemeClr val="bg1">
                    <a:lumMod val="50000"/>
                  </a:schemeClr>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1511608771"/>
      </p:ext>
    </p:extLst>
  </p:cSld>
  <p:clrMap bg1="lt1" tx1="dk1" bg2="lt2" tx2="dk2" accent1="accent1" accent2="accent2" accent3="accent3" accent4="accent4" accent5="accent5" accent6="accent6" hlink="hlink" folHlink="folHlink"/>
  <p:sldLayoutIdLst>
    <p:sldLayoutId id="2147483666" r:id="rId1"/>
    <p:sldLayoutId id="2147483701" r:id="rId2"/>
    <p:sldLayoutId id="2147483686" r:id="rId3"/>
    <p:sldLayoutId id="2147483702" r:id="rId4"/>
    <p:sldLayoutId id="2147483700" r:id="rId5"/>
    <p:sldLayoutId id="2147483664" r:id="rId6"/>
    <p:sldLayoutId id="2147483665" r:id="rId7"/>
    <p:sldLayoutId id="2147483667" r:id="rId8"/>
    <p:sldLayoutId id="2147483668" r:id="rId9"/>
    <p:sldLayoutId id="2147483669" r:id="rId10"/>
    <p:sldLayoutId id="2147483670" r:id="rId11"/>
    <p:sldLayoutId id="2147483671" r:id="rId12"/>
    <p:sldLayoutId id="2147483672" r:id="rId13"/>
    <p:sldLayoutId id="2147483673" r:id="rId14"/>
    <p:sldLayoutId id="2147483692" r:id="rId15"/>
    <p:sldLayoutId id="2147483693" r:id="rId16"/>
    <p:sldLayoutId id="2147483694" r:id="rId17"/>
    <p:sldLayoutId id="2147483695" r:id="rId18"/>
    <p:sldLayoutId id="2147483696" r:id="rId19"/>
    <p:sldLayoutId id="214748367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kern="1200">
          <a:solidFill>
            <a:srgbClr val="6D6E7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Narrow" panose="020B0606020202030204" pitchFamily="34" charset="0"/>
        <a:buChar char="–"/>
        <a:defRPr sz="2000" kern="1200">
          <a:solidFill>
            <a:srgbClr val="6D6E7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rgbClr val="6D6E7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grpSp>
        <p:nvGrpSpPr>
          <p:cNvPr id="13" name="Group 12">
            <a:extLst>
              <a:ext uri="{FF2B5EF4-FFF2-40B4-BE49-F238E27FC236}">
                <a16:creationId xmlns:a16="http://schemas.microsoft.com/office/drawing/2014/main" id="{CF4E061D-E359-F945-82A5-3C04CDBB5B16}"/>
              </a:ext>
            </a:extLst>
          </p:cNvPr>
          <p:cNvGrpSpPr/>
          <p:nvPr userDrawn="1"/>
        </p:nvGrpSpPr>
        <p:grpSpPr>
          <a:xfrm>
            <a:off x="0" y="0"/>
            <a:ext cx="554734" cy="6858000"/>
            <a:chOff x="0" y="0"/>
            <a:chExt cx="554734" cy="6858000"/>
          </a:xfrm>
        </p:grpSpPr>
        <p:sp>
          <p:nvSpPr>
            <p:cNvPr id="14" name="Rectangle 13">
              <a:extLst>
                <a:ext uri="{FF2B5EF4-FFF2-40B4-BE49-F238E27FC236}">
                  <a16:creationId xmlns:a16="http://schemas.microsoft.com/office/drawing/2014/main" id="{3FB65708-EA7C-B048-A8FD-68F06BBA6649}"/>
                </a:ext>
              </a:extLst>
            </p:cNvPr>
            <p:cNvSpPr/>
            <p:nvPr userDrawn="1"/>
          </p:nvSpPr>
          <p:spPr>
            <a:xfrm>
              <a:off x="0" y="0"/>
              <a:ext cx="554734" cy="554734"/>
            </a:xfrm>
            <a:prstGeom prst="rect">
              <a:avLst/>
            </a:prstGeom>
            <a:solidFill>
              <a:srgbClr val="267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drawing&#10;&#10;Description automatically generated">
              <a:extLst>
                <a:ext uri="{FF2B5EF4-FFF2-40B4-BE49-F238E27FC236}">
                  <a16:creationId xmlns:a16="http://schemas.microsoft.com/office/drawing/2014/main" id="{4C664981-1194-F347-8822-81828A53448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6465" y="94504"/>
              <a:ext cx="361804" cy="365726"/>
            </a:xfrm>
            <a:prstGeom prst="rect">
              <a:avLst/>
            </a:prstGeom>
          </p:spPr>
        </p:pic>
        <p:sp>
          <p:nvSpPr>
            <p:cNvPr id="16" name="Rectangle 15">
              <a:extLst>
                <a:ext uri="{FF2B5EF4-FFF2-40B4-BE49-F238E27FC236}">
                  <a16:creationId xmlns:a16="http://schemas.microsoft.com/office/drawing/2014/main" id="{0BD10BD4-4E0E-1549-AB84-32E9A8FBD8B0}"/>
                </a:ext>
              </a:extLst>
            </p:cNvPr>
            <p:cNvSpPr/>
            <p:nvPr userDrawn="1"/>
          </p:nvSpPr>
          <p:spPr>
            <a:xfrm>
              <a:off x="0" y="547635"/>
              <a:ext cx="554734" cy="6310365"/>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
            <a:extLst>
              <a:ext uri="{FF2B5EF4-FFF2-40B4-BE49-F238E27FC236}">
                <a16:creationId xmlns:a16="http://schemas.microsoft.com/office/drawing/2014/main" id="{4EE896E3-4112-459F-8F9A-558598BF7311}"/>
              </a:ext>
            </a:extLst>
          </p:cNvPr>
          <p:cNvSpPr>
            <a:spLocks noGrp="1"/>
          </p:cNvSpPr>
          <p:nvPr>
            <p:ph type="ftr" sz="quarter" idx="3"/>
          </p:nvPr>
        </p:nvSpPr>
        <p:spPr>
          <a:xfrm>
            <a:off x="965435" y="6592092"/>
            <a:ext cx="8911810" cy="231775"/>
          </a:xfrm>
          <a:prstGeom prst="rect">
            <a:avLst/>
          </a:prstGeom>
        </p:spPr>
        <p:txBody>
          <a:bodyPr vert="horz" lIns="91440" tIns="45720" rIns="91440" bIns="45720" rtlCol="0" anchor="ctr"/>
          <a:lstStyle>
            <a:lvl1pPr algn="l">
              <a:defRPr sz="800">
                <a:solidFill>
                  <a:schemeClr val="bg1">
                    <a:lumMod val="50000"/>
                  </a:schemeClr>
                </a:solidFill>
              </a:defRPr>
            </a:lvl1pPr>
          </a:lstStyle>
          <a:p>
            <a:r>
              <a:rPr lang="en-US" dirty="0"/>
              <a:t>Not for consumer use.</a:t>
            </a:r>
          </a:p>
        </p:txBody>
      </p:sp>
    </p:spTree>
    <p:extLst>
      <p:ext uri="{BB962C8B-B14F-4D97-AF65-F5344CB8AC3E}">
        <p14:creationId xmlns:p14="http://schemas.microsoft.com/office/powerpoint/2010/main" val="69797938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kern="1200">
          <a:solidFill>
            <a:srgbClr val="6D6E7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Narrow" panose="020B0606020202030204" pitchFamily="34" charset="0"/>
        <a:buChar char="–"/>
        <a:defRPr sz="2000" kern="1200">
          <a:solidFill>
            <a:srgbClr val="6D6E7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rgbClr val="6D6E7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2" name="Footer Placeholder 1">
            <a:extLst>
              <a:ext uri="{FF2B5EF4-FFF2-40B4-BE49-F238E27FC236}">
                <a16:creationId xmlns:a16="http://schemas.microsoft.com/office/drawing/2014/main" id="{4EE896E3-4112-459F-8F9A-558598BF7311}"/>
              </a:ext>
            </a:extLst>
          </p:cNvPr>
          <p:cNvSpPr>
            <a:spLocks noGrp="1"/>
          </p:cNvSpPr>
          <p:nvPr>
            <p:ph type="ftr" sz="quarter" idx="3"/>
          </p:nvPr>
        </p:nvSpPr>
        <p:spPr>
          <a:xfrm>
            <a:off x="965435" y="6592092"/>
            <a:ext cx="8911810" cy="231775"/>
          </a:xfrm>
          <a:prstGeom prst="rect">
            <a:avLst/>
          </a:prstGeom>
        </p:spPr>
        <p:txBody>
          <a:bodyPr vert="horz" lIns="91440" tIns="45720" rIns="91440" bIns="45720" rtlCol="0" anchor="ctr"/>
          <a:lstStyle>
            <a:lvl1pPr algn="l">
              <a:defRPr sz="800">
                <a:solidFill>
                  <a:schemeClr val="bg1">
                    <a:lumMod val="50000"/>
                  </a:schemeClr>
                </a:solidFill>
              </a:defRPr>
            </a:lvl1pPr>
          </a:lstStyle>
          <a:p>
            <a:r>
              <a:rPr lang="en-US" dirty="0"/>
              <a:t>For institutional plan sponsor use only. Not to be distributed to plan participants or the general public.</a:t>
            </a:r>
          </a:p>
        </p:txBody>
      </p:sp>
      <p:grpSp>
        <p:nvGrpSpPr>
          <p:cNvPr id="3" name="Group 2">
            <a:extLst>
              <a:ext uri="{FF2B5EF4-FFF2-40B4-BE49-F238E27FC236}">
                <a16:creationId xmlns:a16="http://schemas.microsoft.com/office/drawing/2014/main" id="{32F6D90F-2632-4764-A761-0802DFC3975E}"/>
              </a:ext>
            </a:extLst>
          </p:cNvPr>
          <p:cNvGrpSpPr/>
          <p:nvPr userDrawn="1"/>
        </p:nvGrpSpPr>
        <p:grpSpPr>
          <a:xfrm>
            <a:off x="0" y="0"/>
            <a:ext cx="554734" cy="6858000"/>
            <a:chOff x="0" y="0"/>
            <a:chExt cx="554734" cy="6858000"/>
          </a:xfrm>
        </p:grpSpPr>
        <p:grpSp>
          <p:nvGrpSpPr>
            <p:cNvPr id="13" name="Group 12">
              <a:extLst>
                <a:ext uri="{FF2B5EF4-FFF2-40B4-BE49-F238E27FC236}">
                  <a16:creationId xmlns:a16="http://schemas.microsoft.com/office/drawing/2014/main" id="{CF4E061D-E359-F945-82A5-3C04CDBB5B16}"/>
                </a:ext>
              </a:extLst>
            </p:cNvPr>
            <p:cNvGrpSpPr/>
            <p:nvPr userDrawn="1"/>
          </p:nvGrpSpPr>
          <p:grpSpPr>
            <a:xfrm>
              <a:off x="0" y="0"/>
              <a:ext cx="554734" cy="6858000"/>
              <a:chOff x="0" y="0"/>
              <a:chExt cx="554734" cy="6858000"/>
            </a:xfrm>
          </p:grpSpPr>
          <p:sp>
            <p:nvSpPr>
              <p:cNvPr id="14" name="Rectangle 13">
                <a:extLst>
                  <a:ext uri="{FF2B5EF4-FFF2-40B4-BE49-F238E27FC236}">
                    <a16:creationId xmlns:a16="http://schemas.microsoft.com/office/drawing/2014/main" id="{3FB65708-EA7C-B048-A8FD-68F06BBA6649}"/>
                  </a:ext>
                </a:extLst>
              </p:cNvPr>
              <p:cNvSpPr/>
              <p:nvPr userDrawn="1"/>
            </p:nvSpPr>
            <p:spPr>
              <a:xfrm>
                <a:off x="0" y="0"/>
                <a:ext cx="554734" cy="554734"/>
              </a:xfrm>
              <a:prstGeom prst="rect">
                <a:avLst/>
              </a:prstGeom>
              <a:solidFill>
                <a:srgbClr val="267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D10BD4-4E0E-1549-AB84-32E9A8FBD8B0}"/>
                  </a:ext>
                </a:extLst>
              </p:cNvPr>
              <p:cNvSpPr/>
              <p:nvPr userDrawn="1"/>
            </p:nvSpPr>
            <p:spPr>
              <a:xfrm>
                <a:off x="0" y="547635"/>
                <a:ext cx="554734" cy="6310365"/>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A93BC9E-2DF1-47A8-B8F1-4BFF452A73F7}"/>
                </a:ext>
              </a:extLst>
            </p:cNvPr>
            <p:cNvGrpSpPr/>
            <p:nvPr userDrawn="1"/>
          </p:nvGrpSpPr>
          <p:grpSpPr>
            <a:xfrm>
              <a:off x="127485" y="120098"/>
              <a:ext cx="303830" cy="302727"/>
              <a:chOff x="226395" y="-668424"/>
              <a:chExt cx="445728" cy="444110"/>
            </a:xfrm>
            <a:solidFill>
              <a:schemeClr val="bg1"/>
            </a:solidFill>
          </p:grpSpPr>
          <p:sp>
            <p:nvSpPr>
              <p:cNvPr id="9" name="Freeform: Shape 27">
                <a:extLst>
                  <a:ext uri="{FF2B5EF4-FFF2-40B4-BE49-F238E27FC236}">
                    <a16:creationId xmlns:a16="http://schemas.microsoft.com/office/drawing/2014/main" id="{518E40B5-48AD-4528-B4F4-9B8C8A4737B2}"/>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reeform: Shape 28">
                <a:extLst>
                  <a:ext uri="{FF2B5EF4-FFF2-40B4-BE49-F238E27FC236}">
                    <a16:creationId xmlns:a16="http://schemas.microsoft.com/office/drawing/2014/main" id="{3A317E91-AD6D-4359-80EB-2CC26C158817}"/>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Freeform: Shape 29">
                <a:extLst>
                  <a:ext uri="{FF2B5EF4-FFF2-40B4-BE49-F238E27FC236}">
                    <a16:creationId xmlns:a16="http://schemas.microsoft.com/office/drawing/2014/main" id="{ECB3D1A1-5A66-4A02-BE86-810C3C28732B}"/>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Freeform: Shape 30">
                <a:extLst>
                  <a:ext uri="{FF2B5EF4-FFF2-40B4-BE49-F238E27FC236}">
                    <a16:creationId xmlns:a16="http://schemas.microsoft.com/office/drawing/2014/main" id="{A08BF0EC-988C-4C07-8291-405DFDC1C9C3}"/>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Shape 31">
                <a:extLst>
                  <a:ext uri="{FF2B5EF4-FFF2-40B4-BE49-F238E27FC236}">
                    <a16:creationId xmlns:a16="http://schemas.microsoft.com/office/drawing/2014/main" id="{512F63D6-D734-462F-B768-6A90D7784605}"/>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Shape 32">
                <a:extLst>
                  <a:ext uri="{FF2B5EF4-FFF2-40B4-BE49-F238E27FC236}">
                    <a16:creationId xmlns:a16="http://schemas.microsoft.com/office/drawing/2014/main" id="{5DE7F66E-2829-4DE8-B65B-A4DFE9436A44}"/>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Tree>
    <p:extLst>
      <p:ext uri="{BB962C8B-B14F-4D97-AF65-F5344CB8AC3E}">
        <p14:creationId xmlns:p14="http://schemas.microsoft.com/office/powerpoint/2010/main" val="301449954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kern="1200">
          <a:solidFill>
            <a:srgbClr val="6D6E7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Narrow" panose="020B0606020202030204" pitchFamily="34" charset="0"/>
        <a:buChar char="–"/>
        <a:defRPr sz="2000" kern="1200">
          <a:solidFill>
            <a:srgbClr val="6D6E7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rgbClr val="6D6E7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6.png"/><Relationship Id="rId18" Type="http://schemas.openxmlformats.org/officeDocument/2006/relationships/image" Target="../media/image61.gif"/><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55.svg"/><Relationship Id="rId17" Type="http://schemas.openxmlformats.org/officeDocument/2006/relationships/image" Target="../media/image60.svg"/><Relationship Id="rId2" Type="http://schemas.openxmlformats.org/officeDocument/2006/relationships/notesSlide" Target="../notesSlides/notesSlide24.xml"/><Relationship Id="rId16" Type="http://schemas.openxmlformats.org/officeDocument/2006/relationships/image" Target="../media/image59.png"/><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54.png"/><Relationship Id="rId5" Type="http://schemas.openxmlformats.org/officeDocument/2006/relationships/image" Target="../media/image50.png"/><Relationship Id="rId15" Type="http://schemas.openxmlformats.org/officeDocument/2006/relationships/image" Target="../media/image58.png"/><Relationship Id="rId10" Type="http://schemas.openxmlformats.org/officeDocument/2006/relationships/image" Target="../media/image53.svg"/><Relationship Id="rId19" Type="http://schemas.openxmlformats.org/officeDocument/2006/relationships/image" Target="../media/image62.png"/><Relationship Id="rId4" Type="http://schemas.microsoft.com/office/2007/relationships/hdphoto" Target="../media/hdphoto1.wdp"/><Relationship Id="rId9" Type="http://schemas.openxmlformats.org/officeDocument/2006/relationships/image" Target="../media/image52.png"/><Relationship Id="rId14" Type="http://schemas.openxmlformats.org/officeDocument/2006/relationships/image" Target="../media/image57.svg"/></Relationships>
</file>

<file path=ppt/slides/_rels/slide2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66.emf"/><Relationship Id="rId4" Type="http://schemas.openxmlformats.org/officeDocument/2006/relationships/image" Target="../media/image65.emf"/></Relationships>
</file>

<file path=ppt/slides/_rels/slide3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image" Target="../media/image69.emf"/><Relationship Id="rId4" Type="http://schemas.openxmlformats.org/officeDocument/2006/relationships/image" Target="../media/image68.emf"/></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76.emf"/><Relationship Id="rId4" Type="http://schemas.openxmlformats.org/officeDocument/2006/relationships/image" Target="../media/image75.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30.emf"/><Relationship Id="rId4" Type="http://schemas.openxmlformats.org/officeDocument/2006/relationships/image" Target="../media/image29.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D31ED4-4F05-2845-AD64-208C911AB233}"/>
              </a:ext>
            </a:extLst>
          </p:cNvPr>
          <p:cNvSpPr>
            <a:spLocks noGrp="1"/>
          </p:cNvSpPr>
          <p:nvPr>
            <p:ph type="ctrTitle"/>
          </p:nvPr>
        </p:nvSpPr>
        <p:spPr>
          <a:xfrm>
            <a:off x="914400" y="1122363"/>
            <a:ext cx="10534650" cy="2387600"/>
          </a:xfrm>
        </p:spPr>
        <p:txBody>
          <a:bodyPr>
            <a:normAutofit/>
          </a:bodyPr>
          <a:lstStyle/>
          <a:p>
            <a:br>
              <a:rPr lang="en-US" dirty="0"/>
            </a:br>
            <a:r>
              <a:rPr lang="en-US" dirty="0"/>
              <a:t>Asset Based Chronic Illness Planning</a:t>
            </a:r>
            <a:br>
              <a:rPr lang="en-US" dirty="0"/>
            </a:br>
            <a:r>
              <a:rPr lang="en-US" dirty="0"/>
              <a:t>Using Life Insurance</a:t>
            </a:r>
          </a:p>
        </p:txBody>
      </p:sp>
      <p:sp>
        <p:nvSpPr>
          <p:cNvPr id="14" name="Content Placeholder 13">
            <a:extLst>
              <a:ext uri="{FF2B5EF4-FFF2-40B4-BE49-F238E27FC236}">
                <a16:creationId xmlns:a16="http://schemas.microsoft.com/office/drawing/2014/main" id="{94806EF7-B173-4B5B-9E32-92736E57992A}"/>
              </a:ext>
            </a:extLst>
          </p:cNvPr>
          <p:cNvSpPr>
            <a:spLocks noGrp="1"/>
          </p:cNvSpPr>
          <p:nvPr>
            <p:ph sz="quarter" idx="13"/>
          </p:nvPr>
        </p:nvSpPr>
        <p:spPr>
          <a:xfrm>
            <a:off x="562271" y="-17038"/>
            <a:ext cx="1755648" cy="556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2"/>
                </a:solidFill>
                <a:latin typeface="+mj-lt"/>
              </a:rPr>
              <a:t>Advanced Planning</a:t>
            </a:r>
          </a:p>
        </p:txBody>
      </p:sp>
      <p:sp>
        <p:nvSpPr>
          <p:cNvPr id="7" name="Content Placeholder 6">
            <a:extLst>
              <a:ext uri="{FF2B5EF4-FFF2-40B4-BE49-F238E27FC236}">
                <a16:creationId xmlns:a16="http://schemas.microsoft.com/office/drawing/2014/main" id="{B145DF0F-B811-4719-9653-44EE7439DCD3}"/>
              </a:ext>
            </a:extLst>
          </p:cNvPr>
          <p:cNvSpPr>
            <a:spLocks noGrp="1"/>
          </p:cNvSpPr>
          <p:nvPr>
            <p:ph sz="quarter" idx="11"/>
          </p:nvPr>
        </p:nvSpPr>
        <p:spPr>
          <a:xfrm>
            <a:off x="908928" y="4231380"/>
            <a:ext cx="5753100" cy="520456"/>
          </a:xfrm>
        </p:spPr>
        <p:txBody>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charset="0"/>
                <a:cs typeface="+mn-cs"/>
              </a:rPr>
              <a:t>[Presented by:]</a:t>
            </a:r>
          </a:p>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ＭＳ Ｐゴシック" charset="0"/>
                <a:cs typeface="+mn-cs"/>
              </a:rPr>
              <a:t>[Joe Sample,][Designations per field stationery guidelines]</a:t>
            </a:r>
          </a:p>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ＭＳ Ｐゴシック" charset="0"/>
                <a:cs typeface="+mn-cs"/>
              </a:rPr>
              <a:t>[Company Approved Title]</a:t>
            </a:r>
          </a:p>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ＭＳ Ｐゴシック" charset="0"/>
                <a:cs typeface="+mn-cs"/>
              </a:rPr>
              <a:t>[Phone [123-123-1234]] </a:t>
            </a:r>
          </a:p>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ＭＳ Ｐゴシック" charset="0"/>
                <a:cs typeface="+mn-cs"/>
              </a:rPr>
              <a:t>[joe.sample@prudential.com]</a:t>
            </a:r>
          </a:p>
        </p:txBody>
      </p:sp>
      <p:pic>
        <p:nvPicPr>
          <p:cNvPr id="13" name="Content Placeholder 12" descr="Prudential Logo">
            <a:extLst>
              <a:ext uri="{FF2B5EF4-FFF2-40B4-BE49-F238E27FC236}">
                <a16:creationId xmlns:a16="http://schemas.microsoft.com/office/drawing/2014/main" id="{02C4D405-3075-4BCB-9B5C-10503F6BF3A4}"/>
              </a:ext>
            </a:extLst>
          </p:cNvPr>
          <p:cNvPicPr>
            <a:picLocks noGrp="1" noChangeAspect="1"/>
          </p:cNvPicPr>
          <p:nvPr>
            <p:ph sz="quarter" idx="12"/>
          </p:nvPr>
        </p:nvPicPr>
        <p:blipFill>
          <a:blip r:embed="rId3"/>
          <a:stretch>
            <a:fillRect/>
          </a:stretch>
        </p:blipFill>
        <p:spPr>
          <a:xfrm>
            <a:off x="9988673" y="5928889"/>
            <a:ext cx="1900952" cy="438912"/>
          </a:xfrm>
          <a:prstGeom prst="rect">
            <a:avLst/>
          </a:prstGeom>
        </p:spPr>
      </p:pic>
      <p:sp>
        <p:nvSpPr>
          <p:cNvPr id="15" name="Footer Placeholder 3">
            <a:extLst>
              <a:ext uri="{FF2B5EF4-FFF2-40B4-BE49-F238E27FC236}">
                <a16:creationId xmlns:a16="http://schemas.microsoft.com/office/drawing/2014/main" id="{063BC0CD-25FA-41F4-8011-4F6744C56154}"/>
              </a:ext>
            </a:extLst>
          </p:cNvPr>
          <p:cNvSpPr>
            <a:spLocks noGrp="1"/>
          </p:cNvSpPr>
          <p:nvPr>
            <p:ph sz="quarter" idx="14"/>
          </p:nvPr>
        </p:nvSpPr>
        <p:spPr>
          <a:xfrm>
            <a:off x="971509" y="6517176"/>
            <a:ext cx="4281488" cy="274320"/>
          </a:xfrm>
        </p:spPr>
        <p:txBody>
          <a:bodyPr vert="horz" lIns="91440" tIns="45720" rIns="91440" bIns="45720" rtlCol="0" anchor="t" anchorCtr="0"/>
          <a:lstStyle/>
          <a:p>
            <a:pPr>
              <a:spcBef>
                <a:spcPts val="0"/>
              </a:spcBef>
            </a:pPr>
            <a:r>
              <a:rPr lang="en-US" sz="800" dirty="0"/>
              <a:t>Created Exclusively for Financial Professionals. Not for Use with Consumers.</a:t>
            </a:r>
          </a:p>
          <a:p>
            <a:pPr>
              <a:spcBef>
                <a:spcPts val="0"/>
              </a:spcBef>
            </a:pPr>
            <a:r>
              <a:rPr lang="en-US" sz="800" dirty="0"/>
              <a:t>1052515-00001-00</a:t>
            </a:r>
          </a:p>
        </p:txBody>
      </p:sp>
    </p:spTree>
    <p:extLst>
      <p:ext uri="{BB962C8B-B14F-4D97-AF65-F5344CB8AC3E}">
        <p14:creationId xmlns:p14="http://schemas.microsoft.com/office/powerpoint/2010/main" val="90124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p:txBody>
          <a:bodyPr>
            <a:normAutofit/>
          </a:bodyPr>
          <a:lstStyle/>
          <a:p>
            <a:r>
              <a:rPr lang="en-US" dirty="0"/>
              <a:t>Cons of cash on the sidelines</a:t>
            </a:r>
          </a:p>
        </p:txBody>
      </p:sp>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p:txBody>
          <a:bodyPr/>
          <a:lstStyle/>
          <a:p>
            <a:pPr lvl="0"/>
            <a:fld id="{E219045D-A1D9-438A-A5E7-29381CE4027B}" type="slidenum">
              <a:rPr lang="en-US" noProof="0" smtClean="0"/>
              <a:pPr lvl="0"/>
              <a:t>10</a:t>
            </a:fld>
            <a:endParaRPr lang="en-US" noProof="0"/>
          </a:p>
        </p:txBody>
      </p:sp>
      <p:pic>
        <p:nvPicPr>
          <p:cNvPr id="29" name="Content Placeholder 28">
            <a:extLst>
              <a:ext uri="{FF2B5EF4-FFF2-40B4-BE49-F238E27FC236}">
                <a16:creationId xmlns:a16="http://schemas.microsoft.com/office/drawing/2014/main" id="{2E68EE5C-81FC-417C-943B-F162D81E08F4}"/>
              </a:ext>
              <a:ext uri="{C183D7F6-B498-43B3-948B-1728B52AA6E4}">
                <adec:decorative xmlns:adec="http://schemas.microsoft.com/office/drawing/2017/decorative" val="1"/>
              </a:ext>
            </a:extLst>
          </p:cNvPr>
          <p:cNvPicPr>
            <a:picLocks noGrp="1" noChangeAspect="1"/>
          </p:cNvPicPr>
          <p:nvPr>
            <p:ph idx="16"/>
          </p:nvPr>
        </p:nvPicPr>
        <p:blipFill>
          <a:blip r:embed="rId3"/>
          <a:stretch>
            <a:fillRect/>
          </a:stretch>
        </p:blipFill>
        <p:spPr>
          <a:xfrm>
            <a:off x="2412413" y="1683368"/>
            <a:ext cx="914400" cy="914400"/>
          </a:xfrm>
          <a:prstGeom prst="rect">
            <a:avLst/>
          </a:prstGeom>
        </p:spPr>
      </p:pic>
      <p:pic>
        <p:nvPicPr>
          <p:cNvPr id="27" name="Content Placeholder 26">
            <a:extLst>
              <a:ext uri="{FF2B5EF4-FFF2-40B4-BE49-F238E27FC236}">
                <a16:creationId xmlns:a16="http://schemas.microsoft.com/office/drawing/2014/main" id="{59303CF3-5D96-4C9D-9083-A85D2AE86765}"/>
              </a:ext>
              <a:ext uri="{C183D7F6-B498-43B3-948B-1728B52AA6E4}">
                <adec:decorative xmlns:adec="http://schemas.microsoft.com/office/drawing/2017/decorative" val="1"/>
              </a:ext>
            </a:extLst>
          </p:cNvPr>
          <p:cNvPicPr>
            <a:picLocks noGrp="1" noChangeAspect="1"/>
          </p:cNvPicPr>
          <p:nvPr>
            <p:ph idx="17"/>
          </p:nvPr>
        </p:nvPicPr>
        <p:blipFill>
          <a:blip r:embed="rId4"/>
          <a:stretch>
            <a:fillRect/>
          </a:stretch>
        </p:blipFill>
        <p:spPr>
          <a:xfrm>
            <a:off x="2412413" y="3968512"/>
            <a:ext cx="914400" cy="914400"/>
          </a:xfrm>
          <a:prstGeom prst="rect">
            <a:avLst/>
          </a:prstGeom>
        </p:spPr>
      </p:pic>
      <p:pic>
        <p:nvPicPr>
          <p:cNvPr id="28" name="Content Placeholder 27">
            <a:extLst>
              <a:ext uri="{FF2B5EF4-FFF2-40B4-BE49-F238E27FC236}">
                <a16:creationId xmlns:a16="http://schemas.microsoft.com/office/drawing/2014/main" id="{E55E674E-27F7-4460-ACE4-03272DDFF244}"/>
              </a:ext>
              <a:ext uri="{C183D7F6-B498-43B3-948B-1728B52AA6E4}">
                <adec:decorative xmlns:adec="http://schemas.microsoft.com/office/drawing/2017/decorative" val="1"/>
              </a:ext>
            </a:extLst>
          </p:cNvPr>
          <p:cNvPicPr>
            <a:picLocks noGrp="1" noChangeAspect="1"/>
          </p:cNvPicPr>
          <p:nvPr>
            <p:ph idx="18"/>
          </p:nvPr>
        </p:nvPicPr>
        <p:blipFill>
          <a:blip r:embed="rId5"/>
          <a:stretch>
            <a:fillRect/>
          </a:stretch>
        </p:blipFill>
        <p:spPr>
          <a:xfrm>
            <a:off x="2412413" y="2825940"/>
            <a:ext cx="914400" cy="914400"/>
          </a:xfrm>
          <a:prstGeom prst="rect">
            <a:avLst/>
          </a:prstGeom>
        </p:spPr>
      </p:pic>
      <p:pic>
        <p:nvPicPr>
          <p:cNvPr id="26" name="Content Placeholder 25">
            <a:extLst>
              <a:ext uri="{FF2B5EF4-FFF2-40B4-BE49-F238E27FC236}">
                <a16:creationId xmlns:a16="http://schemas.microsoft.com/office/drawing/2014/main" id="{24B75BBF-2A71-443C-B714-2E985CA1BFD9}"/>
              </a:ext>
              <a:ext uri="{C183D7F6-B498-43B3-948B-1728B52AA6E4}">
                <adec:decorative xmlns:adec="http://schemas.microsoft.com/office/drawing/2017/decorative" val="1"/>
              </a:ext>
            </a:extLst>
          </p:cNvPr>
          <p:cNvPicPr>
            <a:picLocks noGrp="1" noChangeAspect="1"/>
          </p:cNvPicPr>
          <p:nvPr>
            <p:ph idx="19"/>
          </p:nvPr>
        </p:nvPicPr>
        <p:blipFill>
          <a:blip r:embed="rId6"/>
          <a:stretch>
            <a:fillRect/>
          </a:stretch>
        </p:blipFill>
        <p:spPr>
          <a:xfrm>
            <a:off x="2412413" y="5104942"/>
            <a:ext cx="914400" cy="914400"/>
          </a:xfrm>
          <a:prstGeom prst="rect">
            <a:avLst/>
          </a:prstGeom>
        </p:spPr>
      </p:pic>
      <p:sp>
        <p:nvSpPr>
          <p:cNvPr id="25" name="Content Placeholder 24">
            <a:extLst>
              <a:ext uri="{FF2B5EF4-FFF2-40B4-BE49-F238E27FC236}">
                <a16:creationId xmlns:a16="http://schemas.microsoft.com/office/drawing/2014/main" id="{6B9D363D-B3E7-4B01-BB9F-141ECBD75EF9}"/>
              </a:ext>
            </a:extLst>
          </p:cNvPr>
          <p:cNvSpPr>
            <a:spLocks noGrp="1"/>
          </p:cNvSpPr>
          <p:nvPr>
            <p:ph idx="25"/>
          </p:nvPr>
        </p:nvSpPr>
        <p:spPr>
          <a:xfrm>
            <a:off x="3662621" y="1883023"/>
            <a:ext cx="5130802" cy="523220"/>
          </a:xfrm>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Times" pitchFamily="18" charset="0"/>
              <a:buNone/>
              <a:tabLst/>
              <a:defRPr/>
            </a:pPr>
            <a:r>
              <a:rPr kumimoji="0" lang="en-US" sz="2800" b="1" i="0" u="none" strike="noStrike" kern="1200" cap="none" spc="0" normalizeH="0" baseline="0" noProof="0" dirty="0">
                <a:ln>
                  <a:noFill/>
                </a:ln>
                <a:solidFill>
                  <a:srgbClr val="002245"/>
                </a:solidFill>
                <a:effectLst/>
                <a:uLnTx/>
                <a:uFillTx/>
                <a:latin typeface="Arial"/>
                <a:ea typeface="+mn-ea"/>
                <a:cs typeface="+mn-cs"/>
              </a:rPr>
              <a:t>Inflation</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Content Placeholder 20">
            <a:extLst>
              <a:ext uri="{FF2B5EF4-FFF2-40B4-BE49-F238E27FC236}">
                <a16:creationId xmlns:a16="http://schemas.microsoft.com/office/drawing/2014/main" id="{E1B9F610-D6B9-4EE1-83D8-84E4085E5870}"/>
              </a:ext>
            </a:extLst>
          </p:cNvPr>
          <p:cNvSpPr>
            <a:spLocks noGrp="1"/>
          </p:cNvSpPr>
          <p:nvPr>
            <p:ph idx="21"/>
          </p:nvPr>
        </p:nvSpPr>
        <p:spPr>
          <a:xfrm>
            <a:off x="3662621" y="3013124"/>
            <a:ext cx="5130802" cy="523220"/>
          </a:xfrm>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Times" pitchFamily="18" charset="0"/>
              <a:buNone/>
              <a:tabLst/>
              <a:defRPr/>
            </a:pPr>
            <a:r>
              <a:rPr kumimoji="0" lang="en-US" sz="2800" b="1" i="0" u="none" strike="noStrike" kern="1200" cap="none" spc="0" normalizeH="0" baseline="0" noProof="0" dirty="0">
                <a:ln>
                  <a:noFill/>
                </a:ln>
                <a:solidFill>
                  <a:srgbClr val="002245"/>
                </a:solidFill>
                <a:effectLst/>
                <a:uLnTx/>
                <a:uFillTx/>
                <a:latin typeface="Arial"/>
                <a:ea typeface="+mn-ea"/>
                <a:cs typeface="+mn-cs"/>
              </a:rPr>
              <a:t>Ongoing taxation</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Content Placeholder 22">
            <a:extLst>
              <a:ext uri="{FF2B5EF4-FFF2-40B4-BE49-F238E27FC236}">
                <a16:creationId xmlns:a16="http://schemas.microsoft.com/office/drawing/2014/main" id="{BE326487-F8F1-42C0-9884-0A7DE9424E0F}"/>
              </a:ext>
            </a:extLst>
          </p:cNvPr>
          <p:cNvSpPr>
            <a:spLocks noGrp="1"/>
          </p:cNvSpPr>
          <p:nvPr>
            <p:ph idx="23"/>
          </p:nvPr>
        </p:nvSpPr>
        <p:spPr>
          <a:xfrm>
            <a:off x="3662621" y="4159850"/>
            <a:ext cx="5130802" cy="523220"/>
          </a:xfrm>
        </p:spPr>
        <p:txBody>
          <a:bodyPr>
            <a:spAutoFit/>
          </a:bodyPr>
          <a:lstStyle/>
          <a:p>
            <a:pPr marL="0" indent="0">
              <a:lnSpc>
                <a:spcPct val="100000"/>
              </a:lnSpc>
              <a:buClr>
                <a:srgbClr val="007BC1"/>
              </a:buClr>
              <a:buNone/>
              <a:defRPr/>
            </a:pPr>
            <a:r>
              <a:rPr lang="en-US" sz="2800" b="1" dirty="0">
                <a:solidFill>
                  <a:schemeClr val="tx1"/>
                </a:solidFill>
              </a:rPr>
              <a:t>Low returns</a:t>
            </a:r>
          </a:p>
        </p:txBody>
      </p:sp>
      <p:sp>
        <p:nvSpPr>
          <p:cNvPr id="22" name="Content Placeholder 21">
            <a:extLst>
              <a:ext uri="{FF2B5EF4-FFF2-40B4-BE49-F238E27FC236}">
                <a16:creationId xmlns:a16="http://schemas.microsoft.com/office/drawing/2014/main" id="{C24494BA-B766-4915-AD24-F9306834EC34}"/>
              </a:ext>
            </a:extLst>
          </p:cNvPr>
          <p:cNvSpPr>
            <a:spLocks noGrp="1"/>
          </p:cNvSpPr>
          <p:nvPr>
            <p:ph idx="22"/>
          </p:nvPr>
        </p:nvSpPr>
        <p:spPr>
          <a:xfrm>
            <a:off x="3662621" y="5296280"/>
            <a:ext cx="5130802" cy="523220"/>
          </a:xfrm>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Times" pitchFamily="18" charset="0"/>
              <a:buNone/>
              <a:tabLst/>
              <a:defRPr/>
            </a:pPr>
            <a:r>
              <a:rPr kumimoji="0" lang="en-US" sz="2800" b="1" i="0" u="none" strike="noStrike" kern="1200" cap="none" spc="0" normalizeH="0" baseline="0" noProof="0" dirty="0">
                <a:ln>
                  <a:noFill/>
                </a:ln>
                <a:solidFill>
                  <a:srgbClr val="002245"/>
                </a:solidFill>
                <a:effectLst/>
                <a:uLnTx/>
                <a:uFillTx/>
                <a:latin typeface="Arial"/>
                <a:ea typeface="+mn-ea"/>
                <a:cs typeface="+mn-cs"/>
              </a:rPr>
              <a:t>Re-investment risk</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9811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D4E873-059B-4994-BE3D-086565DA81AA}"/>
              </a:ext>
            </a:extLst>
          </p:cNvPr>
          <p:cNvSpPr>
            <a:spLocks noGrp="1"/>
          </p:cNvSpPr>
          <p:nvPr>
            <p:ph type="title"/>
          </p:nvPr>
        </p:nvSpPr>
        <p:spPr>
          <a:xfrm>
            <a:off x="965198" y="269000"/>
            <a:ext cx="10807700" cy="972268"/>
          </a:xfrm>
        </p:spPr>
        <p:txBody>
          <a:bodyPr/>
          <a:lstStyle/>
          <a:p>
            <a:r>
              <a:rPr lang="en-US"/>
              <a:t>Reduced Purchasing Power </a:t>
            </a:r>
            <a:endParaRPr lang="en-US" dirty="0"/>
          </a:p>
        </p:txBody>
      </p:sp>
      <p:graphicFrame>
        <p:nvGraphicFramePr>
          <p:cNvPr id="28" name="Content Placeholder 4" descr="The bar graph talks about the reduced purchasing power for the value of $100 and the cost of goods and services at a 3% annual inflation, across today, 10 years, and 20 years. The value of $100 and the cost of goods and services at a 3% annual inflation today is $100, the value of $100 and the cost of goods and services at a 3% annual inflation in 10 years will be $74 and $134 respectively, and the value of $100 and the cost of goods and services at a 3% annual inflation in 20 years will be $55 and $181 respectively.">
            <a:extLst>
              <a:ext uri="{FF2B5EF4-FFF2-40B4-BE49-F238E27FC236}">
                <a16:creationId xmlns:a16="http://schemas.microsoft.com/office/drawing/2014/main" id="{7B401D3D-3074-40F4-B117-E36560C213A7}"/>
              </a:ext>
            </a:extLst>
          </p:cNvPr>
          <p:cNvGraphicFramePr>
            <a:graphicFrameLocks noGrp="1"/>
          </p:cNvGraphicFramePr>
          <p:nvPr>
            <p:ph sz="quarter" idx="17"/>
            <p:extLst>
              <p:ext uri="{D42A27DB-BD31-4B8C-83A1-F6EECF244321}">
                <p14:modId xmlns:p14="http://schemas.microsoft.com/office/powerpoint/2010/main" val="2320086268"/>
              </p:ext>
            </p:extLst>
          </p:nvPr>
        </p:nvGraphicFramePr>
        <p:xfrm>
          <a:off x="2034138" y="1402095"/>
          <a:ext cx="8229600" cy="4480560"/>
        </p:xfrm>
        <a:graphic>
          <a:graphicData uri="http://schemas.openxmlformats.org/drawingml/2006/chart">
            <c:chart xmlns:c="http://schemas.openxmlformats.org/drawingml/2006/chart" xmlns:r="http://schemas.openxmlformats.org/officeDocument/2006/relationships" r:id="rId3"/>
          </a:graphicData>
        </a:graphic>
      </p:graphicFrame>
      <p:sp>
        <p:nvSpPr>
          <p:cNvPr id="22" name="Content Placeholder 21">
            <a:extLst>
              <a:ext uri="{FF2B5EF4-FFF2-40B4-BE49-F238E27FC236}">
                <a16:creationId xmlns:a16="http://schemas.microsoft.com/office/drawing/2014/main" id="{47067764-2D11-485D-93AC-707BCCC35ECE}"/>
              </a:ext>
            </a:extLst>
          </p:cNvPr>
          <p:cNvSpPr>
            <a:spLocks noGrp="1"/>
          </p:cNvSpPr>
          <p:nvPr>
            <p:ph sz="quarter" idx="16"/>
          </p:nvPr>
        </p:nvSpPr>
        <p:spPr>
          <a:xfrm>
            <a:off x="1044337" y="5907789"/>
            <a:ext cx="8229599" cy="41681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95959"/>
                </a:solidFill>
                <a:effectLst/>
                <a:uLnTx/>
                <a:uFillTx/>
                <a:latin typeface="Arial"/>
                <a:ea typeface="+mn-ea"/>
                <a:cs typeface="+mn-cs"/>
              </a:rPr>
              <a:t>Source: </a:t>
            </a:r>
            <a:r>
              <a:rPr kumimoji="0" lang="en-US" sz="1100" b="0" i="1" u="none" strike="noStrike" kern="1200" cap="none" spc="0" normalizeH="0" baseline="0" noProof="0" dirty="0">
                <a:ln>
                  <a:noFill/>
                </a:ln>
                <a:solidFill>
                  <a:srgbClr val="595959"/>
                </a:solidFill>
                <a:effectLst/>
                <a:uLnTx/>
                <a:uFillTx/>
                <a:latin typeface="Arial"/>
                <a:ea typeface="+mn-ea"/>
                <a:cs typeface="+mn-cs"/>
              </a:rPr>
              <a:t>United States: inflation rate from 1900 to 2020</a:t>
            </a:r>
            <a:r>
              <a:rPr kumimoji="0" lang="en-US" sz="1100" b="0" i="0" u="none" strike="noStrike" kern="1200" cap="none" spc="0" normalizeH="0" baseline="0" noProof="0" dirty="0">
                <a:ln>
                  <a:noFill/>
                </a:ln>
                <a:solidFill>
                  <a:srgbClr val="595959"/>
                </a:solidFill>
                <a:effectLst/>
                <a:uLnTx/>
                <a:uFillTx/>
                <a:latin typeface="Arial"/>
                <a:ea typeface="+mn-ea"/>
                <a:cs typeface="+mn-cs"/>
              </a:rPr>
              <a:t>, Statista,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Arial"/>
                <a:ea typeface="+mn-ea"/>
                <a:cs typeface="+mn-cs"/>
              </a:rPr>
              <a:t>https://www.statista.com/statistics/191077/inflation-rate-in-the-usa-since-1990/, accessed September 10, 2021. </a:t>
            </a:r>
          </a:p>
        </p:txBody>
      </p:sp>
      <p:sp>
        <p:nvSpPr>
          <p:cNvPr id="7" name="Slide Number Placeholder 1">
            <a:extLst>
              <a:ext uri="{FF2B5EF4-FFF2-40B4-BE49-F238E27FC236}">
                <a16:creationId xmlns:a16="http://schemas.microsoft.com/office/drawing/2014/main" id="{E80083F4-EB3F-4795-A699-F2B2EC0CFE7B}"/>
              </a:ext>
              <a:ext uri="{C183D7F6-B498-43B3-948B-1728B52AA6E4}">
                <adec:decorative xmlns:adec="http://schemas.microsoft.com/office/drawing/2017/decorative" val="1"/>
              </a:ext>
            </a:extLst>
          </p:cNvPr>
          <p:cNvSpPr txBox="1">
            <a:spLocks/>
          </p:cNvSpPr>
          <p:nvPr/>
        </p:nvSpPr>
        <p:spPr>
          <a:xfrm>
            <a:off x="11171902" y="6470650"/>
            <a:ext cx="89309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186485-5DB6-4586-BF39-0EA5B3D5871F}" type="slidenum">
              <a:rPr lang="en-US" sz="1200" smtClean="0">
                <a:solidFill>
                  <a:srgbClr val="595959"/>
                </a:solidFill>
              </a:rPr>
              <a:pPr algn="r"/>
              <a:t>11</a:t>
            </a:fld>
            <a:endParaRPr lang="en-US" sz="1200" dirty="0">
              <a:solidFill>
                <a:srgbClr val="595959"/>
              </a:solidFill>
            </a:endParaRPr>
          </a:p>
        </p:txBody>
      </p:sp>
    </p:spTree>
    <p:extLst>
      <p:ext uri="{BB962C8B-B14F-4D97-AF65-F5344CB8AC3E}">
        <p14:creationId xmlns:p14="http://schemas.microsoft.com/office/powerpoint/2010/main" val="1269596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45C205-82C8-C34F-B8D8-B7BE5DB8FD9B}"/>
              </a:ext>
            </a:extLst>
          </p:cNvPr>
          <p:cNvSpPr>
            <a:spLocks noGrp="1"/>
          </p:cNvSpPr>
          <p:nvPr>
            <p:ph type="ctrTitle"/>
          </p:nvPr>
        </p:nvSpPr>
        <p:spPr/>
        <p:txBody>
          <a:bodyPr/>
          <a:lstStyle/>
          <a:p>
            <a:r>
              <a:rPr lang="en-US" dirty="0"/>
              <a:t>What can we do about it?</a:t>
            </a:r>
          </a:p>
        </p:txBody>
      </p:sp>
      <p:sp>
        <p:nvSpPr>
          <p:cNvPr id="2" name="Slide Number Placeholder 1">
            <a:extLst>
              <a:ext uri="{FF2B5EF4-FFF2-40B4-BE49-F238E27FC236}">
                <a16:creationId xmlns:a16="http://schemas.microsoft.com/office/drawing/2014/main" id="{FBE79DA1-C15E-894F-9BC9-922CB1643D06}"/>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12</a:t>
            </a:fld>
            <a:endParaRPr lang="en-US"/>
          </a:p>
        </p:txBody>
      </p:sp>
      <p:sp>
        <p:nvSpPr>
          <p:cNvPr id="5" name="Footer Placeholder 2">
            <a:extLst>
              <a:ext uri="{FF2B5EF4-FFF2-40B4-BE49-F238E27FC236}">
                <a16:creationId xmlns:a16="http://schemas.microsoft.com/office/drawing/2014/main" id="{336E5331-D9B9-4FD0-A35E-8E654DDAC01D}"/>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dirty="0"/>
              <a:t>Created Exclusively for Financial Professionals. Not for Use with Consumers.</a:t>
            </a:r>
          </a:p>
        </p:txBody>
      </p:sp>
    </p:spTree>
    <p:extLst>
      <p:ext uri="{BB962C8B-B14F-4D97-AF65-F5344CB8AC3E}">
        <p14:creationId xmlns:p14="http://schemas.microsoft.com/office/powerpoint/2010/main" val="255220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p:txBody>
          <a:bodyPr>
            <a:normAutofit/>
          </a:bodyPr>
          <a:lstStyle/>
          <a:p>
            <a:r>
              <a:rPr lang="en-US" dirty="0"/>
              <a:t>Custom Premier II with BAR</a:t>
            </a:r>
          </a:p>
        </p:txBody>
      </p:sp>
      <p:pic>
        <p:nvPicPr>
          <p:cNvPr id="11" name="Content Placeholder 10">
            <a:extLst>
              <a:ext uri="{FF2B5EF4-FFF2-40B4-BE49-F238E27FC236}">
                <a16:creationId xmlns:a16="http://schemas.microsoft.com/office/drawing/2014/main" id="{AC86E494-B5B5-457A-BFA4-D26178F43571}"/>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3077915" y="1499849"/>
            <a:ext cx="6610404" cy="4445425"/>
          </a:xfrm>
          <a:prstGeom prst="rect">
            <a:avLst/>
          </a:prstGeom>
        </p:spPr>
      </p:pic>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p:txBody>
          <a:bodyPr/>
          <a:lstStyle/>
          <a:p>
            <a:pPr lvl="0"/>
            <a:fld id="{E219045D-A1D9-438A-A5E7-29381CE4027B}" type="slidenum">
              <a:rPr lang="en-US" noProof="0" smtClean="0"/>
              <a:pPr lvl="0"/>
              <a:t>13</a:t>
            </a:fld>
            <a:endParaRPr lang="en-US" noProof="0"/>
          </a:p>
        </p:txBody>
      </p:sp>
    </p:spTree>
    <p:extLst>
      <p:ext uri="{BB962C8B-B14F-4D97-AF65-F5344CB8AC3E}">
        <p14:creationId xmlns:p14="http://schemas.microsoft.com/office/powerpoint/2010/main" val="1855757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BC35CDE-0538-4492-B4E2-D7158D40A4E1}"/>
              </a:ext>
              <a:ext uri="{C183D7F6-B498-43B3-948B-1728B52AA6E4}">
                <adec:decorative xmlns:adec="http://schemas.microsoft.com/office/drawing/2017/decorative" val="1"/>
              </a:ext>
            </a:extLst>
          </p:cNvPr>
          <p:cNvSpPr/>
          <p:nvPr/>
        </p:nvSpPr>
        <p:spPr>
          <a:xfrm>
            <a:off x="6564165" y="2219325"/>
            <a:ext cx="5056335" cy="3603318"/>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p:txBody>
          <a:bodyPr>
            <a:normAutofit/>
          </a:bodyPr>
          <a:lstStyle/>
          <a:p>
            <a:r>
              <a:rPr lang="en-US" dirty="0"/>
              <a:t>The Versatility of Life Insurance</a:t>
            </a:r>
          </a:p>
        </p:txBody>
      </p:sp>
      <p:sp>
        <p:nvSpPr>
          <p:cNvPr id="4" name="Content Placeholder 3">
            <a:extLst>
              <a:ext uri="{FF2B5EF4-FFF2-40B4-BE49-F238E27FC236}">
                <a16:creationId xmlns:a16="http://schemas.microsoft.com/office/drawing/2014/main" id="{382E0DBF-54DC-45E7-B662-6C500B7890A1}"/>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7BC1"/>
                </a:solidFill>
                <a:effectLst/>
                <a:uLnTx/>
                <a:uFillTx/>
                <a:latin typeface="PrudentialModern SemCond"/>
                <a:ea typeface="+mn-ea"/>
                <a:cs typeface="+mn-cs"/>
              </a:rPr>
              <a:t>Valuable for Beneficiaries </a:t>
            </a:r>
            <a:r>
              <a:rPr kumimoji="0" lang="en-US" sz="2800" b="0" i="0" u="none" strike="noStrike" kern="1200" cap="none" spc="0" normalizeH="0" baseline="0" noProof="0" dirty="0">
                <a:ln>
                  <a:noFill/>
                </a:ln>
                <a:solidFill>
                  <a:srgbClr val="00386F"/>
                </a:solidFill>
                <a:effectLst/>
                <a:uLnTx/>
                <a:uFillTx/>
                <a:latin typeface="PrudentialModern SemCond"/>
                <a:ea typeface="+mn-ea"/>
                <a:cs typeface="+mn-cs"/>
              </a:rPr>
              <a:t>and</a:t>
            </a:r>
            <a:r>
              <a:rPr kumimoji="0" lang="en-US" sz="2800" b="0" i="0" u="none" strike="noStrike" kern="1200" cap="none" spc="0" normalizeH="0" baseline="0" noProof="0" dirty="0">
                <a:ln>
                  <a:noFill/>
                </a:ln>
                <a:solidFill>
                  <a:srgbClr val="007BC1"/>
                </a:solidFill>
                <a:effectLst/>
                <a:uLnTx/>
                <a:uFillTx/>
                <a:latin typeface="PrudentialModern SemCond"/>
                <a:ea typeface="+mn-ea"/>
                <a:cs typeface="+mn-cs"/>
              </a:rPr>
              <a:t> Clients</a:t>
            </a:r>
          </a:p>
          <a:p>
            <a:pPr marL="0" indent="0">
              <a:buNone/>
            </a:pPr>
            <a:endParaRPr lang="en-US" dirty="0"/>
          </a:p>
        </p:txBody>
      </p:sp>
      <p:sp>
        <p:nvSpPr>
          <p:cNvPr id="26" name="Rounded Rectangle 4">
            <a:extLst>
              <a:ext uri="{FF2B5EF4-FFF2-40B4-BE49-F238E27FC236}">
                <a16:creationId xmlns:a16="http://schemas.microsoft.com/office/drawing/2014/main" id="{C83AD9C2-EEB9-4FDA-A4DE-FBB58203DE46}"/>
              </a:ext>
            </a:extLst>
          </p:cNvPr>
          <p:cNvSpPr>
            <a:spLocks noGrp="1"/>
          </p:cNvSpPr>
          <p:nvPr>
            <p:ph idx="20"/>
          </p:nvPr>
        </p:nvSpPr>
        <p:spPr bwMode="auto">
          <a:xfrm>
            <a:off x="1060704" y="2219324"/>
            <a:ext cx="5035296" cy="3603319"/>
          </a:xfrm>
          <a:prstGeom prst="roundRect">
            <a:avLst>
              <a:gd name="adj" fmla="val 1786"/>
            </a:avLst>
          </a:prstGeom>
          <a:solidFill>
            <a:schemeClr val="bg1">
              <a:lumMod val="95000"/>
            </a:schemeClr>
          </a:solidFill>
          <a:ln w="1587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spPr>
        <p:txBody>
          <a:bodyPr lIns="182880" tIns="0" rIns="0" bIns="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386F"/>
                </a:solidFill>
                <a:effectLst/>
                <a:uLnTx/>
                <a:uFillTx/>
                <a:latin typeface="PrudentialModern SemCond"/>
                <a:ea typeface="+mn-ea"/>
                <a:cs typeface="+mn-cs"/>
              </a:rPr>
              <a:t>For Beneficiaries:</a:t>
            </a:r>
          </a:p>
          <a:p>
            <a:pPr marL="223838" marR="0" lvl="0" indent="-223838"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245"/>
                </a:solidFill>
                <a:effectLst/>
                <a:uLnTx/>
                <a:uFillTx/>
                <a:latin typeface="Arial" charset="0"/>
                <a:ea typeface="+mn-ea"/>
                <a:cs typeface="+mn-cs"/>
              </a:rPr>
              <a:t>A life insurance policy pays </a:t>
            </a:r>
            <a:br>
              <a:rPr kumimoji="0" lang="en-US" sz="2000" b="0" i="0" u="none" strike="noStrike" kern="1200" cap="none" spc="0" normalizeH="0" baseline="0" noProof="0" dirty="0">
                <a:ln>
                  <a:noFill/>
                </a:ln>
                <a:solidFill>
                  <a:srgbClr val="002245"/>
                </a:solidFill>
                <a:effectLst/>
                <a:uLnTx/>
                <a:uFillTx/>
                <a:latin typeface="Arial" charset="0"/>
                <a:ea typeface="+mn-ea"/>
                <a:cs typeface="+mn-cs"/>
              </a:rPr>
            </a:br>
            <a:r>
              <a:rPr kumimoji="0" lang="en-US" sz="2000" b="0" i="0" u="none" strike="noStrike" kern="1200" cap="none" spc="0" normalizeH="0" baseline="0" noProof="0" dirty="0">
                <a:ln>
                  <a:noFill/>
                </a:ln>
                <a:solidFill>
                  <a:srgbClr val="002245"/>
                </a:solidFill>
                <a:effectLst/>
                <a:uLnTx/>
                <a:uFillTx/>
                <a:latin typeface="Arial" charset="0"/>
                <a:ea typeface="+mn-ea"/>
                <a:cs typeface="+mn-cs"/>
              </a:rPr>
              <a:t>out a death benefit to beneficiaries </a:t>
            </a:r>
            <a:br>
              <a:rPr kumimoji="0" lang="en-US" sz="2000" b="0" i="0" u="none" strike="noStrike" kern="1200" cap="none" spc="0" normalizeH="0" baseline="0" noProof="0" dirty="0">
                <a:ln>
                  <a:noFill/>
                </a:ln>
                <a:solidFill>
                  <a:srgbClr val="002245"/>
                </a:solidFill>
                <a:effectLst/>
                <a:uLnTx/>
                <a:uFillTx/>
                <a:latin typeface="Arial" charset="0"/>
                <a:ea typeface="+mn-ea"/>
                <a:cs typeface="+mn-cs"/>
              </a:rPr>
            </a:br>
            <a:r>
              <a:rPr kumimoji="0" lang="en-US" sz="2000" b="0" i="0" u="none" strike="noStrike" kern="1200" cap="none" spc="0" normalizeH="0" baseline="0" noProof="0" dirty="0">
                <a:ln>
                  <a:noFill/>
                </a:ln>
                <a:solidFill>
                  <a:srgbClr val="002245"/>
                </a:solidFill>
                <a:effectLst/>
                <a:uLnTx/>
                <a:uFillTx/>
                <a:latin typeface="Arial" charset="0"/>
                <a:ea typeface="+mn-ea"/>
                <a:cs typeface="+mn-cs"/>
              </a:rPr>
              <a:t>upon a client’s passing</a:t>
            </a:r>
          </a:p>
          <a:p>
            <a:pPr marL="223838" marR="0" lvl="0" indent="-223838"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245"/>
                </a:solidFill>
                <a:effectLst/>
                <a:uLnTx/>
                <a:uFillTx/>
                <a:latin typeface="Arial" charset="0"/>
                <a:ea typeface="+mn-ea"/>
                <a:cs typeface="+mn-cs"/>
              </a:rPr>
              <a:t>The death benefit can help beneficiaries maintain a standard of living, pay expenses, pay taxes, etc.</a:t>
            </a:r>
          </a:p>
        </p:txBody>
      </p:sp>
      <p:sp>
        <p:nvSpPr>
          <p:cNvPr id="29" name="Content Placeholder 28">
            <a:extLst>
              <a:ext uri="{FF2B5EF4-FFF2-40B4-BE49-F238E27FC236}">
                <a16:creationId xmlns:a16="http://schemas.microsoft.com/office/drawing/2014/main" id="{DBC2E6B0-A82D-4F46-AD41-4A933F318FC5}"/>
              </a:ext>
            </a:extLst>
          </p:cNvPr>
          <p:cNvSpPr>
            <a:spLocks noGrp="1" noChangeArrowheads="1"/>
          </p:cNvSpPr>
          <p:nvPr>
            <p:ph idx="16"/>
          </p:nvPr>
        </p:nvSpPr>
        <p:spPr bwMode="auto">
          <a:xfrm>
            <a:off x="6086300" y="2414634"/>
            <a:ext cx="960071" cy="4963538"/>
          </a:xfrm>
          <a:prstGeom prst="rect">
            <a:avLst/>
          </a:prstGeom>
          <a:noFill/>
          <a:ln w="9525">
            <a:noFill/>
            <a:miter lim="800000"/>
            <a:headEnd/>
            <a:tailEnd/>
          </a:ln>
        </p:spPr>
        <p:txBody>
          <a:bodyPr lIns="100502" tIns="50257" rIns="100502" bIns="50257" anchor="b" anchorCtr="0"/>
          <a:lstStyle/>
          <a:p>
            <a:pPr marL="0" indent="0" algn="ctr">
              <a:spcBef>
                <a:spcPts val="0"/>
              </a:spcBef>
              <a:spcAft>
                <a:spcPts val="600"/>
              </a:spcAft>
              <a:buNone/>
            </a:pPr>
            <a:r>
              <a:rPr lang="en-US" sz="18000" dirty="0">
                <a:solidFill>
                  <a:schemeClr val="bg1">
                    <a:lumMod val="85000"/>
                  </a:schemeClr>
                </a:solidFill>
                <a:latin typeface="+mj-lt"/>
              </a:rPr>
              <a:t>&amp;</a:t>
            </a:r>
            <a:endParaRPr lang="en-US" sz="18000" dirty="0">
              <a:solidFill>
                <a:schemeClr val="bg1">
                  <a:lumMod val="85000"/>
                </a:schemeClr>
              </a:solidFill>
              <a:latin typeface="Arial" charset="0"/>
            </a:endParaRPr>
          </a:p>
        </p:txBody>
      </p:sp>
      <p:sp>
        <p:nvSpPr>
          <p:cNvPr id="28" name="Rounded Rectangle 4">
            <a:extLst>
              <a:ext uri="{FF2B5EF4-FFF2-40B4-BE49-F238E27FC236}">
                <a16:creationId xmlns:a16="http://schemas.microsoft.com/office/drawing/2014/main" id="{F1F16E0A-595D-40BD-ABE0-C6AFA68BB9AB}"/>
              </a:ext>
            </a:extLst>
          </p:cNvPr>
          <p:cNvSpPr>
            <a:spLocks noGrp="1"/>
          </p:cNvSpPr>
          <p:nvPr>
            <p:ph idx="25"/>
          </p:nvPr>
        </p:nvSpPr>
        <p:spPr bwMode="auto">
          <a:xfrm>
            <a:off x="6564165" y="2219325"/>
            <a:ext cx="5056335" cy="3603318"/>
          </a:xfrm>
          <a:prstGeom prst="roundRect">
            <a:avLst>
              <a:gd name="adj" fmla="val 1786"/>
            </a:avLst>
          </a:prstGeom>
          <a:noFill/>
          <a:ln w="1587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spPr>
        <p:txBody>
          <a:bodyPr lIns="182880" tIns="0" rIns="0" bIns="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386F"/>
                </a:solidFill>
                <a:effectLst/>
                <a:uLnTx/>
                <a:uFillTx/>
                <a:latin typeface="PrudentialModern SemCond"/>
                <a:ea typeface="+mn-ea"/>
                <a:cs typeface="+mn-cs"/>
              </a:rPr>
              <a:t>For Clients:</a:t>
            </a:r>
          </a:p>
          <a:p>
            <a:pPr marL="223838" marR="0" lvl="0" indent="-223838"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245"/>
                </a:solidFill>
                <a:effectLst/>
                <a:uLnTx/>
                <a:uFillTx/>
                <a:latin typeface="Arial" charset="0"/>
                <a:ea typeface="+mn-ea"/>
                <a:cs typeface="+mn-cs"/>
              </a:rPr>
              <a:t>Serve as a source of supplemental income in retirement through policy loans and withdrawals*</a:t>
            </a:r>
          </a:p>
          <a:p>
            <a:pPr marL="223838" marR="0" lvl="0" indent="-223838"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245"/>
                </a:solidFill>
                <a:effectLst/>
                <a:uLnTx/>
                <a:uFillTx/>
                <a:latin typeface="Arial" charset="0"/>
                <a:ea typeface="+mn-ea"/>
                <a:cs typeface="+mn-cs"/>
              </a:rPr>
              <a:t>Optional riders can provide a </a:t>
            </a:r>
            <a:br>
              <a:rPr kumimoji="0" lang="en-US" sz="2000" b="0" i="0" u="none" strike="noStrike" kern="1200" cap="none" spc="0" normalizeH="0" baseline="0" noProof="0" dirty="0">
                <a:ln>
                  <a:noFill/>
                </a:ln>
                <a:solidFill>
                  <a:srgbClr val="002245"/>
                </a:solidFill>
                <a:effectLst/>
                <a:uLnTx/>
                <a:uFillTx/>
                <a:latin typeface="Arial" charset="0"/>
                <a:ea typeface="+mn-ea"/>
                <a:cs typeface="+mn-cs"/>
              </a:rPr>
            </a:br>
            <a:r>
              <a:rPr kumimoji="0" lang="en-US" sz="2000" b="0" i="0" u="none" strike="noStrike" kern="1200" cap="none" spc="0" normalizeH="0" baseline="0" noProof="0" dirty="0">
                <a:ln>
                  <a:noFill/>
                </a:ln>
                <a:solidFill>
                  <a:srgbClr val="002245"/>
                </a:solidFill>
                <a:effectLst/>
                <a:uLnTx/>
                <a:uFillTx/>
                <a:latin typeface="Arial" charset="0"/>
                <a:ea typeface="+mn-ea"/>
                <a:cs typeface="+mn-cs"/>
              </a:rPr>
              <a:t>source of funds for clients should they become chronically or terminally ill**</a:t>
            </a:r>
          </a:p>
        </p:txBody>
      </p:sp>
      <p:sp>
        <p:nvSpPr>
          <p:cNvPr id="7" name="Text Placeholder 6">
            <a:extLst>
              <a:ext uri="{FF2B5EF4-FFF2-40B4-BE49-F238E27FC236}">
                <a16:creationId xmlns:a16="http://schemas.microsoft.com/office/drawing/2014/main" id="{F85DB185-05D7-4B28-AA08-B4D7A7ECDF06}"/>
              </a:ext>
            </a:extLst>
          </p:cNvPr>
          <p:cNvSpPr>
            <a:spLocks noGrp="1"/>
          </p:cNvSpPr>
          <p:nvPr>
            <p:ph type="body" sz="quarter" idx="15"/>
          </p:nvPr>
        </p:nvSpPr>
        <p:spPr>
          <a:xfrm>
            <a:off x="922994" y="5922496"/>
            <a:ext cx="4788489" cy="641464"/>
          </a:xfrm>
        </p:spPr>
        <p:txBody>
          <a:bodyPr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96969"/>
                </a:solidFill>
                <a:effectLst/>
                <a:uLnTx/>
                <a:uFillTx/>
                <a:latin typeface="Arial"/>
                <a:ea typeface="+mn-ea"/>
                <a:cs typeface="+mn-cs"/>
              </a:rPr>
              <a:t>*Outstanding loans and withdrawals will reduce policy cash values and the death benefit and may have tax consequences.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96969"/>
                </a:solidFill>
                <a:effectLst/>
                <a:uLnTx/>
                <a:uFillTx/>
                <a:latin typeface="Arial"/>
                <a:ea typeface="+mn-ea"/>
                <a:cs typeface="+mn-cs"/>
              </a:rPr>
              <a:t>**Optional riders may have an additional cost and use of their benefits may reduce or eliminate the death benefit for their beneficiaries.</a:t>
            </a:r>
          </a:p>
        </p:txBody>
      </p:sp>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p:txBody>
          <a:bodyPr/>
          <a:lstStyle/>
          <a:p>
            <a:pPr lvl="0"/>
            <a:fld id="{E219045D-A1D9-438A-A5E7-29381CE4027B}" type="slidenum">
              <a:rPr lang="en-US" noProof="0" smtClean="0"/>
              <a:pPr lvl="0"/>
              <a:t>14</a:t>
            </a:fld>
            <a:endParaRPr lang="en-US" noProof="0"/>
          </a:p>
        </p:txBody>
      </p:sp>
    </p:spTree>
    <p:extLst>
      <p:ext uri="{BB962C8B-B14F-4D97-AF65-F5344CB8AC3E}">
        <p14:creationId xmlns:p14="http://schemas.microsoft.com/office/powerpoint/2010/main" val="1670326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heckerboard(across)">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checkerboard(across)">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checkerboard(across)">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build="p"/>
      <p:bldP spid="26" grpId="0" animBg="1"/>
      <p:bldP spid="29" grpId="0" build="p"/>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p:txBody>
          <a:bodyPr>
            <a:normAutofit/>
          </a:bodyPr>
          <a:lstStyle/>
          <a:p>
            <a:r>
              <a:rPr lang="en-US" dirty="0"/>
              <a:t>Client Profile: Susan</a:t>
            </a:r>
          </a:p>
        </p:txBody>
      </p:sp>
      <p:sp>
        <p:nvSpPr>
          <p:cNvPr id="4" name="Content Placeholder 3">
            <a:extLst>
              <a:ext uri="{FF2B5EF4-FFF2-40B4-BE49-F238E27FC236}">
                <a16:creationId xmlns:a16="http://schemas.microsoft.com/office/drawing/2014/main" id="{494B6A87-32D1-4899-966A-2C1CED17D00D}"/>
              </a:ext>
            </a:extLst>
          </p:cNvPr>
          <p:cNvSpPr>
            <a:spLocks noGrp="1"/>
          </p:cNvSpPr>
          <p:nvPr>
            <p:ph idx="1"/>
          </p:nvPr>
        </p:nvSpPr>
        <p:spPr>
          <a:xfrm>
            <a:off x="965199" y="1478280"/>
            <a:ext cx="5207002" cy="3986784"/>
          </a:xfrm>
        </p:spPr>
        <p:txBody>
          <a:bodyPr/>
          <a:lstStyle/>
          <a:p>
            <a:pPr>
              <a:spcAft>
                <a:spcPts val="1200"/>
              </a:spcAft>
            </a:pPr>
            <a:r>
              <a:rPr lang="en-US" dirty="0"/>
              <a:t>55 years old, teacher</a:t>
            </a:r>
          </a:p>
          <a:p>
            <a:pPr>
              <a:spcAft>
                <a:spcPts val="1200"/>
              </a:spcAft>
            </a:pPr>
            <a:r>
              <a:rPr lang="en-US" dirty="0"/>
              <a:t>Approaching retirement</a:t>
            </a:r>
          </a:p>
          <a:p>
            <a:pPr>
              <a:spcAft>
                <a:spcPts val="1200"/>
              </a:spcAft>
            </a:pPr>
            <a:r>
              <a:rPr lang="en-US" dirty="0"/>
              <a:t>Assets in CDs or low interest-bearing accounts</a:t>
            </a:r>
          </a:p>
          <a:p>
            <a:pPr>
              <a:spcAft>
                <a:spcPts val="1200"/>
              </a:spcAft>
            </a:pPr>
            <a:r>
              <a:rPr lang="en-US" dirty="0"/>
              <a:t>Sufficient retirement income through pension and 403(b) investments</a:t>
            </a:r>
          </a:p>
          <a:p>
            <a:pPr>
              <a:spcAft>
                <a:spcPts val="1200"/>
              </a:spcAft>
            </a:pPr>
            <a:r>
              <a:rPr lang="en-US" dirty="0"/>
              <a:t>Concerned with planning for chronic illness</a:t>
            </a:r>
          </a:p>
          <a:p>
            <a:pPr>
              <a:spcAft>
                <a:spcPts val="1200"/>
              </a:spcAft>
            </a:pPr>
            <a:r>
              <a:rPr lang="en-US" dirty="0"/>
              <a:t>Reposition $100,000 of assets</a:t>
            </a:r>
          </a:p>
        </p:txBody>
      </p:sp>
      <p:sp>
        <p:nvSpPr>
          <p:cNvPr id="2" name="Text Placeholder 1">
            <a:extLst>
              <a:ext uri="{FF2B5EF4-FFF2-40B4-BE49-F238E27FC236}">
                <a16:creationId xmlns:a16="http://schemas.microsoft.com/office/drawing/2014/main" id="{E835AD06-812F-4009-AF80-ADE930DF2E79}"/>
              </a:ext>
            </a:extLst>
          </p:cNvPr>
          <p:cNvSpPr>
            <a:spLocks noGrp="1"/>
          </p:cNvSpPr>
          <p:nvPr>
            <p:ph type="body" sz="quarter" idx="15"/>
          </p:nvPr>
        </p:nvSpPr>
        <p:spPr>
          <a:xfrm>
            <a:off x="993334" y="6006904"/>
            <a:ext cx="10584380" cy="457200"/>
          </a:xfrm>
        </p:spPr>
        <p: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50" b="0" i="0" u="none" strike="noStrike" kern="1200" cap="none" spc="0" normalizeH="0" baseline="0" noProof="0" dirty="0">
                <a:ln>
                  <a:noFill/>
                </a:ln>
                <a:solidFill>
                  <a:srgbClr val="696969"/>
                </a:solidFill>
                <a:effectLst/>
                <a:uLnTx/>
                <a:uFillTx/>
                <a:latin typeface="Arial"/>
                <a:ea typeface="+mn-ea"/>
                <a:cs typeface="+mn-cs"/>
              </a:rPr>
              <a:t>This is a hypothetical example used for illustrative purposes only to describe how the strategies may work. Which strategy works best for clients will depend on their individual facts and circumstances. Actual results will vary.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50" b="0" i="0" u="none" strike="noStrike" kern="1200" cap="none" spc="0" normalizeH="0" baseline="0" noProof="0" dirty="0">
                <a:ln>
                  <a:noFill/>
                </a:ln>
                <a:solidFill>
                  <a:srgbClr val="696969"/>
                </a:solidFill>
                <a:effectLst/>
                <a:uLnTx/>
                <a:uFillTx/>
                <a:latin typeface="Arial"/>
                <a:ea typeface="+mn-ea"/>
                <a:cs typeface="+mn-cs"/>
              </a:rPr>
              <a:t>Hypothetical life insurance policy assumptions on the next slide are for female, age 55, preferred non-tobacco, </a:t>
            </a:r>
            <a:r>
              <a:rPr kumimoji="0" lang="en-US" sz="1050" b="0" i="0" u="none" strike="noStrike" kern="1200" cap="none" spc="0" normalizeH="0" baseline="0" noProof="0" dirty="0" err="1">
                <a:ln>
                  <a:noFill/>
                </a:ln>
                <a:solidFill>
                  <a:srgbClr val="696969"/>
                </a:solidFill>
                <a:effectLst/>
                <a:uLnTx/>
                <a:uFillTx/>
                <a:latin typeface="Arial"/>
                <a:ea typeface="+mn-ea"/>
                <a:cs typeface="+mn-cs"/>
              </a:rPr>
              <a:t>PruLife</a:t>
            </a:r>
            <a:r>
              <a:rPr kumimoji="0" lang="en-US" sz="1050" b="0" i="0" u="none" strike="noStrike" kern="1200" cap="none" spc="0" normalizeH="0" baseline="0" noProof="0" dirty="0">
                <a:ln>
                  <a:noFill/>
                </a:ln>
                <a:solidFill>
                  <a:srgbClr val="696969"/>
                </a:solidFill>
                <a:effectLst/>
                <a:uLnTx/>
                <a:uFillTx/>
                <a:latin typeface="Arial"/>
                <a:ea typeface="+mn-ea"/>
                <a:cs typeface="+mn-cs"/>
              </a:rPr>
              <a:t> Custom Premier II with the </a:t>
            </a:r>
            <a:r>
              <a:rPr kumimoji="0" lang="en-US" sz="1050" b="0" i="0" u="none" strike="noStrike" kern="1200" cap="none" spc="0" normalizeH="0" baseline="0" noProof="0" dirty="0" err="1">
                <a:ln>
                  <a:noFill/>
                </a:ln>
                <a:solidFill>
                  <a:srgbClr val="696969"/>
                </a:solidFill>
                <a:effectLst/>
                <a:uLnTx/>
                <a:uFillTx/>
                <a:latin typeface="Arial"/>
                <a:ea typeface="+mn-ea"/>
                <a:cs typeface="+mn-cs"/>
              </a:rPr>
              <a:t>BenefitAccess</a:t>
            </a:r>
            <a:r>
              <a:rPr kumimoji="0" lang="en-US" sz="1050" b="0" i="0" u="none" strike="noStrike" kern="1200" cap="none" spc="0" normalizeH="0" baseline="0" noProof="0" dirty="0">
                <a:ln>
                  <a:noFill/>
                </a:ln>
                <a:solidFill>
                  <a:srgbClr val="696969"/>
                </a:solidFill>
                <a:effectLst/>
                <a:uLnTx/>
                <a:uFillTx/>
                <a:latin typeface="Arial"/>
                <a:ea typeface="+mn-ea"/>
                <a:cs typeface="+mn-cs"/>
              </a:rPr>
              <a:t> Rider added for additional cost, 6% (5.35% net) rate of return.</a:t>
            </a:r>
          </a:p>
        </p:txBody>
      </p:sp>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p:txBody>
          <a:bodyPr/>
          <a:lstStyle/>
          <a:p>
            <a:pPr lvl="0"/>
            <a:fld id="{E219045D-A1D9-438A-A5E7-29381CE4027B}" type="slidenum">
              <a:rPr lang="en-US" noProof="0" smtClean="0"/>
              <a:pPr lvl="0"/>
              <a:t>15</a:t>
            </a:fld>
            <a:endParaRPr lang="en-US" noProof="0"/>
          </a:p>
        </p:txBody>
      </p:sp>
      <p:pic>
        <p:nvPicPr>
          <p:cNvPr id="20" name="Content Placeholder 19">
            <a:extLst>
              <a:ext uri="{FF2B5EF4-FFF2-40B4-BE49-F238E27FC236}">
                <a16:creationId xmlns:a16="http://schemas.microsoft.com/office/drawing/2014/main" id="{6B058CD8-110E-4D69-9416-F057DC022DA4}"/>
              </a:ext>
              <a:ext uri="{C183D7F6-B498-43B3-948B-1728B52AA6E4}">
                <adec:decorative xmlns:adec="http://schemas.microsoft.com/office/drawing/2017/decorative" val="1"/>
              </a:ext>
            </a:extLst>
          </p:cNvPr>
          <p:cNvPicPr>
            <a:picLocks noGrp="1" noChangeAspect="1"/>
          </p:cNvPicPr>
          <p:nvPr>
            <p:ph idx="25"/>
          </p:nvPr>
        </p:nvPicPr>
        <p:blipFill rotWithShape="1">
          <a:blip r:embed="rId3" cstate="print">
            <a:extLst>
              <a:ext uri="{28A0092B-C50C-407E-A947-70E740481C1C}">
                <a14:useLocalDpi xmlns:a14="http://schemas.microsoft.com/office/drawing/2010/main" val="0"/>
              </a:ext>
            </a:extLst>
          </a:blip>
          <a:srcRect l="14642" r="28974"/>
          <a:stretch/>
        </p:blipFill>
        <p:spPr>
          <a:xfrm>
            <a:off x="7465678" y="1478280"/>
            <a:ext cx="3370686" cy="3986784"/>
          </a:xfrm>
          <a:prstGeom prst="roundRect">
            <a:avLst/>
          </a:prstGeom>
        </p:spPr>
      </p:pic>
    </p:spTree>
    <p:extLst>
      <p:ext uri="{BB962C8B-B14F-4D97-AF65-F5344CB8AC3E}">
        <p14:creationId xmlns:p14="http://schemas.microsoft.com/office/powerpoint/2010/main" val="1723654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a:xfrm>
            <a:off x="965198" y="269000"/>
            <a:ext cx="10807700" cy="972268"/>
          </a:xfrm>
        </p:spPr>
        <p:txBody>
          <a:bodyPr>
            <a:normAutofit/>
          </a:bodyPr>
          <a:lstStyle/>
          <a:p>
            <a:r>
              <a:rPr lang="en-US" dirty="0"/>
              <a:t>What if I need the money?</a:t>
            </a:r>
          </a:p>
        </p:txBody>
      </p:sp>
      <p:sp>
        <p:nvSpPr>
          <p:cNvPr id="36" name="Content Placeholder 35">
            <a:extLst>
              <a:ext uri="{FF2B5EF4-FFF2-40B4-BE49-F238E27FC236}">
                <a16:creationId xmlns:a16="http://schemas.microsoft.com/office/drawing/2014/main" id="{A149D4F1-CF7E-4145-B149-CD55544C21C3}"/>
              </a:ext>
            </a:extLst>
          </p:cNvPr>
          <p:cNvSpPr>
            <a:spLocks noGrp="1"/>
          </p:cNvSpPr>
          <p:nvPr>
            <p:ph idx="20"/>
          </p:nvPr>
        </p:nvSpPr>
        <p:spPr>
          <a:xfrm>
            <a:off x="965199" y="1489797"/>
            <a:ext cx="10807697" cy="823678"/>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4029" tIns="124029" rIns="124029" bIns="124029" numCol="1" spcCol="1270" rtlCol="0" anchor="ctr" anchorCtr="0">
            <a:noAutofit/>
          </a:bodyPr>
          <a:lstStyle/>
          <a:p>
            <a:pPr marL="0" indent="0" defTabSz="977900">
              <a:spcBef>
                <a:spcPct val="0"/>
              </a:spcBef>
              <a:spcAft>
                <a:spcPct val="35000"/>
              </a:spcAft>
              <a:buNone/>
            </a:pPr>
            <a:r>
              <a:rPr lang="en-US" sz="2200" dirty="0">
                <a:solidFill>
                  <a:schemeClr val="lt1"/>
                </a:solidFill>
              </a:rPr>
              <a:t>Life insurance policy values are available in an emergency</a:t>
            </a:r>
          </a:p>
        </p:txBody>
      </p:sp>
      <p:sp>
        <p:nvSpPr>
          <p:cNvPr id="37" name="Content Placeholder 36">
            <a:extLst>
              <a:ext uri="{FF2B5EF4-FFF2-40B4-BE49-F238E27FC236}">
                <a16:creationId xmlns:a16="http://schemas.microsoft.com/office/drawing/2014/main" id="{5DF40D22-9C6A-4974-86C2-A892129369C2}"/>
              </a:ext>
            </a:extLst>
          </p:cNvPr>
          <p:cNvSpPr>
            <a:spLocks noGrp="1"/>
          </p:cNvSpPr>
          <p:nvPr>
            <p:ph idx="16"/>
          </p:nvPr>
        </p:nvSpPr>
        <p:spPr>
          <a:xfrm>
            <a:off x="965199" y="2440197"/>
            <a:ext cx="10807697" cy="823678"/>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4029" tIns="124029" rIns="124029" bIns="124029" numCol="1" spcCol="1270" rtlCol="0" anchor="ctr" anchorCtr="0">
            <a:noAutofit/>
          </a:bodyPr>
          <a:lstStyle/>
          <a:p>
            <a:pPr marL="0" indent="0" defTabSz="977900">
              <a:spcBef>
                <a:spcPct val="0"/>
              </a:spcBef>
              <a:spcAft>
                <a:spcPct val="35000"/>
              </a:spcAft>
              <a:buNone/>
            </a:pPr>
            <a:r>
              <a:rPr lang="en-US" sz="2200" dirty="0">
                <a:solidFill>
                  <a:schemeClr val="lt1"/>
                </a:solidFill>
              </a:rPr>
              <a:t>Cash value can be allocated to subaccounts for upside potential</a:t>
            </a:r>
          </a:p>
        </p:txBody>
      </p:sp>
      <p:sp>
        <p:nvSpPr>
          <p:cNvPr id="38" name="Content Placeholder 37">
            <a:extLst>
              <a:ext uri="{FF2B5EF4-FFF2-40B4-BE49-F238E27FC236}">
                <a16:creationId xmlns:a16="http://schemas.microsoft.com/office/drawing/2014/main" id="{056F817D-720F-4B78-932A-E587097E685E}"/>
              </a:ext>
            </a:extLst>
          </p:cNvPr>
          <p:cNvSpPr>
            <a:spLocks noGrp="1"/>
          </p:cNvSpPr>
          <p:nvPr>
            <p:ph idx="18"/>
          </p:nvPr>
        </p:nvSpPr>
        <p:spPr>
          <a:xfrm>
            <a:off x="965199" y="3390597"/>
            <a:ext cx="10807697" cy="823678"/>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4029" tIns="124029" rIns="124029" bIns="124029" numCol="1" spcCol="1270" rtlCol="0" anchor="ctr" anchorCtr="0">
            <a:noAutofit/>
          </a:bodyPr>
          <a:lstStyle/>
          <a:p>
            <a:pPr marL="0" indent="0" defTabSz="977900">
              <a:spcBef>
                <a:spcPct val="0"/>
              </a:spcBef>
              <a:spcAft>
                <a:spcPct val="35000"/>
              </a:spcAft>
              <a:buNone/>
            </a:pPr>
            <a:r>
              <a:rPr lang="en-US" sz="2200" dirty="0">
                <a:solidFill>
                  <a:schemeClr val="lt1"/>
                </a:solidFill>
              </a:rPr>
              <a:t>Cash value can be allocated to fixed or indexed accounts for risk-averse clients</a:t>
            </a:r>
          </a:p>
        </p:txBody>
      </p:sp>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pPr lvl="0"/>
            <a:fld id="{E219045D-A1D9-438A-A5E7-29381CE4027B}" type="slidenum">
              <a:rPr lang="en-US" noProof="0" smtClean="0"/>
              <a:pPr lvl="0"/>
              <a:t>16</a:t>
            </a:fld>
            <a:endParaRPr lang="en-US" noProof="0"/>
          </a:p>
        </p:txBody>
      </p:sp>
      <p:graphicFrame>
        <p:nvGraphicFramePr>
          <p:cNvPr id="63" name="Content Placeholder 62">
            <a:extLst>
              <a:ext uri="{FF2B5EF4-FFF2-40B4-BE49-F238E27FC236}">
                <a16:creationId xmlns:a16="http://schemas.microsoft.com/office/drawing/2014/main" id="{9DFE7CE6-474A-407E-A260-D01887DBB366}"/>
              </a:ext>
            </a:extLst>
          </p:cNvPr>
          <p:cNvGraphicFramePr>
            <a:graphicFrameLocks noGrp="1"/>
          </p:cNvGraphicFramePr>
          <p:nvPr>
            <p:ph idx="17"/>
            <p:extLst>
              <p:ext uri="{D42A27DB-BD31-4B8C-83A1-F6EECF244321}">
                <p14:modId xmlns:p14="http://schemas.microsoft.com/office/powerpoint/2010/main" val="3351929580"/>
              </p:ext>
            </p:extLst>
          </p:nvPr>
        </p:nvGraphicFramePr>
        <p:xfrm>
          <a:off x="965200" y="4440238"/>
          <a:ext cx="10617200" cy="1854200"/>
        </p:xfrm>
        <a:graphic>
          <a:graphicData uri="http://schemas.openxmlformats.org/drawingml/2006/table">
            <a:tbl>
              <a:tblPr firstRow="1" bandRow="1">
                <a:tableStyleId>{073A0DAA-6AF3-43AB-8588-CEC1D06C72B9}</a:tableStyleId>
              </a:tblPr>
              <a:tblGrid>
                <a:gridCol w="5919507">
                  <a:extLst>
                    <a:ext uri="{9D8B030D-6E8A-4147-A177-3AD203B41FA5}">
                      <a16:colId xmlns:a16="http://schemas.microsoft.com/office/drawing/2014/main" val="1559515081"/>
                    </a:ext>
                  </a:extLst>
                </a:gridCol>
                <a:gridCol w="4697693">
                  <a:extLst>
                    <a:ext uri="{9D8B030D-6E8A-4147-A177-3AD203B41FA5}">
                      <a16:colId xmlns:a16="http://schemas.microsoft.com/office/drawing/2014/main" val="2314543008"/>
                    </a:ext>
                  </a:extLst>
                </a:gridCol>
              </a:tblGrid>
              <a:tr h="370840">
                <a:tc>
                  <a:txBody>
                    <a:bodyPr/>
                    <a:lstStyle/>
                    <a:p>
                      <a:r>
                        <a:rPr lang="en-US" dirty="0"/>
                        <a:t>$100,000 Single Pay</a:t>
                      </a:r>
                    </a:p>
                  </a:txBody>
                  <a:tcPr/>
                </a:tc>
                <a:tc>
                  <a:txBody>
                    <a:bodyPr/>
                    <a:lstStyle/>
                    <a:p>
                      <a:r>
                        <a:rPr lang="en-US" dirty="0"/>
                        <a:t>0% Rate and maximum charges</a:t>
                      </a:r>
                    </a:p>
                  </a:txBody>
                  <a:tcPr/>
                </a:tc>
                <a:extLst>
                  <a:ext uri="{0D108BD9-81ED-4DB2-BD59-A6C34878D82A}">
                    <a16:rowId xmlns:a16="http://schemas.microsoft.com/office/drawing/2014/main" val="3538712909"/>
                  </a:ext>
                </a:extLst>
              </a:tr>
              <a:tr h="370840">
                <a:tc>
                  <a:txBody>
                    <a:bodyPr/>
                    <a:lstStyle/>
                    <a:p>
                      <a:r>
                        <a:rPr lang="en-US" dirty="0"/>
                        <a:t>Year 1 Surrender Value</a:t>
                      </a:r>
                    </a:p>
                  </a:txBody>
                  <a:tcPr>
                    <a:solidFill>
                      <a:schemeClr val="bg1">
                        <a:lumMod val="85000"/>
                      </a:schemeClr>
                    </a:solidFill>
                  </a:tcPr>
                </a:tc>
                <a:tc>
                  <a:txBody>
                    <a:bodyPr/>
                    <a:lstStyle/>
                    <a:p>
                      <a:r>
                        <a:rPr lang="en-US" dirty="0"/>
                        <a:t>$82,631</a:t>
                      </a:r>
                    </a:p>
                  </a:txBody>
                  <a:tcPr>
                    <a:solidFill>
                      <a:schemeClr val="bg1">
                        <a:lumMod val="85000"/>
                      </a:schemeClr>
                    </a:solidFill>
                  </a:tcPr>
                </a:tc>
                <a:extLst>
                  <a:ext uri="{0D108BD9-81ED-4DB2-BD59-A6C34878D82A}">
                    <a16:rowId xmlns:a16="http://schemas.microsoft.com/office/drawing/2014/main" val="1747992965"/>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5 Surrender Value</a:t>
                      </a:r>
                    </a:p>
                  </a:txBody>
                  <a:tcPr>
                    <a:solidFill>
                      <a:schemeClr val="bg1">
                        <a:lumMod val="85000"/>
                      </a:schemeClr>
                    </a:solidFill>
                  </a:tcPr>
                </a:tc>
                <a:tc>
                  <a:txBody>
                    <a:bodyPr/>
                    <a:lstStyle/>
                    <a:p>
                      <a:r>
                        <a:rPr lang="en-US" dirty="0"/>
                        <a:t>$80,232</a:t>
                      </a:r>
                    </a:p>
                  </a:txBody>
                  <a:tcPr>
                    <a:solidFill>
                      <a:schemeClr val="bg1">
                        <a:lumMod val="85000"/>
                      </a:schemeClr>
                    </a:solidFill>
                  </a:tcPr>
                </a:tc>
                <a:extLst>
                  <a:ext uri="{0D108BD9-81ED-4DB2-BD59-A6C34878D82A}">
                    <a16:rowId xmlns:a16="http://schemas.microsoft.com/office/drawing/2014/main" val="2047770893"/>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20 Surrender Value</a:t>
                      </a:r>
                    </a:p>
                  </a:txBody>
                  <a:tcPr>
                    <a:solidFill>
                      <a:schemeClr val="bg1">
                        <a:lumMod val="85000"/>
                      </a:schemeClr>
                    </a:solidFill>
                  </a:tcPr>
                </a:tc>
                <a:tc>
                  <a:txBody>
                    <a:bodyPr/>
                    <a:lstStyle/>
                    <a:p>
                      <a:r>
                        <a:rPr lang="en-US" dirty="0"/>
                        <a:t>$65,032</a:t>
                      </a:r>
                    </a:p>
                  </a:txBody>
                  <a:tcPr>
                    <a:solidFill>
                      <a:schemeClr val="bg1">
                        <a:lumMod val="85000"/>
                      </a:schemeClr>
                    </a:solidFill>
                  </a:tcPr>
                </a:tc>
                <a:extLst>
                  <a:ext uri="{0D108BD9-81ED-4DB2-BD59-A6C34878D82A}">
                    <a16:rowId xmlns:a16="http://schemas.microsoft.com/office/drawing/2014/main" val="810193103"/>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Age 90 Surrender Value</a:t>
                      </a:r>
                    </a:p>
                  </a:txBody>
                  <a:tcPr>
                    <a:solidFill>
                      <a:schemeClr val="bg1">
                        <a:lumMod val="85000"/>
                      </a:schemeClr>
                    </a:solidFill>
                  </a:tcPr>
                </a:tc>
                <a:tc>
                  <a:txBody>
                    <a:bodyPr/>
                    <a:lstStyle/>
                    <a:p>
                      <a:r>
                        <a:rPr lang="en-US" dirty="0"/>
                        <a:t>Policy Lapses in year 30</a:t>
                      </a:r>
                    </a:p>
                  </a:txBody>
                  <a:tcPr>
                    <a:solidFill>
                      <a:schemeClr val="bg1">
                        <a:lumMod val="85000"/>
                      </a:schemeClr>
                    </a:solidFill>
                  </a:tcPr>
                </a:tc>
                <a:extLst>
                  <a:ext uri="{0D108BD9-81ED-4DB2-BD59-A6C34878D82A}">
                    <a16:rowId xmlns:a16="http://schemas.microsoft.com/office/drawing/2014/main" val="2238729057"/>
                  </a:ext>
                </a:extLst>
              </a:tr>
            </a:tbl>
          </a:graphicData>
        </a:graphic>
      </p:graphicFrame>
      <p:graphicFrame>
        <p:nvGraphicFramePr>
          <p:cNvPr id="64" name="Table 8">
            <a:extLst>
              <a:ext uri="{FF2B5EF4-FFF2-40B4-BE49-F238E27FC236}">
                <a16:creationId xmlns:a16="http://schemas.microsoft.com/office/drawing/2014/main" id="{496A88F7-666D-4559-AAE3-966AD44FD7DA}"/>
              </a:ext>
            </a:extLst>
          </p:cNvPr>
          <p:cNvGraphicFramePr>
            <a:graphicFrameLocks noGrp="1"/>
          </p:cNvGraphicFramePr>
          <p:nvPr>
            <p:ph idx="19"/>
            <p:extLst>
              <p:ext uri="{D42A27DB-BD31-4B8C-83A1-F6EECF244321}">
                <p14:modId xmlns:p14="http://schemas.microsoft.com/office/powerpoint/2010/main" val="4165204128"/>
              </p:ext>
            </p:extLst>
          </p:nvPr>
        </p:nvGraphicFramePr>
        <p:xfrm>
          <a:off x="965200" y="4440238"/>
          <a:ext cx="10617201" cy="1854200"/>
        </p:xfrm>
        <a:graphic>
          <a:graphicData uri="http://schemas.openxmlformats.org/drawingml/2006/table">
            <a:tbl>
              <a:tblPr firstRow="1" bandRow="1">
                <a:tableStyleId>{073A0DAA-6AF3-43AB-8588-CEC1D06C72B9}</a:tableStyleId>
              </a:tblPr>
              <a:tblGrid>
                <a:gridCol w="4052523">
                  <a:extLst>
                    <a:ext uri="{9D8B030D-6E8A-4147-A177-3AD203B41FA5}">
                      <a16:colId xmlns:a16="http://schemas.microsoft.com/office/drawing/2014/main" val="1559515081"/>
                    </a:ext>
                  </a:extLst>
                </a:gridCol>
                <a:gridCol w="3216064">
                  <a:extLst>
                    <a:ext uri="{9D8B030D-6E8A-4147-A177-3AD203B41FA5}">
                      <a16:colId xmlns:a16="http://schemas.microsoft.com/office/drawing/2014/main" val="2314543008"/>
                    </a:ext>
                  </a:extLst>
                </a:gridCol>
                <a:gridCol w="3348614">
                  <a:extLst>
                    <a:ext uri="{9D8B030D-6E8A-4147-A177-3AD203B41FA5}">
                      <a16:colId xmlns:a16="http://schemas.microsoft.com/office/drawing/2014/main" val="2066237110"/>
                    </a:ext>
                  </a:extLst>
                </a:gridCol>
              </a:tblGrid>
              <a:tr h="370840">
                <a:tc>
                  <a:txBody>
                    <a:bodyPr/>
                    <a:lstStyle/>
                    <a:p>
                      <a:r>
                        <a:rPr lang="en-US" dirty="0"/>
                        <a:t>$100,000 Single Pay</a:t>
                      </a:r>
                    </a:p>
                  </a:txBody>
                  <a:tcPr/>
                </a:tc>
                <a:tc>
                  <a:txBody>
                    <a:bodyPr/>
                    <a:lstStyle/>
                    <a:p>
                      <a:r>
                        <a:rPr lang="en-US" dirty="0"/>
                        <a:t>Fixed Account</a:t>
                      </a:r>
                    </a:p>
                  </a:txBody>
                  <a:tcPr/>
                </a:tc>
                <a:tc>
                  <a:txBody>
                    <a:bodyPr/>
                    <a:lstStyle/>
                    <a:p>
                      <a:r>
                        <a:rPr lang="en-US" dirty="0"/>
                        <a:t>6% ROR</a:t>
                      </a:r>
                    </a:p>
                  </a:txBody>
                  <a:tcPr/>
                </a:tc>
                <a:extLst>
                  <a:ext uri="{0D108BD9-81ED-4DB2-BD59-A6C34878D82A}">
                    <a16:rowId xmlns:a16="http://schemas.microsoft.com/office/drawing/2014/main" val="3538712909"/>
                  </a:ext>
                </a:extLst>
              </a:tr>
              <a:tr h="370840">
                <a:tc>
                  <a:txBody>
                    <a:bodyPr/>
                    <a:lstStyle/>
                    <a:p>
                      <a:r>
                        <a:rPr lang="en-US" dirty="0"/>
                        <a:t>Year 1 Surrender Value</a:t>
                      </a:r>
                    </a:p>
                  </a:txBody>
                  <a:tcPr>
                    <a:solidFill>
                      <a:schemeClr val="bg1">
                        <a:lumMod val="85000"/>
                      </a:schemeClr>
                    </a:solidFill>
                  </a:tcPr>
                </a:tc>
                <a:tc>
                  <a:txBody>
                    <a:bodyPr/>
                    <a:lstStyle/>
                    <a:p>
                      <a:r>
                        <a:rPr lang="en-US" dirty="0"/>
                        <a:t>$94,243</a:t>
                      </a:r>
                    </a:p>
                  </a:txBody>
                  <a:tcPr>
                    <a:solidFill>
                      <a:schemeClr val="bg1">
                        <a:lumMod val="85000"/>
                      </a:schemeClr>
                    </a:solidFill>
                  </a:tcPr>
                </a:tc>
                <a:tc>
                  <a:txBody>
                    <a:bodyPr/>
                    <a:lstStyle/>
                    <a:p>
                      <a:r>
                        <a:rPr lang="en-US" dirty="0"/>
                        <a:t>$95,709</a:t>
                      </a:r>
                    </a:p>
                  </a:txBody>
                  <a:tcPr>
                    <a:solidFill>
                      <a:schemeClr val="bg1">
                        <a:lumMod val="85000"/>
                      </a:schemeClr>
                    </a:solidFill>
                  </a:tcPr>
                </a:tc>
                <a:extLst>
                  <a:ext uri="{0D108BD9-81ED-4DB2-BD59-A6C34878D82A}">
                    <a16:rowId xmlns:a16="http://schemas.microsoft.com/office/drawing/2014/main" val="1747992965"/>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5 Surrender Value</a:t>
                      </a:r>
                    </a:p>
                  </a:txBody>
                  <a:tcPr>
                    <a:solidFill>
                      <a:schemeClr val="bg1">
                        <a:lumMod val="85000"/>
                      </a:schemeClr>
                    </a:solidFill>
                  </a:tcPr>
                </a:tc>
                <a:tc>
                  <a:txBody>
                    <a:bodyPr/>
                    <a:lstStyle/>
                    <a:p>
                      <a:r>
                        <a:rPr lang="en-US" dirty="0"/>
                        <a:t>$105,444</a:t>
                      </a:r>
                    </a:p>
                  </a:txBody>
                  <a:tcPr>
                    <a:solidFill>
                      <a:schemeClr val="bg1">
                        <a:lumMod val="85000"/>
                      </a:schemeClr>
                    </a:solidFill>
                  </a:tcPr>
                </a:tc>
                <a:tc>
                  <a:txBody>
                    <a:bodyPr/>
                    <a:lstStyle/>
                    <a:p>
                      <a:r>
                        <a:rPr lang="en-US" dirty="0"/>
                        <a:t>$113,988</a:t>
                      </a:r>
                    </a:p>
                  </a:txBody>
                  <a:tcPr>
                    <a:solidFill>
                      <a:schemeClr val="bg1">
                        <a:lumMod val="85000"/>
                      </a:schemeClr>
                    </a:solidFill>
                  </a:tcPr>
                </a:tc>
                <a:extLst>
                  <a:ext uri="{0D108BD9-81ED-4DB2-BD59-A6C34878D82A}">
                    <a16:rowId xmlns:a16="http://schemas.microsoft.com/office/drawing/2014/main" val="2047770893"/>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20 Surrender Value</a:t>
                      </a:r>
                    </a:p>
                  </a:txBody>
                  <a:tcPr>
                    <a:solidFill>
                      <a:schemeClr val="bg1">
                        <a:lumMod val="85000"/>
                      </a:schemeClr>
                    </a:solidFill>
                  </a:tcPr>
                </a:tc>
                <a:tc>
                  <a:txBody>
                    <a:bodyPr/>
                    <a:lstStyle/>
                    <a:p>
                      <a:r>
                        <a:rPr lang="en-US" dirty="0"/>
                        <a:t>$177,804</a:t>
                      </a:r>
                    </a:p>
                  </a:txBody>
                  <a:tcPr>
                    <a:solidFill>
                      <a:schemeClr val="bg1">
                        <a:lumMod val="85000"/>
                      </a:schemeClr>
                    </a:solidFill>
                  </a:tcPr>
                </a:tc>
                <a:tc>
                  <a:txBody>
                    <a:bodyPr/>
                    <a:lstStyle/>
                    <a:p>
                      <a:r>
                        <a:rPr lang="en-US" dirty="0"/>
                        <a:t>$241,154</a:t>
                      </a:r>
                    </a:p>
                  </a:txBody>
                  <a:tcPr>
                    <a:solidFill>
                      <a:schemeClr val="bg1">
                        <a:lumMod val="85000"/>
                      </a:schemeClr>
                    </a:solidFill>
                  </a:tcPr>
                </a:tc>
                <a:extLst>
                  <a:ext uri="{0D108BD9-81ED-4DB2-BD59-A6C34878D82A}">
                    <a16:rowId xmlns:a16="http://schemas.microsoft.com/office/drawing/2014/main" val="810193103"/>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Age 90 Surrender Value</a:t>
                      </a:r>
                    </a:p>
                  </a:txBody>
                  <a:tcPr>
                    <a:solidFill>
                      <a:schemeClr val="bg1">
                        <a:lumMod val="85000"/>
                      </a:schemeClr>
                    </a:solidFill>
                  </a:tcPr>
                </a:tc>
                <a:tc>
                  <a:txBody>
                    <a:bodyPr/>
                    <a:lstStyle/>
                    <a:p>
                      <a:r>
                        <a:rPr lang="en-US" dirty="0"/>
                        <a:t>$298,340</a:t>
                      </a:r>
                    </a:p>
                  </a:txBody>
                  <a:tcPr>
                    <a:solidFill>
                      <a:schemeClr val="bg1">
                        <a:lumMod val="85000"/>
                      </a:schemeClr>
                    </a:solidFill>
                  </a:tcPr>
                </a:tc>
                <a:tc>
                  <a:txBody>
                    <a:bodyPr/>
                    <a:lstStyle/>
                    <a:p>
                      <a:r>
                        <a:rPr lang="en-US" dirty="0"/>
                        <a:t>$514,684</a:t>
                      </a:r>
                    </a:p>
                  </a:txBody>
                  <a:tcPr>
                    <a:solidFill>
                      <a:schemeClr val="bg1">
                        <a:lumMod val="85000"/>
                      </a:schemeClr>
                    </a:solidFill>
                  </a:tcPr>
                </a:tc>
                <a:extLst>
                  <a:ext uri="{0D108BD9-81ED-4DB2-BD59-A6C34878D82A}">
                    <a16:rowId xmlns:a16="http://schemas.microsoft.com/office/drawing/2014/main" val="2238729057"/>
                  </a:ext>
                </a:extLst>
              </a:tr>
            </a:tbl>
          </a:graphicData>
        </a:graphic>
      </p:graphicFrame>
    </p:spTree>
    <p:extLst>
      <p:ext uri="{BB962C8B-B14F-4D97-AF65-F5344CB8AC3E}">
        <p14:creationId xmlns:p14="http://schemas.microsoft.com/office/powerpoint/2010/main" val="1174377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a:xfrm>
            <a:off x="965198" y="269000"/>
            <a:ext cx="10807700" cy="972268"/>
          </a:xfrm>
        </p:spPr>
        <p:txBody>
          <a:bodyPr>
            <a:normAutofit/>
          </a:bodyPr>
          <a:lstStyle/>
          <a:p>
            <a:r>
              <a:rPr lang="en-US" dirty="0"/>
              <a:t>What if I die?</a:t>
            </a:r>
          </a:p>
        </p:txBody>
      </p:sp>
      <p:sp>
        <p:nvSpPr>
          <p:cNvPr id="26" name="Content Placeholder 25">
            <a:extLst>
              <a:ext uri="{FF2B5EF4-FFF2-40B4-BE49-F238E27FC236}">
                <a16:creationId xmlns:a16="http://schemas.microsoft.com/office/drawing/2014/main" id="{22CED77F-D41D-4708-9605-854FBBD01AC1}"/>
              </a:ext>
            </a:extLst>
          </p:cNvPr>
          <p:cNvSpPr>
            <a:spLocks noGrp="1"/>
          </p:cNvSpPr>
          <p:nvPr>
            <p:ph idx="1"/>
          </p:nvPr>
        </p:nvSpPr>
        <p:spPr>
          <a:xfrm>
            <a:off x="965200" y="1602662"/>
            <a:ext cx="10807700" cy="1237638"/>
          </a:xfrm>
          <a:prstGeom prst="roundRect">
            <a:avLst/>
          </a:prstGeom>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150839" tIns="150839" rIns="150839" bIns="150839" numCol="1" spcCol="1270" rtlCol="0" anchor="ctr" anchorCtr="0">
            <a:noAutofit/>
          </a:bodyPr>
          <a:lstStyle/>
          <a:p>
            <a:pPr marL="0" indent="0" defTabSz="1066800">
              <a:spcBef>
                <a:spcPct val="0"/>
              </a:spcBef>
              <a:spcAft>
                <a:spcPct val="35000"/>
              </a:spcAft>
              <a:buNone/>
            </a:pPr>
            <a:r>
              <a:rPr lang="en-US" sz="2400" b="1" dirty="0">
                <a:solidFill>
                  <a:schemeClr val="lt1"/>
                </a:solidFill>
              </a:rPr>
              <a:t>Death benefit is generally income tax-free to beneficiaries</a:t>
            </a:r>
          </a:p>
        </p:txBody>
      </p:sp>
      <p:sp>
        <p:nvSpPr>
          <p:cNvPr id="28" name="Content Placeholder 27">
            <a:extLst>
              <a:ext uri="{FF2B5EF4-FFF2-40B4-BE49-F238E27FC236}">
                <a16:creationId xmlns:a16="http://schemas.microsoft.com/office/drawing/2014/main" id="{414B54AE-AA4B-4E4D-BE2C-FCC906F68C8D}"/>
              </a:ext>
            </a:extLst>
          </p:cNvPr>
          <p:cNvSpPr>
            <a:spLocks noGrp="1"/>
          </p:cNvSpPr>
          <p:nvPr>
            <p:ph idx="16"/>
          </p:nvPr>
        </p:nvSpPr>
        <p:spPr>
          <a:xfrm>
            <a:off x="965200" y="3006663"/>
            <a:ext cx="10807700" cy="1237638"/>
          </a:xfrm>
          <a:prstGeom prst="roundRect">
            <a:avLst/>
          </a:prstGeom>
          <a:solidFill>
            <a:schemeClr val="accent4">
              <a:lumMod val="75000"/>
            </a:schemeClr>
          </a:solidFill>
        </p:spPr>
        <p:style>
          <a:lnRef idx="2">
            <a:schemeClr val="lt1">
              <a:hueOff val="0"/>
              <a:satOff val="0"/>
              <a:lumOff val="0"/>
              <a:alphaOff val="0"/>
            </a:schemeClr>
          </a:lnRef>
          <a:fillRef idx="1">
            <a:schemeClr val="accent3">
              <a:shade val="80000"/>
              <a:hueOff val="557952"/>
              <a:satOff val="-45077"/>
              <a:lumOff val="36039"/>
              <a:alphaOff val="0"/>
            </a:schemeClr>
          </a:fillRef>
          <a:effectRef idx="0">
            <a:schemeClr val="accent3">
              <a:shade val="80000"/>
              <a:hueOff val="557952"/>
              <a:satOff val="-45077"/>
              <a:lumOff val="36039"/>
              <a:alphaOff val="0"/>
            </a:schemeClr>
          </a:effectRef>
          <a:fontRef idx="minor">
            <a:schemeClr val="lt1"/>
          </a:fontRef>
        </p:style>
        <p:txBody>
          <a:bodyPr spcFirstLastPara="0" vert="horz" wrap="square" lIns="150839" tIns="150839" rIns="150839" bIns="150839" numCol="1" spcCol="1270" rtlCol="0" anchor="ctr" anchorCtr="0">
            <a:noAutofit/>
          </a:bodyPr>
          <a:lstStyle/>
          <a:p>
            <a:pPr marL="0" indent="0" defTabSz="1066800">
              <a:spcBef>
                <a:spcPct val="0"/>
              </a:spcBef>
              <a:spcAft>
                <a:spcPct val="35000"/>
              </a:spcAft>
              <a:buNone/>
            </a:pPr>
            <a:r>
              <a:rPr lang="en-US" sz="2400" b="1" dirty="0">
                <a:solidFill>
                  <a:schemeClr val="lt1"/>
                </a:solidFill>
              </a:rPr>
              <a:t>Death benefit may grow with any cash value accumulation</a:t>
            </a:r>
          </a:p>
        </p:txBody>
      </p:sp>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pPr lvl="0"/>
            <a:fld id="{E219045D-A1D9-438A-A5E7-29381CE4027B}" type="slidenum">
              <a:rPr lang="en-US" noProof="0" smtClean="0"/>
              <a:pPr lvl="0"/>
              <a:t>17</a:t>
            </a:fld>
            <a:endParaRPr lang="en-US" noProof="0"/>
          </a:p>
        </p:txBody>
      </p:sp>
      <p:sp>
        <p:nvSpPr>
          <p:cNvPr id="3" name="Footer Placeholder 2">
            <a:extLst>
              <a:ext uri="{FF2B5EF4-FFF2-40B4-BE49-F238E27FC236}">
                <a16:creationId xmlns:a16="http://schemas.microsoft.com/office/drawing/2014/main" id="{C8BEB474-3AF8-4744-856D-2B9E2E3995E2}"/>
              </a:ext>
              <a:ext uri="{C183D7F6-B498-43B3-948B-1728B52AA6E4}">
                <adec:decorative xmlns:adec="http://schemas.microsoft.com/office/drawing/2017/decorative" val="1"/>
              </a:ext>
            </a:extLst>
          </p:cNvPr>
          <p:cNvSpPr>
            <a:spLocks noGrp="1"/>
          </p:cNvSpPr>
          <p:nvPr>
            <p:ph type="ftr" sz="quarter" idx="4294967295"/>
          </p:nvPr>
        </p:nvSpPr>
        <p:spPr>
          <a:xfrm>
            <a:off x="0" y="6591300"/>
            <a:ext cx="8912225" cy="231775"/>
          </a:xfrm>
        </p:spPr>
        <p:txBody>
          <a:bodyPr/>
          <a:lstStyle/>
          <a:p>
            <a:r>
              <a:rPr lang="en-US" dirty="0"/>
              <a:t>Created Exclusively for Financial Professionals. Not for Use with Consumers.</a:t>
            </a:r>
          </a:p>
        </p:txBody>
      </p:sp>
      <p:graphicFrame>
        <p:nvGraphicFramePr>
          <p:cNvPr id="50" name="Content Placeholder 49">
            <a:extLst>
              <a:ext uri="{FF2B5EF4-FFF2-40B4-BE49-F238E27FC236}">
                <a16:creationId xmlns:a16="http://schemas.microsoft.com/office/drawing/2014/main" id="{96DA5D2F-1B40-4DF4-B0AF-C2636EED7D40}"/>
              </a:ext>
            </a:extLst>
          </p:cNvPr>
          <p:cNvGraphicFramePr>
            <a:graphicFrameLocks noGrp="1"/>
          </p:cNvGraphicFramePr>
          <p:nvPr>
            <p:ph idx="17"/>
            <p:extLst>
              <p:ext uri="{D42A27DB-BD31-4B8C-83A1-F6EECF244321}">
                <p14:modId xmlns:p14="http://schemas.microsoft.com/office/powerpoint/2010/main" val="3288462077"/>
              </p:ext>
            </p:extLst>
          </p:nvPr>
        </p:nvGraphicFramePr>
        <p:xfrm>
          <a:off x="1066800" y="4367668"/>
          <a:ext cx="10524670" cy="1854200"/>
        </p:xfrm>
        <a:graphic>
          <a:graphicData uri="http://schemas.openxmlformats.org/drawingml/2006/table">
            <a:tbl>
              <a:tblPr firstRow="1" bandRow="1">
                <a:tableStyleId>{073A0DAA-6AF3-43AB-8588-CEC1D06C72B9}</a:tableStyleId>
              </a:tblPr>
              <a:tblGrid>
                <a:gridCol w="5867918">
                  <a:extLst>
                    <a:ext uri="{9D8B030D-6E8A-4147-A177-3AD203B41FA5}">
                      <a16:colId xmlns:a16="http://schemas.microsoft.com/office/drawing/2014/main" val="1559515081"/>
                    </a:ext>
                  </a:extLst>
                </a:gridCol>
                <a:gridCol w="4656752">
                  <a:extLst>
                    <a:ext uri="{9D8B030D-6E8A-4147-A177-3AD203B41FA5}">
                      <a16:colId xmlns:a16="http://schemas.microsoft.com/office/drawing/2014/main" val="2314543008"/>
                    </a:ext>
                  </a:extLst>
                </a:gridCol>
              </a:tblGrid>
              <a:tr h="370840">
                <a:tc>
                  <a:txBody>
                    <a:bodyPr/>
                    <a:lstStyle/>
                    <a:p>
                      <a:r>
                        <a:rPr lang="en-US" dirty="0"/>
                        <a:t>$100,000 Single Pay</a:t>
                      </a:r>
                    </a:p>
                  </a:txBody>
                  <a:tcPr/>
                </a:tc>
                <a:tc>
                  <a:txBody>
                    <a:bodyPr/>
                    <a:lstStyle/>
                    <a:p>
                      <a:r>
                        <a:rPr lang="en-US" dirty="0"/>
                        <a:t>0% Rate and maximum charges</a:t>
                      </a:r>
                    </a:p>
                  </a:txBody>
                  <a:tcPr/>
                </a:tc>
                <a:extLst>
                  <a:ext uri="{0D108BD9-81ED-4DB2-BD59-A6C34878D82A}">
                    <a16:rowId xmlns:a16="http://schemas.microsoft.com/office/drawing/2014/main" val="3538712909"/>
                  </a:ext>
                </a:extLst>
              </a:tr>
              <a:tr h="370840">
                <a:tc>
                  <a:txBody>
                    <a:bodyPr/>
                    <a:lstStyle/>
                    <a:p>
                      <a:r>
                        <a:rPr lang="en-US" dirty="0"/>
                        <a:t>Year 1 Death Benefit</a:t>
                      </a:r>
                    </a:p>
                  </a:txBody>
                  <a:tcPr>
                    <a:solidFill>
                      <a:schemeClr val="bg1">
                        <a:lumMod val="85000"/>
                      </a:schemeClr>
                    </a:solidFill>
                  </a:tcPr>
                </a:tc>
                <a:tc>
                  <a:txBody>
                    <a:bodyPr/>
                    <a:lstStyle/>
                    <a:p>
                      <a:r>
                        <a:rPr lang="en-US" dirty="0"/>
                        <a:t>$174,308</a:t>
                      </a:r>
                    </a:p>
                  </a:txBody>
                  <a:tcPr>
                    <a:solidFill>
                      <a:schemeClr val="bg1">
                        <a:lumMod val="85000"/>
                      </a:schemeClr>
                    </a:solidFill>
                  </a:tcPr>
                </a:tc>
                <a:extLst>
                  <a:ext uri="{0D108BD9-81ED-4DB2-BD59-A6C34878D82A}">
                    <a16:rowId xmlns:a16="http://schemas.microsoft.com/office/drawing/2014/main" val="1747992965"/>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10 Death Benefit</a:t>
                      </a:r>
                    </a:p>
                  </a:txBody>
                  <a:tcPr>
                    <a:solidFill>
                      <a:schemeClr val="bg1">
                        <a:lumMod val="85000"/>
                      </a:schemeClr>
                    </a:solidFill>
                  </a:tcPr>
                </a:tc>
                <a:tc>
                  <a:txBody>
                    <a:bodyPr/>
                    <a:lstStyle/>
                    <a:p>
                      <a:r>
                        <a:rPr lang="en-US" dirty="0"/>
                        <a:t>$174,308</a:t>
                      </a:r>
                    </a:p>
                  </a:txBody>
                  <a:tcPr>
                    <a:solidFill>
                      <a:schemeClr val="bg1">
                        <a:lumMod val="85000"/>
                      </a:schemeClr>
                    </a:solidFill>
                  </a:tcPr>
                </a:tc>
                <a:extLst>
                  <a:ext uri="{0D108BD9-81ED-4DB2-BD59-A6C34878D82A}">
                    <a16:rowId xmlns:a16="http://schemas.microsoft.com/office/drawing/2014/main" val="2047770893"/>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20 Death Benefit</a:t>
                      </a:r>
                    </a:p>
                  </a:txBody>
                  <a:tcPr>
                    <a:solidFill>
                      <a:schemeClr val="bg1">
                        <a:lumMod val="85000"/>
                      </a:schemeClr>
                    </a:solidFill>
                  </a:tcPr>
                </a:tc>
                <a:tc>
                  <a:txBody>
                    <a:bodyPr/>
                    <a:lstStyle/>
                    <a:p>
                      <a:r>
                        <a:rPr lang="en-US" dirty="0"/>
                        <a:t>$174,308</a:t>
                      </a:r>
                    </a:p>
                  </a:txBody>
                  <a:tcPr>
                    <a:solidFill>
                      <a:schemeClr val="bg1">
                        <a:lumMod val="85000"/>
                      </a:schemeClr>
                    </a:solidFill>
                  </a:tcPr>
                </a:tc>
                <a:extLst>
                  <a:ext uri="{0D108BD9-81ED-4DB2-BD59-A6C34878D82A}">
                    <a16:rowId xmlns:a16="http://schemas.microsoft.com/office/drawing/2014/main" val="810193103"/>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Age 90 Surrender Value</a:t>
                      </a:r>
                    </a:p>
                  </a:txBody>
                  <a:tcPr>
                    <a:solidFill>
                      <a:schemeClr val="bg1">
                        <a:lumMod val="85000"/>
                      </a:schemeClr>
                    </a:solidFill>
                  </a:tcPr>
                </a:tc>
                <a:tc>
                  <a:txBody>
                    <a:bodyPr/>
                    <a:lstStyle/>
                    <a:p>
                      <a:r>
                        <a:rPr lang="en-US" dirty="0"/>
                        <a:t>Policy Lapses in year 30</a:t>
                      </a:r>
                    </a:p>
                  </a:txBody>
                  <a:tcPr>
                    <a:solidFill>
                      <a:schemeClr val="bg1">
                        <a:lumMod val="85000"/>
                      </a:schemeClr>
                    </a:solidFill>
                  </a:tcPr>
                </a:tc>
                <a:extLst>
                  <a:ext uri="{0D108BD9-81ED-4DB2-BD59-A6C34878D82A}">
                    <a16:rowId xmlns:a16="http://schemas.microsoft.com/office/drawing/2014/main" val="2238729057"/>
                  </a:ext>
                </a:extLst>
              </a:tr>
            </a:tbl>
          </a:graphicData>
        </a:graphic>
      </p:graphicFrame>
      <p:graphicFrame>
        <p:nvGraphicFramePr>
          <p:cNvPr id="51" name="Table 8">
            <a:extLst>
              <a:ext uri="{FF2B5EF4-FFF2-40B4-BE49-F238E27FC236}">
                <a16:creationId xmlns:a16="http://schemas.microsoft.com/office/drawing/2014/main" id="{24E86DBC-F1FF-445B-A0C7-1551E32FCEBC}"/>
              </a:ext>
            </a:extLst>
          </p:cNvPr>
          <p:cNvGraphicFramePr>
            <a:graphicFrameLocks noGrp="1"/>
          </p:cNvGraphicFramePr>
          <p:nvPr>
            <p:ph idx="19"/>
            <p:extLst>
              <p:ext uri="{D42A27DB-BD31-4B8C-83A1-F6EECF244321}">
                <p14:modId xmlns:p14="http://schemas.microsoft.com/office/powerpoint/2010/main" val="2169886833"/>
              </p:ext>
            </p:extLst>
          </p:nvPr>
        </p:nvGraphicFramePr>
        <p:xfrm>
          <a:off x="1066800" y="4367668"/>
          <a:ext cx="10553700" cy="1854200"/>
        </p:xfrm>
        <a:graphic>
          <a:graphicData uri="http://schemas.openxmlformats.org/drawingml/2006/table">
            <a:tbl>
              <a:tblPr firstRow="1" bandRow="1">
                <a:tableStyleId>{073A0DAA-6AF3-43AB-8588-CEC1D06C72B9}</a:tableStyleId>
              </a:tblPr>
              <a:tblGrid>
                <a:gridCol w="4028285">
                  <a:extLst>
                    <a:ext uri="{9D8B030D-6E8A-4147-A177-3AD203B41FA5}">
                      <a16:colId xmlns:a16="http://schemas.microsoft.com/office/drawing/2014/main" val="1559515081"/>
                    </a:ext>
                  </a:extLst>
                </a:gridCol>
                <a:gridCol w="3196829">
                  <a:extLst>
                    <a:ext uri="{9D8B030D-6E8A-4147-A177-3AD203B41FA5}">
                      <a16:colId xmlns:a16="http://schemas.microsoft.com/office/drawing/2014/main" val="2314543008"/>
                    </a:ext>
                  </a:extLst>
                </a:gridCol>
                <a:gridCol w="3328586">
                  <a:extLst>
                    <a:ext uri="{9D8B030D-6E8A-4147-A177-3AD203B41FA5}">
                      <a16:colId xmlns:a16="http://schemas.microsoft.com/office/drawing/2014/main" val="2066237110"/>
                    </a:ext>
                  </a:extLst>
                </a:gridCol>
              </a:tblGrid>
              <a:tr h="370840">
                <a:tc>
                  <a:txBody>
                    <a:bodyPr/>
                    <a:lstStyle/>
                    <a:p>
                      <a:r>
                        <a:rPr lang="en-US" dirty="0"/>
                        <a:t>$100,000 Single Pay</a:t>
                      </a:r>
                    </a:p>
                  </a:txBody>
                  <a:tcPr/>
                </a:tc>
                <a:tc>
                  <a:txBody>
                    <a:bodyPr/>
                    <a:lstStyle/>
                    <a:p>
                      <a:r>
                        <a:rPr lang="en-US" dirty="0"/>
                        <a:t>Fixed Account</a:t>
                      </a:r>
                    </a:p>
                  </a:txBody>
                  <a:tcPr/>
                </a:tc>
                <a:tc>
                  <a:txBody>
                    <a:bodyPr/>
                    <a:lstStyle/>
                    <a:p>
                      <a:r>
                        <a:rPr lang="en-US" dirty="0"/>
                        <a:t>6% ROR</a:t>
                      </a:r>
                    </a:p>
                  </a:txBody>
                  <a:tcPr/>
                </a:tc>
                <a:extLst>
                  <a:ext uri="{0D108BD9-81ED-4DB2-BD59-A6C34878D82A}">
                    <a16:rowId xmlns:a16="http://schemas.microsoft.com/office/drawing/2014/main" val="3538712909"/>
                  </a:ext>
                </a:extLst>
              </a:tr>
              <a:tr h="370840">
                <a:tc>
                  <a:txBody>
                    <a:bodyPr/>
                    <a:lstStyle/>
                    <a:p>
                      <a:r>
                        <a:rPr lang="en-US" dirty="0"/>
                        <a:t>Year 1 Death Benefit</a:t>
                      </a:r>
                    </a:p>
                  </a:txBody>
                  <a:tcPr>
                    <a:solidFill>
                      <a:schemeClr val="bg1">
                        <a:lumMod val="85000"/>
                      </a:schemeClr>
                    </a:solidFill>
                  </a:tcPr>
                </a:tc>
                <a:tc>
                  <a:txBody>
                    <a:bodyPr/>
                    <a:lstStyle/>
                    <a:p>
                      <a:r>
                        <a:rPr lang="en-US" dirty="0"/>
                        <a:t>$178,837</a:t>
                      </a:r>
                    </a:p>
                  </a:txBody>
                  <a:tcPr>
                    <a:solidFill>
                      <a:schemeClr val="bg1">
                        <a:lumMod val="85000"/>
                      </a:schemeClr>
                    </a:solidFill>
                  </a:tcPr>
                </a:tc>
                <a:tc>
                  <a:txBody>
                    <a:bodyPr/>
                    <a:lstStyle/>
                    <a:p>
                      <a:r>
                        <a:rPr lang="en-US" dirty="0"/>
                        <a:t>$181,521</a:t>
                      </a:r>
                    </a:p>
                  </a:txBody>
                  <a:tcPr>
                    <a:solidFill>
                      <a:schemeClr val="bg1">
                        <a:lumMod val="85000"/>
                      </a:schemeClr>
                    </a:solidFill>
                  </a:tcPr>
                </a:tc>
                <a:extLst>
                  <a:ext uri="{0D108BD9-81ED-4DB2-BD59-A6C34878D82A}">
                    <a16:rowId xmlns:a16="http://schemas.microsoft.com/office/drawing/2014/main" val="1747992965"/>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10 Death Benefit</a:t>
                      </a:r>
                    </a:p>
                  </a:txBody>
                  <a:tcPr>
                    <a:solidFill>
                      <a:schemeClr val="bg1">
                        <a:lumMod val="85000"/>
                      </a:schemeClr>
                    </a:solidFill>
                  </a:tcPr>
                </a:tc>
                <a:tc>
                  <a:txBody>
                    <a:bodyPr/>
                    <a:lstStyle/>
                    <a:p>
                      <a:r>
                        <a:rPr lang="en-US" dirty="0"/>
                        <a:t>$195,060</a:t>
                      </a:r>
                    </a:p>
                  </a:txBody>
                  <a:tcPr>
                    <a:solidFill>
                      <a:schemeClr val="bg1">
                        <a:lumMod val="85000"/>
                      </a:schemeClr>
                    </a:solidFill>
                  </a:tcPr>
                </a:tc>
                <a:tc>
                  <a:txBody>
                    <a:bodyPr/>
                    <a:lstStyle/>
                    <a:p>
                      <a:r>
                        <a:rPr lang="en-US" dirty="0"/>
                        <a:t>$227,670</a:t>
                      </a:r>
                    </a:p>
                  </a:txBody>
                  <a:tcPr>
                    <a:solidFill>
                      <a:schemeClr val="bg1">
                        <a:lumMod val="85000"/>
                      </a:schemeClr>
                    </a:solidFill>
                  </a:tcPr>
                </a:tc>
                <a:extLst>
                  <a:ext uri="{0D108BD9-81ED-4DB2-BD59-A6C34878D82A}">
                    <a16:rowId xmlns:a16="http://schemas.microsoft.com/office/drawing/2014/main" val="2047770893"/>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20 Death Benefit</a:t>
                      </a:r>
                    </a:p>
                  </a:txBody>
                  <a:tcPr>
                    <a:solidFill>
                      <a:schemeClr val="bg1">
                        <a:lumMod val="85000"/>
                      </a:schemeClr>
                    </a:solidFill>
                  </a:tcPr>
                </a:tc>
                <a:tc>
                  <a:txBody>
                    <a:bodyPr/>
                    <a:lstStyle/>
                    <a:p>
                      <a:r>
                        <a:rPr lang="en-US" dirty="0"/>
                        <a:t>$236,479</a:t>
                      </a:r>
                    </a:p>
                  </a:txBody>
                  <a:tcPr>
                    <a:solidFill>
                      <a:schemeClr val="bg1">
                        <a:lumMod val="85000"/>
                      </a:schemeClr>
                    </a:solidFill>
                  </a:tcPr>
                </a:tc>
                <a:tc>
                  <a:txBody>
                    <a:bodyPr/>
                    <a:lstStyle/>
                    <a:p>
                      <a:r>
                        <a:rPr lang="en-US" dirty="0"/>
                        <a:t>$320,735</a:t>
                      </a:r>
                    </a:p>
                  </a:txBody>
                  <a:tcPr>
                    <a:solidFill>
                      <a:schemeClr val="bg1">
                        <a:lumMod val="85000"/>
                      </a:schemeClr>
                    </a:solidFill>
                  </a:tcPr>
                </a:tc>
                <a:extLst>
                  <a:ext uri="{0D108BD9-81ED-4DB2-BD59-A6C34878D82A}">
                    <a16:rowId xmlns:a16="http://schemas.microsoft.com/office/drawing/2014/main" val="810193103"/>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Age 90 Death Benefit</a:t>
                      </a:r>
                    </a:p>
                  </a:txBody>
                  <a:tcPr>
                    <a:solidFill>
                      <a:schemeClr val="bg1">
                        <a:lumMod val="85000"/>
                      </a:schemeClr>
                    </a:solidFill>
                  </a:tcPr>
                </a:tc>
                <a:tc>
                  <a:txBody>
                    <a:bodyPr/>
                    <a:lstStyle/>
                    <a:p>
                      <a:r>
                        <a:rPr lang="en-US" dirty="0"/>
                        <a:t>$328,174</a:t>
                      </a:r>
                    </a:p>
                  </a:txBody>
                  <a:tcPr>
                    <a:solidFill>
                      <a:schemeClr val="bg1">
                        <a:lumMod val="85000"/>
                      </a:schemeClr>
                    </a:solidFill>
                  </a:tcPr>
                </a:tc>
                <a:tc>
                  <a:txBody>
                    <a:bodyPr/>
                    <a:lstStyle/>
                    <a:p>
                      <a:r>
                        <a:rPr lang="en-US" dirty="0"/>
                        <a:t>$566,152</a:t>
                      </a:r>
                    </a:p>
                  </a:txBody>
                  <a:tcPr>
                    <a:solidFill>
                      <a:schemeClr val="bg1">
                        <a:lumMod val="85000"/>
                      </a:schemeClr>
                    </a:solidFill>
                  </a:tcPr>
                </a:tc>
                <a:extLst>
                  <a:ext uri="{0D108BD9-81ED-4DB2-BD59-A6C34878D82A}">
                    <a16:rowId xmlns:a16="http://schemas.microsoft.com/office/drawing/2014/main" val="3565668459"/>
                  </a:ext>
                </a:extLst>
              </a:tr>
            </a:tbl>
          </a:graphicData>
        </a:graphic>
      </p:graphicFrame>
    </p:spTree>
    <p:extLst>
      <p:ext uri="{BB962C8B-B14F-4D97-AF65-F5344CB8AC3E}">
        <p14:creationId xmlns:p14="http://schemas.microsoft.com/office/powerpoint/2010/main" val="4082454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26467E-FFCB-4663-AB73-AE98EEBFDAAA}"/>
              </a:ext>
            </a:extLst>
          </p:cNvPr>
          <p:cNvSpPr>
            <a:spLocks noGrp="1"/>
          </p:cNvSpPr>
          <p:nvPr>
            <p:ph type="title"/>
          </p:nvPr>
        </p:nvSpPr>
        <p:spPr>
          <a:xfrm>
            <a:off x="965198" y="269000"/>
            <a:ext cx="10807700" cy="972268"/>
          </a:xfrm>
        </p:spPr>
        <p:txBody>
          <a:bodyPr/>
          <a:lstStyle/>
          <a:p>
            <a:r>
              <a:rPr lang="en-US" dirty="0"/>
              <a:t>What if I become chronically ill?</a:t>
            </a:r>
          </a:p>
        </p:txBody>
      </p:sp>
      <p:sp>
        <p:nvSpPr>
          <p:cNvPr id="8" name="Content Placeholder 7">
            <a:extLst>
              <a:ext uri="{FF2B5EF4-FFF2-40B4-BE49-F238E27FC236}">
                <a16:creationId xmlns:a16="http://schemas.microsoft.com/office/drawing/2014/main" id="{4501E610-835B-4309-BEDE-3DFEEE8A391F}"/>
              </a:ext>
            </a:extLst>
          </p:cNvPr>
          <p:cNvSpPr>
            <a:spLocks noGrp="1"/>
          </p:cNvSpPr>
          <p:nvPr>
            <p:ph sz="quarter" idx="15"/>
          </p:nvPr>
        </p:nvSpPr>
        <p:spPr/>
        <p:txBody>
          <a:bodyPr/>
          <a:lstStyle/>
          <a:p>
            <a:pPr marL="0" indent="0">
              <a:buClr>
                <a:srgbClr val="6D6E71"/>
              </a:buClr>
              <a:buNone/>
            </a:pPr>
            <a:r>
              <a:rPr lang="en-US" b="1" dirty="0">
                <a:solidFill>
                  <a:schemeClr val="bg2"/>
                </a:solidFill>
              </a:rPr>
              <a:t>Chronically ill means that the insured:</a:t>
            </a:r>
          </a:p>
          <a:p>
            <a:pPr>
              <a:spcAft>
                <a:spcPts val="1800"/>
              </a:spcAft>
              <a:buClr>
                <a:srgbClr val="6D6E71"/>
              </a:buClr>
            </a:pPr>
            <a:r>
              <a:rPr lang="en-US" dirty="0"/>
              <a:t>Is unable to perform at least two Activities of Daily Living (ADLs) without substantial assistance for a period of at least 90 days; </a:t>
            </a:r>
            <a:r>
              <a:rPr lang="en-US" b="1" dirty="0">
                <a:solidFill>
                  <a:schemeClr val="bg2"/>
                </a:solidFill>
              </a:rPr>
              <a:t>OR</a:t>
            </a:r>
            <a:r>
              <a:rPr lang="en-US" dirty="0"/>
              <a:t> </a:t>
            </a:r>
          </a:p>
          <a:p>
            <a:pPr>
              <a:buClr>
                <a:srgbClr val="6D6E71"/>
              </a:buClr>
            </a:pPr>
            <a:r>
              <a:rPr lang="en-US" dirty="0"/>
              <a:t>Requires substantial supervision and protection from threats to health and safety due to a severe cognitive impairment. </a:t>
            </a:r>
          </a:p>
        </p:txBody>
      </p:sp>
      <p:pic>
        <p:nvPicPr>
          <p:cNvPr id="11" name="Picture Placeholder 10">
            <a:extLst>
              <a:ext uri="{FF2B5EF4-FFF2-40B4-BE49-F238E27FC236}">
                <a16:creationId xmlns:a16="http://schemas.microsoft.com/office/drawing/2014/main" id="{7841AF32-3621-4592-B132-52ABA74CAC3E}"/>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l="12809" r="12809"/>
          <a:stretch/>
        </p:blipFill>
        <p:spPr>
          <a:xfrm>
            <a:off x="965198" y="1477964"/>
            <a:ext cx="4262410" cy="3835908"/>
          </a:xfrm>
        </p:spPr>
      </p:pic>
      <p:sp>
        <p:nvSpPr>
          <p:cNvPr id="4" name="Slide Number Placeholder 3">
            <a:extLst>
              <a:ext uri="{FF2B5EF4-FFF2-40B4-BE49-F238E27FC236}">
                <a16:creationId xmlns:a16="http://schemas.microsoft.com/office/drawing/2014/main" id="{E4BDA8A5-9EB1-4155-868A-E11808F4637E}"/>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18</a:t>
            </a:fld>
            <a:endParaRPr lang="en-US"/>
          </a:p>
        </p:txBody>
      </p:sp>
    </p:spTree>
    <p:extLst>
      <p:ext uri="{BB962C8B-B14F-4D97-AF65-F5344CB8AC3E}">
        <p14:creationId xmlns:p14="http://schemas.microsoft.com/office/powerpoint/2010/main" val="368493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26467E-FFCB-4663-AB73-AE98EEBFDAAA}"/>
              </a:ext>
            </a:extLst>
          </p:cNvPr>
          <p:cNvSpPr>
            <a:spLocks noGrp="1"/>
          </p:cNvSpPr>
          <p:nvPr>
            <p:ph type="title"/>
          </p:nvPr>
        </p:nvSpPr>
        <p:spPr/>
        <p:txBody>
          <a:bodyPr/>
          <a:lstStyle/>
          <a:p>
            <a:r>
              <a:rPr lang="en-US" dirty="0"/>
              <a:t>Addressing Chronic Illness</a:t>
            </a:r>
          </a:p>
        </p:txBody>
      </p:sp>
      <p:sp>
        <p:nvSpPr>
          <p:cNvPr id="23" name="Content Placeholder 22">
            <a:extLst>
              <a:ext uri="{FF2B5EF4-FFF2-40B4-BE49-F238E27FC236}">
                <a16:creationId xmlns:a16="http://schemas.microsoft.com/office/drawing/2014/main" id="{50EA5DA4-BB1A-4CEB-A124-F457501EEF6D}"/>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BC1"/>
                </a:solidFill>
                <a:effectLst/>
                <a:uLnTx/>
                <a:uFillTx/>
                <a:latin typeface="Arial"/>
                <a:ea typeface="+mn-ea"/>
                <a:cs typeface="+mn-cs"/>
              </a:rPr>
              <a:t>Optional riders can be added to a life insurance policy* to accelerate the policy’s death benefit in the event of a qualifying chronic or terminal illness</a:t>
            </a:r>
          </a:p>
        </p:txBody>
      </p:sp>
      <p:sp>
        <p:nvSpPr>
          <p:cNvPr id="28" name="Content Placeholder 27">
            <a:extLst>
              <a:ext uri="{FF2B5EF4-FFF2-40B4-BE49-F238E27FC236}">
                <a16:creationId xmlns:a16="http://schemas.microsoft.com/office/drawing/2014/main" id="{4504ED85-C0E4-40F4-9C4F-917B96E84F28}"/>
              </a:ext>
            </a:extLst>
          </p:cNvPr>
          <p:cNvSpPr>
            <a:spLocks noGrp="1"/>
          </p:cNvSpPr>
          <p:nvPr>
            <p:ph idx="20"/>
          </p:nvPr>
        </p:nvSpPr>
        <p:spPr>
          <a:xfrm>
            <a:off x="965197" y="2218860"/>
            <a:ext cx="6267566" cy="3464488"/>
          </a:xfrm>
        </p:spPr>
        <p:txBody>
          <a:bodyPr/>
          <a:lstStyle/>
          <a:p>
            <a:pPr marL="0" indent="0">
              <a:buClr>
                <a:srgbClr val="6D6E71"/>
              </a:buClr>
              <a:buNone/>
            </a:pPr>
            <a:r>
              <a:rPr lang="en-US" b="1" dirty="0">
                <a:solidFill>
                  <a:schemeClr val="bg2"/>
                </a:solidFill>
              </a:rPr>
              <a:t>Riders can offer:</a:t>
            </a:r>
          </a:p>
          <a:p>
            <a:pPr>
              <a:buClr>
                <a:srgbClr val="6D6E71"/>
              </a:buClr>
            </a:pPr>
            <a:r>
              <a:rPr lang="en-US" dirty="0"/>
              <a:t>No elimination or waiting period</a:t>
            </a:r>
          </a:p>
          <a:p>
            <a:pPr>
              <a:buClr>
                <a:srgbClr val="6D6E71"/>
              </a:buClr>
            </a:pPr>
            <a:r>
              <a:rPr lang="en-US" dirty="0"/>
              <a:t>No permanency requirements</a:t>
            </a:r>
          </a:p>
          <a:p>
            <a:pPr>
              <a:buClr>
                <a:srgbClr val="6D6E71"/>
              </a:buClr>
            </a:pPr>
            <a:r>
              <a:rPr lang="en-US" dirty="0"/>
              <a:t>Pays for family care/no professional care required</a:t>
            </a:r>
          </a:p>
          <a:p>
            <a:pPr>
              <a:buClr>
                <a:srgbClr val="6D6E71"/>
              </a:buClr>
            </a:pPr>
            <a:r>
              <a:rPr lang="en-US" dirty="0"/>
              <a:t>No restrictions on benefit use</a:t>
            </a:r>
          </a:p>
          <a:p>
            <a:pPr>
              <a:buClr>
                <a:srgbClr val="6D6E71"/>
              </a:buClr>
            </a:pPr>
            <a:r>
              <a:rPr lang="en-US" dirty="0"/>
              <a:t>Permanent lapse protection</a:t>
            </a:r>
          </a:p>
          <a:p>
            <a:pPr>
              <a:buClr>
                <a:srgbClr val="6D6E71"/>
              </a:buClr>
            </a:pPr>
            <a:r>
              <a:rPr lang="en-US" dirty="0"/>
              <a:t>Potentially available in annual lump sum</a:t>
            </a:r>
          </a:p>
          <a:p>
            <a:pPr>
              <a:buClr>
                <a:srgbClr val="6D6E71"/>
              </a:buClr>
            </a:pPr>
            <a:r>
              <a:rPr lang="en-US" dirty="0"/>
              <a:t>Benefit grows as policy death benefit grows**</a:t>
            </a:r>
          </a:p>
        </p:txBody>
      </p:sp>
      <p:sp>
        <p:nvSpPr>
          <p:cNvPr id="40" name="Content Placeholder 39">
            <a:extLst>
              <a:ext uri="{FF2B5EF4-FFF2-40B4-BE49-F238E27FC236}">
                <a16:creationId xmlns:a16="http://schemas.microsoft.com/office/drawing/2014/main" id="{E0A28EB8-B60B-4C42-894F-702582C46FAB}"/>
              </a:ext>
              <a:ext uri="{C183D7F6-B498-43B3-948B-1728B52AA6E4}">
                <adec:decorative xmlns:adec="http://schemas.microsoft.com/office/drawing/2017/decorative" val="1"/>
              </a:ext>
            </a:extLst>
          </p:cNvPr>
          <p:cNvSpPr>
            <a:spLocks noGrp="1"/>
          </p:cNvSpPr>
          <p:nvPr>
            <p:ph idx="24"/>
          </p:nvPr>
        </p:nvSpPr>
        <p:spPr>
          <a:xfrm>
            <a:off x="831503" y="4942437"/>
            <a:ext cx="5665550" cy="5766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dirty="0"/>
              <a:t> </a:t>
            </a:r>
          </a:p>
        </p:txBody>
      </p:sp>
      <p:sp>
        <p:nvSpPr>
          <p:cNvPr id="2" name="Text Placeholder 1">
            <a:extLst>
              <a:ext uri="{FF2B5EF4-FFF2-40B4-BE49-F238E27FC236}">
                <a16:creationId xmlns:a16="http://schemas.microsoft.com/office/drawing/2014/main" id="{D42D2FC6-2FD5-4933-996A-BF56DDB5EC15}"/>
              </a:ext>
            </a:extLst>
          </p:cNvPr>
          <p:cNvSpPr>
            <a:spLocks noGrp="1"/>
          </p:cNvSpPr>
          <p:nvPr>
            <p:ph type="body" sz="quarter" idx="15"/>
          </p:nvPr>
        </p:nvSpPr>
        <p:spPr/>
        <p:txBody>
          <a:bodyPr/>
          <a:lstStyle/>
          <a:p>
            <a:r>
              <a:rPr lang="en-US" dirty="0"/>
              <a:t>*Riders are typically offered for additional cost and/or underwriting.</a:t>
            </a:r>
          </a:p>
          <a:p>
            <a:r>
              <a:rPr lang="en-US" dirty="0"/>
              <a:t>** Benefits received under the rider will reduce and may deplete the death benefit available to beneficiaries</a:t>
            </a:r>
          </a:p>
        </p:txBody>
      </p:sp>
      <p:sp>
        <p:nvSpPr>
          <p:cNvPr id="4" name="Slide Number Placeholder 3">
            <a:extLst>
              <a:ext uri="{FF2B5EF4-FFF2-40B4-BE49-F238E27FC236}">
                <a16:creationId xmlns:a16="http://schemas.microsoft.com/office/drawing/2014/main" id="{E4BDA8A5-9EB1-4155-868A-E11808F4637E}"/>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19</a:t>
            </a:fld>
            <a:endParaRPr lang="en-US"/>
          </a:p>
        </p:txBody>
      </p:sp>
      <p:pic>
        <p:nvPicPr>
          <p:cNvPr id="37" name="Picture Placeholder 9">
            <a:extLst>
              <a:ext uri="{FF2B5EF4-FFF2-40B4-BE49-F238E27FC236}">
                <a16:creationId xmlns:a16="http://schemas.microsoft.com/office/drawing/2014/main" id="{A59AADBB-04DD-4592-BA0D-E85A85DF3B09}"/>
              </a:ext>
              <a:ext uri="{C183D7F6-B498-43B3-948B-1728B52AA6E4}">
                <adec:decorative xmlns:adec="http://schemas.microsoft.com/office/drawing/2017/decorative" val="1"/>
              </a:ext>
            </a:extLst>
          </p:cNvPr>
          <p:cNvPicPr>
            <a:picLocks noGrp="1" noChangeAspect="1"/>
          </p:cNvPicPr>
          <p:nvPr>
            <p:ph idx="21"/>
          </p:nvPr>
        </p:nvPicPr>
        <p:blipFill rotWithShape="1">
          <a:blip r:embed="rId3" cstate="print">
            <a:extLst>
              <a:ext uri="{28A0092B-C50C-407E-A947-70E740481C1C}">
                <a14:useLocalDpi xmlns:a14="http://schemas.microsoft.com/office/drawing/2010/main" val="0"/>
              </a:ext>
            </a:extLst>
          </a:blip>
          <a:srcRect l="51691" t="35706" r="1500"/>
          <a:stretch/>
        </p:blipFill>
        <p:spPr>
          <a:xfrm>
            <a:off x="7373938" y="2242431"/>
            <a:ext cx="4257786" cy="3831336"/>
          </a:xfrm>
          <a:prstGeom prst="roundRect">
            <a:avLst/>
          </a:prstGeom>
        </p:spPr>
      </p:pic>
    </p:spTree>
    <p:extLst>
      <p:ext uri="{BB962C8B-B14F-4D97-AF65-F5344CB8AC3E}">
        <p14:creationId xmlns:p14="http://schemas.microsoft.com/office/powerpoint/2010/main" val="300951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2FBDDB5-4271-4F7C-80B7-FAFCC790A19C}"/>
              </a:ext>
            </a:extLst>
          </p:cNvPr>
          <p:cNvSpPr>
            <a:spLocks noGrp="1"/>
          </p:cNvSpPr>
          <p:nvPr>
            <p:ph type="title"/>
          </p:nvPr>
        </p:nvSpPr>
        <p:spPr>
          <a:xfrm>
            <a:off x="965198" y="0"/>
            <a:ext cx="10515600" cy="969264"/>
          </a:xfrm>
        </p:spPr>
        <p:txBody>
          <a:bodyPr anchor="b">
            <a:noAutofit/>
          </a:bodyPr>
          <a:lstStyle/>
          <a:p>
            <a:pPr marL="12700"/>
            <a:r>
              <a:rPr lang="en-US" sz="4400"/>
              <a:t>Important Information</a:t>
            </a:r>
            <a:endParaRPr lang="en-US" sz="4400" dirty="0"/>
          </a:p>
        </p:txBody>
      </p:sp>
      <p:sp>
        <p:nvSpPr>
          <p:cNvPr id="5" name="TextBox 4">
            <a:extLst>
              <a:ext uri="{FF2B5EF4-FFF2-40B4-BE49-F238E27FC236}">
                <a16:creationId xmlns:a16="http://schemas.microsoft.com/office/drawing/2014/main" id="{D43E4A77-A47B-344D-933E-47A0E458ED7B}"/>
              </a:ext>
              <a:ext uri="{C183D7F6-B498-43B3-948B-1728B52AA6E4}">
                <adec:decorative xmlns:adec="http://schemas.microsoft.com/office/drawing/2017/decorative" val="1"/>
              </a:ext>
            </a:extLst>
          </p:cNvPr>
          <p:cNvSpPr txBox="1"/>
          <p:nvPr/>
        </p:nvSpPr>
        <p:spPr>
          <a:xfrm>
            <a:off x="742749" y="1062524"/>
            <a:ext cx="3244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13195"/>
                </a:solidFill>
                <a:effectLst/>
                <a:uLnTx/>
                <a:uFillTx/>
                <a:latin typeface="Arial"/>
                <a:ea typeface="+mn-ea"/>
                <a:cs typeface="+mn-cs"/>
              </a:rPr>
              <a:t>[</a:t>
            </a:r>
          </a:p>
        </p:txBody>
      </p:sp>
      <p:sp>
        <p:nvSpPr>
          <p:cNvPr id="10" name="Content Placeholder 9">
            <a:extLst>
              <a:ext uri="{FF2B5EF4-FFF2-40B4-BE49-F238E27FC236}">
                <a16:creationId xmlns:a16="http://schemas.microsoft.com/office/drawing/2014/main" id="{75AEFBEE-3014-4017-B942-1A3573D6D08C}"/>
              </a:ext>
            </a:extLst>
          </p:cNvPr>
          <p:cNvSpPr>
            <a:spLocks noGrp="1"/>
          </p:cNvSpPr>
          <p:nvPr>
            <p:ph idx="1"/>
          </p:nvPr>
        </p:nvSpPr>
        <p:spPr>
          <a:xfrm>
            <a:off x="965198" y="1143000"/>
            <a:ext cx="10655301" cy="3940800"/>
          </a:xfrm>
        </p:spPr>
        <p:txBody>
          <a:bodyPr>
            <a:noAutofit/>
          </a:bodyPr>
          <a:lstStyle/>
          <a:p>
            <a:pPr marL="0" marR="264160" indent="0">
              <a:lnSpc>
                <a:spcPct val="100000"/>
              </a:lnSpc>
              <a:spcBef>
                <a:spcPts val="600"/>
              </a:spcBef>
              <a:buNone/>
            </a:pPr>
            <a:r>
              <a:rPr lang="en-US" sz="1200" b="1">
                <a:solidFill>
                  <a:schemeClr val="tx1"/>
                </a:solidFill>
                <a:cs typeface="Calibri"/>
              </a:rPr>
              <a:t>Investing involves risk including possible loss of principal. </a:t>
            </a:r>
            <a:r>
              <a:rPr lang="en-US" sz="1200">
                <a:solidFill>
                  <a:schemeClr val="tx1"/>
                </a:solidFill>
                <a:cs typeface="Calibri"/>
              </a:rPr>
              <a:t>Information is current as of the date of this material.</a:t>
            </a:r>
          </a:p>
          <a:p>
            <a:pPr marL="0" marR="264160" indent="0">
              <a:lnSpc>
                <a:spcPct val="100000"/>
              </a:lnSpc>
              <a:spcBef>
                <a:spcPts val="600"/>
              </a:spcBef>
              <a:buNone/>
            </a:pPr>
            <a:r>
              <a:rPr lang="en-US" sz="1200" spc="-10">
                <a:solidFill>
                  <a:schemeClr val="tx1"/>
                </a:solidFill>
                <a:cs typeface="Calibri"/>
              </a:rPr>
              <a:t>Any </a:t>
            </a:r>
            <a:r>
              <a:rPr lang="en-US" sz="1200">
                <a:solidFill>
                  <a:schemeClr val="tx1"/>
                </a:solidFill>
                <a:cs typeface="Calibri"/>
              </a:rPr>
              <a:t>opinions </a:t>
            </a:r>
            <a:r>
              <a:rPr lang="en-US" sz="1200" spc="-5">
                <a:solidFill>
                  <a:schemeClr val="tx1"/>
                </a:solidFill>
                <a:cs typeface="Calibri"/>
              </a:rPr>
              <a:t>expressed herein are </a:t>
            </a:r>
            <a:r>
              <a:rPr lang="en-US" sz="1200" spc="-10">
                <a:solidFill>
                  <a:schemeClr val="tx1"/>
                </a:solidFill>
                <a:cs typeface="Calibri"/>
              </a:rPr>
              <a:t>from </a:t>
            </a:r>
            <a:r>
              <a:rPr lang="en-US" sz="1200">
                <a:solidFill>
                  <a:schemeClr val="tx1"/>
                </a:solidFill>
                <a:cs typeface="Calibri"/>
              </a:rPr>
              <a:t>a </a:t>
            </a:r>
            <a:r>
              <a:rPr lang="en-US" sz="1200" spc="-5">
                <a:solidFill>
                  <a:schemeClr val="tx1"/>
                </a:solidFill>
                <a:cs typeface="Calibri"/>
              </a:rPr>
              <a:t>third </a:t>
            </a:r>
            <a:r>
              <a:rPr lang="en-US" sz="1200">
                <a:solidFill>
                  <a:schemeClr val="tx1"/>
                </a:solidFill>
                <a:cs typeface="Calibri"/>
              </a:rPr>
              <a:t>party and </a:t>
            </a:r>
            <a:r>
              <a:rPr lang="en-US" sz="1200" spc="-5">
                <a:solidFill>
                  <a:schemeClr val="tx1"/>
                </a:solidFill>
                <a:cs typeface="Calibri"/>
              </a:rPr>
              <a:t>are given </a:t>
            </a:r>
            <a:r>
              <a:rPr lang="en-US" sz="1200">
                <a:solidFill>
                  <a:schemeClr val="tx1"/>
                </a:solidFill>
                <a:cs typeface="Calibri"/>
              </a:rPr>
              <a:t>in </a:t>
            </a:r>
            <a:r>
              <a:rPr lang="en-US" sz="1200" spc="-5">
                <a:solidFill>
                  <a:schemeClr val="tx1"/>
                </a:solidFill>
                <a:cs typeface="Calibri"/>
              </a:rPr>
              <a:t>good faith, are subject to change without notice, </a:t>
            </a:r>
            <a:r>
              <a:rPr lang="en-US" sz="1200">
                <a:solidFill>
                  <a:schemeClr val="tx1"/>
                </a:solidFill>
                <a:cs typeface="Calibri"/>
              </a:rPr>
              <a:t>and </a:t>
            </a:r>
            <a:r>
              <a:rPr lang="en-US" sz="1200" spc="-5">
                <a:solidFill>
                  <a:schemeClr val="tx1"/>
                </a:solidFill>
                <a:cs typeface="Calibri"/>
              </a:rPr>
              <a:t>are considered  </a:t>
            </a:r>
            <a:r>
              <a:rPr lang="en-US" sz="1200" spc="-10">
                <a:solidFill>
                  <a:schemeClr val="tx1"/>
                </a:solidFill>
                <a:cs typeface="Calibri"/>
              </a:rPr>
              <a:t>correct </a:t>
            </a:r>
            <a:r>
              <a:rPr lang="en-US" sz="1200">
                <a:solidFill>
                  <a:schemeClr val="tx1"/>
                </a:solidFill>
                <a:cs typeface="Calibri"/>
              </a:rPr>
              <a:t>as of the </a:t>
            </a:r>
            <a:r>
              <a:rPr lang="en-US" sz="1200" spc="-10">
                <a:solidFill>
                  <a:schemeClr val="tx1"/>
                </a:solidFill>
                <a:cs typeface="Calibri"/>
              </a:rPr>
              <a:t>stated date </a:t>
            </a:r>
            <a:r>
              <a:rPr lang="en-US" sz="1200">
                <a:solidFill>
                  <a:schemeClr val="tx1"/>
                </a:solidFill>
                <a:cs typeface="Calibri"/>
              </a:rPr>
              <a:t>of their</a:t>
            </a:r>
            <a:r>
              <a:rPr lang="en-US" sz="1200" spc="-40">
                <a:solidFill>
                  <a:schemeClr val="tx1"/>
                </a:solidFill>
                <a:cs typeface="Calibri"/>
              </a:rPr>
              <a:t> </a:t>
            </a:r>
            <a:r>
              <a:rPr lang="en-US" sz="1200" spc="-5">
                <a:solidFill>
                  <a:schemeClr val="tx1"/>
                </a:solidFill>
                <a:cs typeface="Calibri"/>
              </a:rPr>
              <a:t>issue.</a:t>
            </a:r>
            <a:endParaRPr lang="en-US" sz="1200">
              <a:solidFill>
                <a:schemeClr val="tx1"/>
              </a:solidFill>
              <a:cs typeface="Calibri"/>
            </a:endParaRPr>
          </a:p>
          <a:p>
            <a:pPr marL="0" marR="140970" indent="0">
              <a:lnSpc>
                <a:spcPct val="100000"/>
              </a:lnSpc>
              <a:spcBef>
                <a:spcPts val="600"/>
              </a:spcBef>
              <a:buNone/>
            </a:pPr>
            <a:r>
              <a:rPr lang="en-US" sz="1200" b="1" spc="-5">
                <a:solidFill>
                  <a:schemeClr val="tx1"/>
                </a:solidFill>
                <a:cs typeface="Calibri"/>
              </a:rPr>
              <a:t>Merrill </a:t>
            </a:r>
            <a:r>
              <a:rPr lang="en-US" sz="1200" b="1" spc="-10">
                <a:solidFill>
                  <a:schemeClr val="tx1"/>
                </a:solidFill>
                <a:cs typeface="Calibri"/>
              </a:rPr>
              <a:t>Lynch, </a:t>
            </a:r>
            <a:r>
              <a:rPr lang="en-US" sz="1200" b="1" spc="-5">
                <a:solidFill>
                  <a:schemeClr val="tx1"/>
                </a:solidFill>
                <a:cs typeface="Calibri"/>
              </a:rPr>
              <a:t>Pierce, Fenner </a:t>
            </a:r>
            <a:r>
              <a:rPr lang="en-US" sz="1200" b="1">
                <a:solidFill>
                  <a:schemeClr val="tx1"/>
                </a:solidFill>
                <a:cs typeface="Calibri"/>
              </a:rPr>
              <a:t>&amp; </a:t>
            </a:r>
            <a:r>
              <a:rPr lang="en-US" sz="1200" b="1" spc="-5">
                <a:solidFill>
                  <a:schemeClr val="tx1"/>
                </a:solidFill>
                <a:cs typeface="Calibri"/>
              </a:rPr>
              <a:t>Smith Incorporated </a:t>
            </a:r>
            <a:r>
              <a:rPr lang="en-US" sz="1200" b="1">
                <a:solidFill>
                  <a:schemeClr val="tx1"/>
                </a:solidFill>
                <a:cs typeface="Calibri"/>
              </a:rPr>
              <a:t>is not a </a:t>
            </a:r>
            <a:r>
              <a:rPr lang="en-US" sz="1200" b="1" spc="-10">
                <a:solidFill>
                  <a:schemeClr val="tx1"/>
                </a:solidFill>
                <a:cs typeface="Calibri"/>
              </a:rPr>
              <a:t>tax </a:t>
            </a:r>
            <a:r>
              <a:rPr lang="en-US" sz="1200" b="1">
                <a:solidFill>
                  <a:schemeClr val="tx1"/>
                </a:solidFill>
                <a:cs typeface="Calibri"/>
              </a:rPr>
              <a:t>or </a:t>
            </a:r>
            <a:r>
              <a:rPr lang="en-US" sz="1200" b="1" spc="-10">
                <a:solidFill>
                  <a:schemeClr val="tx1"/>
                </a:solidFill>
                <a:cs typeface="Calibri"/>
              </a:rPr>
              <a:t>legal </a:t>
            </a:r>
            <a:r>
              <a:rPr lang="en-US" sz="1200" b="1" spc="-15">
                <a:solidFill>
                  <a:schemeClr val="tx1"/>
                </a:solidFill>
                <a:cs typeface="Calibri"/>
              </a:rPr>
              <a:t>advisor. </a:t>
            </a:r>
            <a:r>
              <a:rPr lang="en-US" sz="1200" b="1" spc="-5">
                <a:solidFill>
                  <a:schemeClr val="tx1"/>
                </a:solidFill>
                <a:cs typeface="Calibri"/>
              </a:rPr>
              <a:t>Clients </a:t>
            </a:r>
            <a:r>
              <a:rPr lang="en-US" sz="1200" b="1">
                <a:solidFill>
                  <a:schemeClr val="tx1"/>
                </a:solidFill>
                <a:cs typeface="Calibri"/>
              </a:rPr>
              <a:t>should consult a </a:t>
            </a:r>
            <a:r>
              <a:rPr lang="en-US" sz="1200" b="1" spc="-5">
                <a:solidFill>
                  <a:schemeClr val="tx1"/>
                </a:solidFill>
                <a:cs typeface="Calibri"/>
              </a:rPr>
              <a:t>personal </a:t>
            </a:r>
            <a:r>
              <a:rPr lang="en-US" sz="1200" b="1" spc="-10">
                <a:solidFill>
                  <a:schemeClr val="tx1"/>
                </a:solidFill>
                <a:cs typeface="Calibri"/>
              </a:rPr>
              <a:t>tax </a:t>
            </a:r>
            <a:r>
              <a:rPr lang="en-US" sz="1200" b="1">
                <a:solidFill>
                  <a:schemeClr val="tx1"/>
                </a:solidFill>
                <a:cs typeface="Calibri"/>
              </a:rPr>
              <a:t>or </a:t>
            </a:r>
            <a:r>
              <a:rPr lang="en-US" sz="1200" b="1" spc="-10">
                <a:solidFill>
                  <a:schemeClr val="tx1"/>
                </a:solidFill>
                <a:cs typeface="Calibri"/>
              </a:rPr>
              <a:t>legal </a:t>
            </a:r>
            <a:r>
              <a:rPr lang="en-US" sz="1200" b="1" spc="-5">
                <a:solidFill>
                  <a:schemeClr val="tx1"/>
                </a:solidFill>
                <a:cs typeface="Calibri"/>
              </a:rPr>
              <a:t>advisor </a:t>
            </a:r>
            <a:r>
              <a:rPr lang="en-US" sz="1200" b="1">
                <a:solidFill>
                  <a:schemeClr val="tx1"/>
                </a:solidFill>
                <a:cs typeface="Calibri"/>
              </a:rPr>
              <a:t>prior  </a:t>
            </a:r>
            <a:r>
              <a:rPr lang="en-US" sz="1200" b="1" spc="-5">
                <a:solidFill>
                  <a:schemeClr val="tx1"/>
                </a:solidFill>
                <a:cs typeface="Calibri"/>
              </a:rPr>
              <a:t>to making </a:t>
            </a:r>
            <a:r>
              <a:rPr lang="en-US" sz="1200" b="1" spc="-10">
                <a:solidFill>
                  <a:schemeClr val="tx1"/>
                </a:solidFill>
                <a:cs typeface="Calibri"/>
              </a:rPr>
              <a:t>any tax </a:t>
            </a:r>
            <a:r>
              <a:rPr lang="en-US" sz="1200" b="1">
                <a:solidFill>
                  <a:schemeClr val="tx1"/>
                </a:solidFill>
                <a:cs typeface="Calibri"/>
              </a:rPr>
              <a:t>or </a:t>
            </a:r>
            <a:r>
              <a:rPr lang="en-US" sz="1200" b="1" spc="-10">
                <a:solidFill>
                  <a:schemeClr val="tx1"/>
                </a:solidFill>
                <a:cs typeface="Calibri"/>
              </a:rPr>
              <a:t>legal related investment</a:t>
            </a:r>
            <a:r>
              <a:rPr lang="en-US" sz="1200" b="1" spc="35">
                <a:solidFill>
                  <a:schemeClr val="tx1"/>
                </a:solidFill>
                <a:cs typeface="Calibri"/>
              </a:rPr>
              <a:t> </a:t>
            </a:r>
            <a:r>
              <a:rPr lang="en-US" sz="1200" b="1" spc="-5">
                <a:solidFill>
                  <a:schemeClr val="tx1"/>
                </a:solidFill>
                <a:cs typeface="Calibri"/>
              </a:rPr>
              <a:t>decisions.</a:t>
            </a:r>
            <a:endParaRPr lang="en-US" sz="1200">
              <a:solidFill>
                <a:schemeClr val="tx1"/>
              </a:solidFill>
              <a:cs typeface="Calibri"/>
            </a:endParaRPr>
          </a:p>
          <a:p>
            <a:pPr marL="0" marR="466090" indent="0">
              <a:lnSpc>
                <a:spcPct val="100000"/>
              </a:lnSpc>
              <a:spcBef>
                <a:spcPts val="600"/>
              </a:spcBef>
              <a:buNone/>
            </a:pPr>
            <a:r>
              <a:rPr lang="en-US" sz="1200" spc="-5">
                <a:solidFill>
                  <a:schemeClr val="tx1"/>
                </a:solidFill>
                <a:cs typeface="Calibri"/>
              </a:rPr>
              <a:t>Bank </a:t>
            </a:r>
            <a:r>
              <a:rPr lang="en-US" sz="1200">
                <a:solidFill>
                  <a:schemeClr val="tx1"/>
                </a:solidFill>
                <a:cs typeface="Calibri"/>
              </a:rPr>
              <a:t>of </a:t>
            </a:r>
            <a:r>
              <a:rPr lang="en-US" sz="1200" spc="-5">
                <a:solidFill>
                  <a:schemeClr val="tx1"/>
                </a:solidFill>
                <a:cs typeface="Calibri"/>
              </a:rPr>
              <a:t>America Corporation (“Bank </a:t>
            </a:r>
            <a:r>
              <a:rPr lang="en-US" sz="1200">
                <a:solidFill>
                  <a:schemeClr val="tx1"/>
                </a:solidFill>
                <a:cs typeface="Calibri"/>
              </a:rPr>
              <a:t>of </a:t>
            </a:r>
            <a:r>
              <a:rPr lang="en-US" sz="1200" spc="-5">
                <a:solidFill>
                  <a:schemeClr val="tx1"/>
                </a:solidFill>
                <a:cs typeface="Calibri"/>
              </a:rPr>
              <a:t>America”) </a:t>
            </a:r>
            <a:r>
              <a:rPr lang="en-US" sz="1200">
                <a:solidFill>
                  <a:schemeClr val="tx1"/>
                </a:solidFill>
                <a:cs typeface="Calibri"/>
              </a:rPr>
              <a:t>is a </a:t>
            </a:r>
            <a:r>
              <a:rPr lang="en-US" sz="1200" spc="-5">
                <a:solidFill>
                  <a:schemeClr val="tx1"/>
                </a:solidFill>
                <a:cs typeface="Calibri"/>
              </a:rPr>
              <a:t>financial </a:t>
            </a:r>
            <a:r>
              <a:rPr lang="en-US" sz="1200">
                <a:solidFill>
                  <a:schemeClr val="tx1"/>
                </a:solidFill>
                <a:cs typeface="Calibri"/>
              </a:rPr>
              <a:t>holding </a:t>
            </a:r>
            <a:r>
              <a:rPr lang="en-US" sz="1200" spc="-10">
                <a:solidFill>
                  <a:schemeClr val="tx1"/>
                </a:solidFill>
                <a:cs typeface="Calibri"/>
              </a:rPr>
              <a:t>company </a:t>
            </a:r>
            <a:r>
              <a:rPr lang="en-US" sz="1200" spc="-5">
                <a:solidFill>
                  <a:schemeClr val="tx1"/>
                </a:solidFill>
                <a:cs typeface="Calibri"/>
              </a:rPr>
              <a:t>that, through </a:t>
            </a:r>
            <a:r>
              <a:rPr lang="en-US" sz="1200">
                <a:solidFill>
                  <a:schemeClr val="tx1"/>
                </a:solidFill>
                <a:cs typeface="Calibri"/>
              </a:rPr>
              <a:t>its </a:t>
            </a:r>
            <a:r>
              <a:rPr lang="en-US" sz="1200" spc="-5">
                <a:solidFill>
                  <a:schemeClr val="tx1"/>
                </a:solidFill>
                <a:cs typeface="Calibri"/>
              </a:rPr>
              <a:t>subsidiaries </a:t>
            </a:r>
            <a:r>
              <a:rPr lang="en-US" sz="1200">
                <a:solidFill>
                  <a:schemeClr val="tx1"/>
                </a:solidFill>
                <a:cs typeface="Calibri"/>
              </a:rPr>
              <a:t>and </a:t>
            </a:r>
            <a:r>
              <a:rPr lang="en-US" sz="1200" spc="-5">
                <a:solidFill>
                  <a:schemeClr val="tx1"/>
                </a:solidFill>
                <a:cs typeface="Calibri"/>
              </a:rPr>
              <a:t>affiliated companies,  provides banking </a:t>
            </a:r>
            <a:r>
              <a:rPr lang="en-US" sz="1200">
                <a:solidFill>
                  <a:schemeClr val="tx1"/>
                </a:solidFill>
                <a:cs typeface="Calibri"/>
              </a:rPr>
              <a:t>and </a:t>
            </a:r>
            <a:r>
              <a:rPr lang="en-US" sz="1200" spc="-10">
                <a:solidFill>
                  <a:schemeClr val="tx1"/>
                </a:solidFill>
                <a:cs typeface="Calibri"/>
              </a:rPr>
              <a:t>investment </a:t>
            </a:r>
            <a:r>
              <a:rPr lang="en-US" sz="1200" spc="-5">
                <a:solidFill>
                  <a:schemeClr val="tx1"/>
                </a:solidFill>
                <a:cs typeface="Calibri"/>
              </a:rPr>
              <a:t>products </a:t>
            </a:r>
            <a:r>
              <a:rPr lang="en-US" sz="1200">
                <a:solidFill>
                  <a:schemeClr val="tx1"/>
                </a:solidFill>
                <a:cs typeface="Calibri"/>
              </a:rPr>
              <a:t>and other </a:t>
            </a:r>
            <a:r>
              <a:rPr lang="en-US" sz="1200" spc="-5">
                <a:solidFill>
                  <a:schemeClr val="tx1"/>
                </a:solidFill>
                <a:cs typeface="Calibri"/>
              </a:rPr>
              <a:t>financial services</a:t>
            </a:r>
            <a:r>
              <a:rPr lang="en-US" sz="1200" spc="-130">
                <a:solidFill>
                  <a:schemeClr val="tx1"/>
                </a:solidFill>
                <a:cs typeface="Calibri"/>
              </a:rPr>
              <a:t> </a:t>
            </a:r>
            <a:r>
              <a:rPr lang="en-US" sz="1200">
                <a:solidFill>
                  <a:schemeClr val="tx1"/>
                </a:solidFill>
                <a:cs typeface="Calibri"/>
              </a:rPr>
              <a:t>.</a:t>
            </a:r>
          </a:p>
          <a:p>
            <a:pPr marL="0" marR="137160" indent="0">
              <a:lnSpc>
                <a:spcPct val="100000"/>
              </a:lnSpc>
              <a:spcBef>
                <a:spcPts val="600"/>
              </a:spcBef>
              <a:buNone/>
            </a:pPr>
            <a:r>
              <a:rPr lang="en-US" sz="1200">
                <a:solidFill>
                  <a:schemeClr val="tx1"/>
                </a:solidFill>
                <a:cs typeface="Calibri"/>
              </a:rPr>
              <a:t>Merrill </a:t>
            </a:r>
            <a:r>
              <a:rPr lang="en-US" sz="1200" spc="-10">
                <a:solidFill>
                  <a:schemeClr val="tx1"/>
                </a:solidFill>
                <a:cs typeface="Calibri"/>
              </a:rPr>
              <a:t>Lynch, </a:t>
            </a:r>
            <a:r>
              <a:rPr lang="en-US" sz="1200" spc="-5">
                <a:solidFill>
                  <a:schemeClr val="tx1"/>
                </a:solidFill>
                <a:cs typeface="Calibri"/>
              </a:rPr>
              <a:t>Pierce, Fenner </a:t>
            </a:r>
            <a:r>
              <a:rPr lang="en-US" sz="1200">
                <a:solidFill>
                  <a:schemeClr val="tx1"/>
                </a:solidFill>
                <a:cs typeface="Calibri"/>
              </a:rPr>
              <a:t>&amp; Smith </a:t>
            </a:r>
            <a:r>
              <a:rPr lang="en-US" sz="1200" spc="-10">
                <a:solidFill>
                  <a:schemeClr val="tx1"/>
                </a:solidFill>
                <a:cs typeface="Calibri"/>
              </a:rPr>
              <a:t>Incorporated </a:t>
            </a:r>
            <a:r>
              <a:rPr lang="en-US" sz="1200" spc="-5">
                <a:solidFill>
                  <a:schemeClr val="tx1"/>
                </a:solidFill>
                <a:cs typeface="Calibri"/>
              </a:rPr>
              <a:t>(also </a:t>
            </a:r>
            <a:r>
              <a:rPr lang="en-US" sz="1200" spc="-10">
                <a:solidFill>
                  <a:schemeClr val="tx1"/>
                </a:solidFill>
                <a:cs typeface="Calibri"/>
              </a:rPr>
              <a:t>referred </a:t>
            </a:r>
            <a:r>
              <a:rPr lang="en-US" sz="1200" spc="-5">
                <a:solidFill>
                  <a:schemeClr val="tx1"/>
                </a:solidFill>
                <a:cs typeface="Calibri"/>
              </a:rPr>
              <a:t>to </a:t>
            </a:r>
            <a:r>
              <a:rPr lang="en-US" sz="1200">
                <a:solidFill>
                  <a:schemeClr val="tx1"/>
                </a:solidFill>
                <a:cs typeface="Calibri"/>
              </a:rPr>
              <a:t>as </a:t>
            </a:r>
            <a:r>
              <a:rPr lang="en-US" sz="1200" spc="-5">
                <a:solidFill>
                  <a:schemeClr val="tx1"/>
                </a:solidFill>
                <a:cs typeface="Calibri"/>
              </a:rPr>
              <a:t>“MLPF&amp;S” </a:t>
            </a:r>
            <a:r>
              <a:rPr lang="en-US" sz="1200">
                <a:solidFill>
                  <a:schemeClr val="tx1"/>
                </a:solidFill>
                <a:cs typeface="Calibri"/>
              </a:rPr>
              <a:t>or “Merrill”) </a:t>
            </a:r>
            <a:r>
              <a:rPr lang="en-US" sz="1200" spc="-10">
                <a:solidFill>
                  <a:schemeClr val="tx1"/>
                </a:solidFill>
                <a:cs typeface="Calibri"/>
              </a:rPr>
              <a:t>makes </a:t>
            </a:r>
            <a:r>
              <a:rPr lang="en-US" sz="1200" spc="-5">
                <a:solidFill>
                  <a:schemeClr val="tx1"/>
                </a:solidFill>
                <a:cs typeface="Calibri"/>
              </a:rPr>
              <a:t>available certain </a:t>
            </a:r>
            <a:r>
              <a:rPr lang="en-US" sz="1200" spc="-10">
                <a:solidFill>
                  <a:schemeClr val="tx1"/>
                </a:solidFill>
                <a:cs typeface="Calibri"/>
              </a:rPr>
              <a:t>investment </a:t>
            </a:r>
            <a:r>
              <a:rPr lang="en-US" sz="1200" spc="-5">
                <a:solidFill>
                  <a:schemeClr val="tx1"/>
                </a:solidFill>
                <a:cs typeface="Calibri"/>
              </a:rPr>
              <a:t>products  sponsored, managed, distributed </a:t>
            </a:r>
            <a:r>
              <a:rPr lang="en-US" sz="1200">
                <a:solidFill>
                  <a:schemeClr val="tx1"/>
                </a:solidFill>
                <a:cs typeface="Calibri"/>
              </a:rPr>
              <a:t>or </a:t>
            </a:r>
            <a:r>
              <a:rPr lang="en-US" sz="1200" spc="-5">
                <a:solidFill>
                  <a:schemeClr val="tx1"/>
                </a:solidFill>
                <a:cs typeface="Calibri"/>
              </a:rPr>
              <a:t>provided </a:t>
            </a:r>
            <a:r>
              <a:rPr lang="en-US" sz="1200">
                <a:solidFill>
                  <a:schemeClr val="tx1"/>
                </a:solidFill>
                <a:cs typeface="Calibri"/>
              </a:rPr>
              <a:t>by </a:t>
            </a:r>
            <a:r>
              <a:rPr lang="en-US" sz="1200" spc="-5">
                <a:solidFill>
                  <a:schemeClr val="tx1"/>
                </a:solidFill>
                <a:cs typeface="Calibri"/>
              </a:rPr>
              <a:t>companies that are affiliates </a:t>
            </a:r>
            <a:r>
              <a:rPr lang="en-US" sz="1200">
                <a:solidFill>
                  <a:schemeClr val="tx1"/>
                </a:solidFill>
                <a:cs typeface="Calibri"/>
              </a:rPr>
              <a:t>of </a:t>
            </a:r>
            <a:r>
              <a:rPr lang="en-US" sz="1200" spc="-5">
                <a:solidFill>
                  <a:schemeClr val="tx1"/>
                </a:solidFill>
                <a:cs typeface="Calibri"/>
              </a:rPr>
              <a:t>Bank </a:t>
            </a:r>
            <a:r>
              <a:rPr lang="en-US" sz="1200">
                <a:solidFill>
                  <a:schemeClr val="tx1"/>
                </a:solidFill>
                <a:cs typeface="Calibri"/>
              </a:rPr>
              <a:t>of </a:t>
            </a:r>
            <a:r>
              <a:rPr lang="en-US" sz="1200" spc="-5">
                <a:solidFill>
                  <a:schemeClr val="tx1"/>
                </a:solidFill>
                <a:cs typeface="Calibri"/>
              </a:rPr>
              <a:t>America Corporation (“BofA </a:t>
            </a:r>
            <a:r>
              <a:rPr lang="en-US" sz="1200" spc="-15">
                <a:solidFill>
                  <a:schemeClr val="tx1"/>
                </a:solidFill>
                <a:cs typeface="Calibri"/>
              </a:rPr>
              <a:t>Corp.”). </a:t>
            </a:r>
            <a:r>
              <a:rPr lang="en-US" sz="1200" spc="-5">
                <a:solidFill>
                  <a:schemeClr val="tx1"/>
                </a:solidFill>
                <a:cs typeface="Calibri"/>
              </a:rPr>
              <a:t>MLPF&amp;S </a:t>
            </a:r>
            <a:r>
              <a:rPr lang="en-US" sz="1200">
                <a:solidFill>
                  <a:schemeClr val="tx1"/>
                </a:solidFill>
                <a:cs typeface="Calibri"/>
              </a:rPr>
              <a:t>is a  </a:t>
            </a:r>
            <a:r>
              <a:rPr lang="en-US" sz="1200" spc="-10">
                <a:solidFill>
                  <a:schemeClr val="tx1"/>
                </a:solidFill>
                <a:cs typeface="Calibri"/>
              </a:rPr>
              <a:t>registered </a:t>
            </a:r>
            <a:r>
              <a:rPr lang="en-US" sz="1200" spc="-15">
                <a:solidFill>
                  <a:schemeClr val="tx1"/>
                </a:solidFill>
                <a:cs typeface="Calibri"/>
              </a:rPr>
              <a:t>broker-dealer, </a:t>
            </a:r>
            <a:r>
              <a:rPr lang="en-US" sz="1200" spc="-10">
                <a:solidFill>
                  <a:schemeClr val="tx1"/>
                </a:solidFill>
                <a:cs typeface="Calibri"/>
              </a:rPr>
              <a:t>registered investment </a:t>
            </a:r>
            <a:r>
              <a:rPr lang="en-US" sz="1200" spc="-15">
                <a:solidFill>
                  <a:schemeClr val="tx1"/>
                </a:solidFill>
                <a:cs typeface="Calibri"/>
              </a:rPr>
              <a:t>adviser, </a:t>
            </a:r>
            <a:r>
              <a:rPr lang="en-US" sz="1200">
                <a:solidFill>
                  <a:schemeClr val="tx1"/>
                </a:solidFill>
                <a:cs typeface="Calibri"/>
              </a:rPr>
              <a:t>Member </a:t>
            </a:r>
            <a:r>
              <a:rPr lang="en-US" sz="1200" spc="-5">
                <a:solidFill>
                  <a:schemeClr val="tx1"/>
                </a:solidFill>
                <a:cs typeface="Calibri"/>
              </a:rPr>
              <a:t>SIPC </a:t>
            </a:r>
            <a:r>
              <a:rPr lang="en-US" sz="1200">
                <a:solidFill>
                  <a:schemeClr val="tx1"/>
                </a:solidFill>
                <a:cs typeface="Calibri"/>
              </a:rPr>
              <a:t>and a </a:t>
            </a:r>
            <a:r>
              <a:rPr lang="en-US" sz="1200" spc="-5">
                <a:solidFill>
                  <a:schemeClr val="tx1"/>
                </a:solidFill>
                <a:cs typeface="Calibri"/>
              </a:rPr>
              <a:t>wholly owned subsidiary </a:t>
            </a:r>
            <a:r>
              <a:rPr lang="en-US" sz="1200">
                <a:solidFill>
                  <a:schemeClr val="tx1"/>
                </a:solidFill>
                <a:cs typeface="Calibri"/>
              </a:rPr>
              <a:t>of </a:t>
            </a:r>
            <a:r>
              <a:rPr lang="en-US" sz="1200" spc="-5">
                <a:solidFill>
                  <a:schemeClr val="tx1"/>
                </a:solidFill>
                <a:cs typeface="Calibri"/>
              </a:rPr>
              <a:t>BofA Corp. </a:t>
            </a:r>
            <a:r>
              <a:rPr lang="en-US" sz="1200">
                <a:solidFill>
                  <a:schemeClr val="tx1"/>
                </a:solidFill>
                <a:cs typeface="Calibri"/>
              </a:rPr>
              <a:t>Merrill </a:t>
            </a:r>
            <a:r>
              <a:rPr lang="en-US" sz="1200" spc="-15">
                <a:solidFill>
                  <a:schemeClr val="tx1"/>
                </a:solidFill>
                <a:cs typeface="Calibri"/>
              </a:rPr>
              <a:t>Lynch </a:t>
            </a:r>
            <a:r>
              <a:rPr lang="en-US" sz="1200" spc="-10">
                <a:solidFill>
                  <a:schemeClr val="tx1"/>
                </a:solidFill>
                <a:cs typeface="Calibri"/>
              </a:rPr>
              <a:t>Life </a:t>
            </a:r>
            <a:r>
              <a:rPr lang="en-US" sz="1200" spc="-5">
                <a:solidFill>
                  <a:schemeClr val="tx1"/>
                </a:solidFill>
                <a:cs typeface="Calibri"/>
              </a:rPr>
              <a:t>Agency  Inc. </a:t>
            </a:r>
            <a:r>
              <a:rPr lang="en-US" sz="1200" spc="-10">
                <a:solidFill>
                  <a:schemeClr val="tx1"/>
                </a:solidFill>
                <a:cs typeface="Calibri"/>
              </a:rPr>
              <a:t>(“MLLA”) </a:t>
            </a:r>
            <a:r>
              <a:rPr lang="en-US" sz="1200">
                <a:solidFill>
                  <a:schemeClr val="tx1"/>
                </a:solidFill>
                <a:cs typeface="Calibri"/>
              </a:rPr>
              <a:t>is a </a:t>
            </a:r>
            <a:r>
              <a:rPr lang="en-US" sz="1200" spc="-5">
                <a:solidFill>
                  <a:schemeClr val="tx1"/>
                </a:solidFill>
                <a:cs typeface="Calibri"/>
              </a:rPr>
              <a:t>licensed insurance agency </a:t>
            </a:r>
            <a:r>
              <a:rPr lang="en-US" sz="1200">
                <a:solidFill>
                  <a:schemeClr val="tx1"/>
                </a:solidFill>
                <a:cs typeface="Calibri"/>
              </a:rPr>
              <a:t>and a </a:t>
            </a:r>
            <a:r>
              <a:rPr lang="en-US" sz="1200" spc="-5">
                <a:solidFill>
                  <a:schemeClr val="tx1"/>
                </a:solidFill>
                <a:cs typeface="Calibri"/>
              </a:rPr>
              <a:t>wholly owned subsidiary </a:t>
            </a:r>
            <a:r>
              <a:rPr lang="en-US" sz="1200">
                <a:solidFill>
                  <a:schemeClr val="tx1"/>
                </a:solidFill>
                <a:cs typeface="Calibri"/>
              </a:rPr>
              <a:t>of </a:t>
            </a:r>
            <a:r>
              <a:rPr lang="en-US" sz="1200" spc="-5">
                <a:solidFill>
                  <a:schemeClr val="tx1"/>
                </a:solidFill>
                <a:cs typeface="Calibri"/>
              </a:rPr>
              <a:t>BofA</a:t>
            </a:r>
            <a:r>
              <a:rPr lang="en-US" sz="1200" spc="-25">
                <a:solidFill>
                  <a:schemeClr val="tx1"/>
                </a:solidFill>
                <a:cs typeface="Calibri"/>
              </a:rPr>
              <a:t> </a:t>
            </a:r>
            <a:r>
              <a:rPr lang="en-US" sz="1200" spc="-5">
                <a:solidFill>
                  <a:schemeClr val="tx1"/>
                </a:solidFill>
                <a:cs typeface="Calibri"/>
              </a:rPr>
              <a:t>Corp.</a:t>
            </a:r>
            <a:endParaRPr lang="en-US" sz="1200">
              <a:solidFill>
                <a:schemeClr val="tx1"/>
              </a:solidFill>
              <a:cs typeface="Calibri"/>
            </a:endParaRPr>
          </a:p>
          <a:p>
            <a:pPr marL="0" marR="50800" indent="0">
              <a:lnSpc>
                <a:spcPct val="100000"/>
              </a:lnSpc>
              <a:spcBef>
                <a:spcPts val="600"/>
              </a:spcBef>
              <a:buNone/>
            </a:pPr>
            <a:r>
              <a:rPr lang="en-US" sz="1200">
                <a:solidFill>
                  <a:schemeClr val="tx1"/>
                </a:solidFill>
                <a:cs typeface="Calibri"/>
              </a:rPr>
              <a:t>Merrill </a:t>
            </a:r>
            <a:r>
              <a:rPr lang="en-US" sz="1200" spc="-10">
                <a:solidFill>
                  <a:schemeClr val="tx1"/>
                </a:solidFill>
                <a:cs typeface="Calibri"/>
              </a:rPr>
              <a:t>offers </a:t>
            </a:r>
            <a:r>
              <a:rPr lang="en-US" sz="1200">
                <a:solidFill>
                  <a:schemeClr val="tx1"/>
                </a:solidFill>
                <a:cs typeface="Calibri"/>
              </a:rPr>
              <a:t>a </a:t>
            </a:r>
            <a:r>
              <a:rPr lang="en-US" sz="1200" spc="-5">
                <a:solidFill>
                  <a:schemeClr val="tx1"/>
                </a:solidFill>
                <a:cs typeface="Calibri"/>
              </a:rPr>
              <a:t>broad </a:t>
            </a:r>
            <a:r>
              <a:rPr lang="en-US" sz="1200" spc="-10">
                <a:solidFill>
                  <a:schemeClr val="tx1"/>
                </a:solidFill>
                <a:cs typeface="Calibri"/>
              </a:rPr>
              <a:t>range </a:t>
            </a:r>
            <a:r>
              <a:rPr lang="en-US" sz="1200">
                <a:solidFill>
                  <a:schemeClr val="tx1"/>
                </a:solidFill>
                <a:cs typeface="Calibri"/>
              </a:rPr>
              <a:t>of </a:t>
            </a:r>
            <a:r>
              <a:rPr lang="en-US" sz="1200" spc="-15">
                <a:solidFill>
                  <a:schemeClr val="tx1"/>
                </a:solidFill>
                <a:cs typeface="Calibri"/>
              </a:rPr>
              <a:t>brokerage, </a:t>
            </a:r>
            <a:r>
              <a:rPr lang="en-US" sz="1200" spc="-10">
                <a:solidFill>
                  <a:schemeClr val="tx1"/>
                </a:solidFill>
                <a:cs typeface="Calibri"/>
              </a:rPr>
              <a:t>investment </a:t>
            </a:r>
            <a:r>
              <a:rPr lang="en-US" sz="1200" spc="-5">
                <a:solidFill>
                  <a:schemeClr val="tx1"/>
                </a:solidFill>
                <a:cs typeface="Calibri"/>
              </a:rPr>
              <a:t>advisory </a:t>
            </a:r>
            <a:r>
              <a:rPr lang="en-US" sz="1200">
                <a:solidFill>
                  <a:schemeClr val="tx1"/>
                </a:solidFill>
                <a:cs typeface="Calibri"/>
              </a:rPr>
              <a:t>and other </a:t>
            </a:r>
            <a:r>
              <a:rPr lang="en-US" sz="1200" spc="-5">
                <a:solidFill>
                  <a:schemeClr val="tx1"/>
                </a:solidFill>
                <a:cs typeface="Calibri"/>
              </a:rPr>
              <a:t>services. There are important </a:t>
            </a:r>
            <a:r>
              <a:rPr lang="en-US" sz="1200" spc="-10">
                <a:solidFill>
                  <a:schemeClr val="tx1"/>
                </a:solidFill>
                <a:cs typeface="Calibri"/>
              </a:rPr>
              <a:t>differences </a:t>
            </a:r>
            <a:r>
              <a:rPr lang="en-US" sz="1200" spc="-5">
                <a:solidFill>
                  <a:schemeClr val="tx1"/>
                </a:solidFill>
                <a:cs typeface="Calibri"/>
              </a:rPr>
              <a:t>between </a:t>
            </a:r>
            <a:r>
              <a:rPr lang="en-US" sz="1200" spc="-15">
                <a:solidFill>
                  <a:schemeClr val="tx1"/>
                </a:solidFill>
                <a:cs typeface="Calibri"/>
              </a:rPr>
              <a:t>brokerage </a:t>
            </a:r>
            <a:r>
              <a:rPr lang="en-US" sz="1200">
                <a:solidFill>
                  <a:schemeClr val="tx1"/>
                </a:solidFill>
                <a:cs typeface="Calibri"/>
              </a:rPr>
              <a:t>and  </a:t>
            </a:r>
            <a:r>
              <a:rPr lang="en-US" sz="1200" spc="-10">
                <a:solidFill>
                  <a:schemeClr val="tx1"/>
                </a:solidFill>
                <a:cs typeface="Calibri"/>
              </a:rPr>
              <a:t>investment </a:t>
            </a:r>
            <a:r>
              <a:rPr lang="en-US" sz="1200" spc="-5">
                <a:solidFill>
                  <a:schemeClr val="tx1"/>
                </a:solidFill>
                <a:cs typeface="Calibri"/>
              </a:rPr>
              <a:t>advisory services, including </a:t>
            </a:r>
            <a:r>
              <a:rPr lang="en-US" sz="1200">
                <a:solidFill>
                  <a:schemeClr val="tx1"/>
                </a:solidFill>
                <a:cs typeface="Calibri"/>
              </a:rPr>
              <a:t>the </a:t>
            </a:r>
            <a:r>
              <a:rPr lang="en-US" sz="1200" spc="-5">
                <a:solidFill>
                  <a:schemeClr val="tx1"/>
                </a:solidFill>
                <a:cs typeface="Calibri"/>
              </a:rPr>
              <a:t>type </a:t>
            </a:r>
            <a:r>
              <a:rPr lang="en-US" sz="1200">
                <a:solidFill>
                  <a:schemeClr val="tx1"/>
                </a:solidFill>
                <a:cs typeface="Calibri"/>
              </a:rPr>
              <a:t>of </a:t>
            </a:r>
            <a:r>
              <a:rPr lang="en-US" sz="1200" spc="-5">
                <a:solidFill>
                  <a:schemeClr val="tx1"/>
                </a:solidFill>
                <a:cs typeface="Calibri"/>
              </a:rPr>
              <a:t>advice </a:t>
            </a:r>
            <a:r>
              <a:rPr lang="en-US" sz="1200">
                <a:solidFill>
                  <a:schemeClr val="tx1"/>
                </a:solidFill>
                <a:cs typeface="Calibri"/>
              </a:rPr>
              <a:t>and </a:t>
            </a:r>
            <a:r>
              <a:rPr lang="en-US" sz="1200" spc="-5">
                <a:solidFill>
                  <a:schemeClr val="tx1"/>
                </a:solidFill>
                <a:cs typeface="Calibri"/>
              </a:rPr>
              <a:t>assistance provided, </a:t>
            </a:r>
            <a:r>
              <a:rPr lang="en-US" sz="1200">
                <a:solidFill>
                  <a:schemeClr val="tx1"/>
                </a:solidFill>
                <a:cs typeface="Calibri"/>
              </a:rPr>
              <a:t>the </a:t>
            </a:r>
            <a:r>
              <a:rPr lang="en-US" sz="1200" spc="-5">
                <a:solidFill>
                  <a:schemeClr val="tx1"/>
                </a:solidFill>
                <a:cs typeface="Calibri"/>
              </a:rPr>
              <a:t>fees charged, </a:t>
            </a:r>
            <a:r>
              <a:rPr lang="en-US" sz="1200">
                <a:solidFill>
                  <a:schemeClr val="tx1"/>
                </a:solidFill>
                <a:cs typeface="Calibri"/>
              </a:rPr>
              <a:t>and the </a:t>
            </a:r>
            <a:r>
              <a:rPr lang="en-US" sz="1200" spc="-5">
                <a:solidFill>
                  <a:schemeClr val="tx1"/>
                </a:solidFill>
                <a:cs typeface="Calibri"/>
              </a:rPr>
              <a:t>rights </a:t>
            </a:r>
            <a:r>
              <a:rPr lang="en-US" sz="1200">
                <a:solidFill>
                  <a:schemeClr val="tx1"/>
                </a:solidFill>
                <a:cs typeface="Calibri"/>
              </a:rPr>
              <a:t>and </a:t>
            </a:r>
            <a:r>
              <a:rPr lang="en-US" sz="1200" spc="-5">
                <a:solidFill>
                  <a:schemeClr val="tx1"/>
                </a:solidFill>
                <a:cs typeface="Calibri"/>
              </a:rPr>
              <a:t>obligations </a:t>
            </a:r>
            <a:r>
              <a:rPr lang="en-US" sz="1200">
                <a:solidFill>
                  <a:schemeClr val="tx1"/>
                </a:solidFill>
                <a:cs typeface="Calibri"/>
              </a:rPr>
              <a:t>of the  </a:t>
            </a:r>
            <a:r>
              <a:rPr lang="en-US" sz="1200" spc="-5">
                <a:solidFill>
                  <a:schemeClr val="tx1"/>
                </a:solidFill>
                <a:cs typeface="Calibri"/>
              </a:rPr>
              <a:t>parties. It </a:t>
            </a:r>
            <a:r>
              <a:rPr lang="en-US" sz="1200">
                <a:solidFill>
                  <a:schemeClr val="tx1"/>
                </a:solidFill>
                <a:cs typeface="Calibri"/>
              </a:rPr>
              <a:t>is </a:t>
            </a:r>
            <a:r>
              <a:rPr lang="en-US" sz="1200" spc="-5">
                <a:solidFill>
                  <a:schemeClr val="tx1"/>
                </a:solidFill>
                <a:cs typeface="Calibri"/>
              </a:rPr>
              <a:t>important to </a:t>
            </a:r>
            <a:r>
              <a:rPr lang="en-US" sz="1200" spc="-10">
                <a:solidFill>
                  <a:schemeClr val="tx1"/>
                </a:solidFill>
                <a:cs typeface="Calibri"/>
              </a:rPr>
              <a:t>understand </a:t>
            </a:r>
            <a:r>
              <a:rPr lang="en-US" sz="1200">
                <a:solidFill>
                  <a:schemeClr val="tx1"/>
                </a:solidFill>
                <a:cs typeface="Calibri"/>
              </a:rPr>
              <a:t>the </a:t>
            </a:r>
            <a:r>
              <a:rPr lang="en-US" sz="1200" spc="-10">
                <a:solidFill>
                  <a:schemeClr val="tx1"/>
                </a:solidFill>
                <a:cs typeface="Calibri"/>
              </a:rPr>
              <a:t>differences, </a:t>
            </a:r>
            <a:r>
              <a:rPr lang="en-US" sz="1200" spc="-5">
                <a:solidFill>
                  <a:schemeClr val="tx1"/>
                </a:solidFill>
                <a:cs typeface="Calibri"/>
              </a:rPr>
              <a:t>particularly when determining which service </a:t>
            </a:r>
            <a:r>
              <a:rPr lang="en-US" sz="1200">
                <a:solidFill>
                  <a:schemeClr val="tx1"/>
                </a:solidFill>
                <a:cs typeface="Calibri"/>
              </a:rPr>
              <a:t>or </a:t>
            </a:r>
            <a:r>
              <a:rPr lang="en-US" sz="1200" spc="-5">
                <a:solidFill>
                  <a:schemeClr val="tx1"/>
                </a:solidFill>
                <a:cs typeface="Calibri"/>
              </a:rPr>
              <a:t>services to select. </a:t>
            </a:r>
            <a:r>
              <a:rPr lang="en-US" sz="1200">
                <a:solidFill>
                  <a:schemeClr val="tx1"/>
                </a:solidFill>
                <a:cs typeface="Calibri"/>
              </a:rPr>
              <a:t>The </a:t>
            </a:r>
            <a:r>
              <a:rPr lang="en-US" sz="1200" spc="-5">
                <a:solidFill>
                  <a:schemeClr val="tx1"/>
                </a:solidFill>
                <a:cs typeface="Calibri"/>
              </a:rPr>
              <a:t>views </a:t>
            </a:r>
            <a:r>
              <a:rPr lang="en-US" sz="1200">
                <a:solidFill>
                  <a:schemeClr val="tx1"/>
                </a:solidFill>
                <a:cs typeface="Calibri"/>
              </a:rPr>
              <a:t>and  opinions </a:t>
            </a:r>
            <a:r>
              <a:rPr lang="en-US" sz="1200" spc="-5">
                <a:solidFill>
                  <a:schemeClr val="tx1"/>
                </a:solidFill>
                <a:cs typeface="Calibri"/>
              </a:rPr>
              <a:t>expressed </a:t>
            </a:r>
            <a:r>
              <a:rPr lang="en-US" sz="1200">
                <a:solidFill>
                  <a:schemeClr val="tx1"/>
                </a:solidFill>
                <a:cs typeface="Calibri"/>
              </a:rPr>
              <a:t>in this </a:t>
            </a:r>
            <a:r>
              <a:rPr lang="en-US" sz="1200" spc="-10">
                <a:solidFill>
                  <a:schemeClr val="tx1"/>
                </a:solidFill>
                <a:cs typeface="Calibri"/>
              </a:rPr>
              <a:t>presentation </a:t>
            </a:r>
            <a:r>
              <a:rPr lang="en-US" sz="1200" spc="-5">
                <a:solidFill>
                  <a:schemeClr val="tx1"/>
                </a:solidFill>
                <a:cs typeface="Calibri"/>
              </a:rPr>
              <a:t>are </a:t>
            </a:r>
            <a:r>
              <a:rPr lang="en-US" sz="1200">
                <a:solidFill>
                  <a:schemeClr val="tx1"/>
                </a:solidFill>
                <a:cs typeface="Calibri"/>
              </a:rPr>
              <a:t>not </a:t>
            </a:r>
            <a:r>
              <a:rPr lang="en-US" sz="1200" spc="-5">
                <a:solidFill>
                  <a:schemeClr val="tx1"/>
                </a:solidFill>
                <a:cs typeface="Calibri"/>
              </a:rPr>
              <a:t>necessarily those </a:t>
            </a:r>
            <a:r>
              <a:rPr lang="en-US" sz="1200">
                <a:solidFill>
                  <a:schemeClr val="tx1"/>
                </a:solidFill>
                <a:cs typeface="Calibri"/>
              </a:rPr>
              <a:t>of </a:t>
            </a:r>
            <a:r>
              <a:rPr lang="en-US" sz="1200" spc="-5">
                <a:solidFill>
                  <a:schemeClr val="tx1"/>
                </a:solidFill>
                <a:cs typeface="Calibri"/>
              </a:rPr>
              <a:t>Bank </a:t>
            </a:r>
            <a:r>
              <a:rPr lang="en-US" sz="1200">
                <a:solidFill>
                  <a:schemeClr val="tx1"/>
                </a:solidFill>
                <a:cs typeface="Calibri"/>
              </a:rPr>
              <a:t>of </a:t>
            </a:r>
            <a:r>
              <a:rPr lang="en-US" sz="1200" spc="-5">
                <a:solidFill>
                  <a:schemeClr val="tx1"/>
                </a:solidFill>
                <a:cs typeface="Calibri"/>
              </a:rPr>
              <a:t>America Corporation; </a:t>
            </a:r>
            <a:r>
              <a:rPr lang="en-US" sz="1200">
                <a:solidFill>
                  <a:schemeClr val="tx1"/>
                </a:solidFill>
                <a:cs typeface="Calibri"/>
              </a:rPr>
              <a:t>Merrill </a:t>
            </a:r>
            <a:r>
              <a:rPr lang="en-US" sz="1200" spc="-10">
                <a:solidFill>
                  <a:schemeClr val="tx1"/>
                </a:solidFill>
                <a:cs typeface="Calibri"/>
              </a:rPr>
              <a:t>Lynch, </a:t>
            </a:r>
            <a:r>
              <a:rPr lang="en-US" sz="1200" spc="-5">
                <a:solidFill>
                  <a:schemeClr val="tx1"/>
                </a:solidFill>
                <a:cs typeface="Calibri"/>
              </a:rPr>
              <a:t>Pierce, Fenner </a:t>
            </a:r>
            <a:r>
              <a:rPr lang="en-US" sz="1200">
                <a:solidFill>
                  <a:schemeClr val="tx1"/>
                </a:solidFill>
                <a:cs typeface="Calibri"/>
              </a:rPr>
              <a:t>&amp; Smith  </a:t>
            </a:r>
            <a:r>
              <a:rPr lang="en-US" sz="1200" spc="-10">
                <a:solidFill>
                  <a:schemeClr val="tx1"/>
                </a:solidFill>
                <a:cs typeface="Calibri"/>
              </a:rPr>
              <a:t>Incorporated; </a:t>
            </a:r>
            <a:r>
              <a:rPr lang="en-US" sz="1200">
                <a:solidFill>
                  <a:schemeClr val="tx1"/>
                </a:solidFill>
                <a:cs typeface="Calibri"/>
              </a:rPr>
              <a:t>or </a:t>
            </a:r>
            <a:r>
              <a:rPr lang="en-US" sz="1200" spc="-10">
                <a:solidFill>
                  <a:schemeClr val="tx1"/>
                </a:solidFill>
                <a:cs typeface="Calibri"/>
              </a:rPr>
              <a:t>any </a:t>
            </a:r>
            <a:r>
              <a:rPr lang="en-US" sz="1200" spc="-5">
                <a:solidFill>
                  <a:schemeClr val="tx1"/>
                </a:solidFill>
                <a:cs typeface="Calibri"/>
              </a:rPr>
              <a:t>affiliates. </a:t>
            </a:r>
            <a:r>
              <a:rPr lang="en-US" sz="1200">
                <a:solidFill>
                  <a:schemeClr val="tx1"/>
                </a:solidFill>
                <a:cs typeface="Calibri"/>
              </a:rPr>
              <a:t>Merrill has not </a:t>
            </a:r>
            <a:r>
              <a:rPr lang="en-US" sz="1200" spc="-5">
                <a:solidFill>
                  <a:schemeClr val="tx1"/>
                </a:solidFill>
                <a:cs typeface="Calibri"/>
              </a:rPr>
              <a:t>participated </a:t>
            </a:r>
            <a:r>
              <a:rPr lang="en-US" sz="1200">
                <a:solidFill>
                  <a:schemeClr val="tx1"/>
                </a:solidFill>
                <a:cs typeface="Calibri"/>
              </a:rPr>
              <a:t>in </a:t>
            </a:r>
            <a:r>
              <a:rPr lang="en-US" sz="1200" spc="-5">
                <a:solidFill>
                  <a:schemeClr val="tx1"/>
                </a:solidFill>
                <a:cs typeface="Calibri"/>
              </a:rPr>
              <a:t>preparing </a:t>
            </a:r>
            <a:r>
              <a:rPr lang="en-US" sz="1200">
                <a:solidFill>
                  <a:schemeClr val="tx1"/>
                </a:solidFill>
                <a:cs typeface="Calibri"/>
              </a:rPr>
              <a:t>this </a:t>
            </a:r>
            <a:r>
              <a:rPr lang="en-US" sz="1200" spc="-10">
                <a:solidFill>
                  <a:schemeClr val="tx1"/>
                </a:solidFill>
                <a:cs typeface="Calibri"/>
              </a:rPr>
              <a:t>presentation </a:t>
            </a:r>
            <a:r>
              <a:rPr lang="en-US" sz="1200">
                <a:solidFill>
                  <a:schemeClr val="tx1"/>
                </a:solidFill>
                <a:cs typeface="Calibri"/>
              </a:rPr>
              <a:t>and </a:t>
            </a:r>
            <a:r>
              <a:rPr lang="en-US" sz="1200" spc="-5">
                <a:solidFill>
                  <a:schemeClr val="tx1"/>
                </a:solidFill>
                <a:cs typeface="Calibri"/>
              </a:rPr>
              <a:t>accepts </a:t>
            </a:r>
            <a:r>
              <a:rPr lang="en-US" sz="1200">
                <a:solidFill>
                  <a:schemeClr val="tx1"/>
                </a:solidFill>
                <a:cs typeface="Calibri"/>
              </a:rPr>
              <a:t>no </a:t>
            </a:r>
            <a:r>
              <a:rPr lang="en-US" sz="1200" spc="-5">
                <a:solidFill>
                  <a:schemeClr val="tx1"/>
                </a:solidFill>
                <a:cs typeface="Calibri"/>
              </a:rPr>
              <a:t>responsibility </a:t>
            </a:r>
            <a:r>
              <a:rPr lang="en-US" sz="1200" spc="-10">
                <a:solidFill>
                  <a:schemeClr val="tx1"/>
                </a:solidFill>
                <a:cs typeface="Calibri"/>
              </a:rPr>
              <a:t>for </a:t>
            </a:r>
            <a:r>
              <a:rPr lang="en-US" sz="1200">
                <a:solidFill>
                  <a:schemeClr val="tx1"/>
                </a:solidFill>
                <a:cs typeface="Calibri"/>
              </a:rPr>
              <a:t>the </a:t>
            </a:r>
            <a:r>
              <a:rPr lang="en-US" sz="1200" spc="-10">
                <a:solidFill>
                  <a:schemeClr val="tx1"/>
                </a:solidFill>
                <a:cs typeface="Calibri"/>
              </a:rPr>
              <a:t>accuracy </a:t>
            </a:r>
            <a:r>
              <a:rPr lang="en-US" sz="1200">
                <a:solidFill>
                  <a:schemeClr val="tx1"/>
                </a:solidFill>
                <a:cs typeface="Calibri"/>
              </a:rPr>
              <a:t>of the  </a:t>
            </a:r>
            <a:r>
              <a:rPr lang="en-US" sz="1200" spc="-5">
                <a:solidFill>
                  <a:schemeClr val="tx1"/>
                </a:solidFill>
                <a:cs typeface="Calibri"/>
              </a:rPr>
              <a:t>information contained</a:t>
            </a:r>
            <a:r>
              <a:rPr lang="en-US" sz="1200" spc="-60">
                <a:solidFill>
                  <a:schemeClr val="tx1"/>
                </a:solidFill>
                <a:cs typeface="Calibri"/>
              </a:rPr>
              <a:t> </a:t>
            </a:r>
            <a:r>
              <a:rPr lang="en-US" sz="1200" spc="-5">
                <a:solidFill>
                  <a:schemeClr val="tx1"/>
                </a:solidFill>
                <a:cs typeface="Calibri"/>
              </a:rPr>
              <a:t>herein.</a:t>
            </a:r>
            <a:endParaRPr lang="en-US" sz="1200">
              <a:solidFill>
                <a:schemeClr val="tx1"/>
              </a:solidFill>
              <a:cs typeface="Calibri"/>
            </a:endParaRPr>
          </a:p>
          <a:p>
            <a:pPr marL="0" marR="5080" indent="0">
              <a:lnSpc>
                <a:spcPct val="100000"/>
              </a:lnSpc>
              <a:spcBef>
                <a:spcPts val="600"/>
              </a:spcBef>
              <a:buNone/>
            </a:pPr>
            <a:r>
              <a:rPr lang="en-US" sz="1200">
                <a:solidFill>
                  <a:schemeClr val="tx1"/>
                </a:solidFill>
                <a:cs typeface="Calibri"/>
              </a:rPr>
              <a:t>Nothing </a:t>
            </a:r>
            <a:r>
              <a:rPr lang="en-US" sz="1200" spc="-5">
                <a:solidFill>
                  <a:schemeClr val="tx1"/>
                </a:solidFill>
                <a:cs typeface="Calibri"/>
              </a:rPr>
              <a:t>discussed </a:t>
            </a:r>
            <a:r>
              <a:rPr lang="en-US" sz="1200">
                <a:solidFill>
                  <a:schemeClr val="tx1"/>
                </a:solidFill>
                <a:cs typeface="Calibri"/>
              </a:rPr>
              <a:t>or </a:t>
            </a:r>
            <a:r>
              <a:rPr lang="en-US" sz="1200" spc="-5">
                <a:solidFill>
                  <a:schemeClr val="tx1"/>
                </a:solidFill>
                <a:cs typeface="Calibri"/>
              </a:rPr>
              <a:t>suggested </a:t>
            </a:r>
            <a:r>
              <a:rPr lang="en-US" sz="1200">
                <a:solidFill>
                  <a:schemeClr val="tx1"/>
                </a:solidFill>
                <a:cs typeface="Calibri"/>
              </a:rPr>
              <a:t>in </a:t>
            </a:r>
            <a:r>
              <a:rPr lang="en-US" sz="1200" spc="-5">
                <a:solidFill>
                  <a:schemeClr val="tx1"/>
                </a:solidFill>
                <a:cs typeface="Calibri"/>
              </a:rPr>
              <a:t>these materials should </a:t>
            </a:r>
            <a:r>
              <a:rPr lang="en-US" sz="1200">
                <a:solidFill>
                  <a:schemeClr val="tx1"/>
                </a:solidFill>
                <a:cs typeface="Calibri"/>
              </a:rPr>
              <a:t>be </a:t>
            </a:r>
            <a:r>
              <a:rPr lang="en-US" sz="1200" spc="-5">
                <a:solidFill>
                  <a:schemeClr val="tx1"/>
                </a:solidFill>
                <a:cs typeface="Calibri"/>
              </a:rPr>
              <a:t>construed </a:t>
            </a:r>
            <a:r>
              <a:rPr lang="en-US" sz="1200">
                <a:solidFill>
                  <a:schemeClr val="tx1"/>
                </a:solidFill>
                <a:cs typeface="Calibri"/>
              </a:rPr>
              <a:t>as </a:t>
            </a:r>
            <a:r>
              <a:rPr lang="en-US" sz="1200" spc="-5">
                <a:solidFill>
                  <a:schemeClr val="tx1"/>
                </a:solidFill>
                <a:cs typeface="Calibri"/>
              </a:rPr>
              <a:t>permission to supersede </a:t>
            </a:r>
            <a:r>
              <a:rPr lang="en-US" sz="1200">
                <a:solidFill>
                  <a:schemeClr val="tx1"/>
                </a:solidFill>
                <a:cs typeface="Calibri"/>
              </a:rPr>
              <a:t>or </a:t>
            </a:r>
            <a:r>
              <a:rPr lang="en-US" sz="1200" spc="-10">
                <a:solidFill>
                  <a:schemeClr val="tx1"/>
                </a:solidFill>
                <a:cs typeface="Calibri"/>
              </a:rPr>
              <a:t>circumvent any </a:t>
            </a:r>
            <a:r>
              <a:rPr lang="en-US" sz="1200" spc="-5">
                <a:solidFill>
                  <a:schemeClr val="tx1"/>
                </a:solidFill>
                <a:cs typeface="Calibri"/>
              </a:rPr>
              <a:t>Bank </a:t>
            </a:r>
            <a:r>
              <a:rPr lang="en-US" sz="1200">
                <a:solidFill>
                  <a:schemeClr val="tx1"/>
                </a:solidFill>
                <a:cs typeface="Calibri"/>
              </a:rPr>
              <a:t>of </a:t>
            </a:r>
            <a:r>
              <a:rPr lang="en-US" sz="1200" spc="-5">
                <a:solidFill>
                  <a:schemeClr val="tx1"/>
                </a:solidFill>
                <a:cs typeface="Calibri"/>
              </a:rPr>
              <a:t>America, </a:t>
            </a:r>
            <a:r>
              <a:rPr lang="en-US" sz="1200">
                <a:solidFill>
                  <a:schemeClr val="tx1"/>
                </a:solidFill>
                <a:cs typeface="Calibri"/>
              </a:rPr>
              <a:t>Merrill  </a:t>
            </a:r>
            <a:r>
              <a:rPr lang="en-US" sz="1200" spc="-10">
                <a:solidFill>
                  <a:schemeClr val="tx1"/>
                </a:solidFill>
                <a:cs typeface="Calibri"/>
              </a:rPr>
              <a:t>Lynch, </a:t>
            </a:r>
            <a:r>
              <a:rPr lang="en-US" sz="1200" spc="-5">
                <a:solidFill>
                  <a:schemeClr val="tx1"/>
                </a:solidFill>
                <a:cs typeface="Calibri"/>
              </a:rPr>
              <a:t>Pierce, Fenner </a:t>
            </a:r>
            <a:r>
              <a:rPr lang="en-US" sz="1200">
                <a:solidFill>
                  <a:schemeClr val="tx1"/>
                </a:solidFill>
                <a:cs typeface="Calibri"/>
              </a:rPr>
              <a:t>&amp; Smith </a:t>
            </a:r>
            <a:r>
              <a:rPr lang="en-US" sz="1200" spc="-10">
                <a:solidFill>
                  <a:schemeClr val="tx1"/>
                </a:solidFill>
                <a:cs typeface="Calibri"/>
              </a:rPr>
              <a:t>Incorporated </a:t>
            </a:r>
            <a:r>
              <a:rPr lang="en-US" sz="1200" spc="-5">
                <a:solidFill>
                  <a:schemeClr val="tx1"/>
                </a:solidFill>
                <a:cs typeface="Calibri"/>
              </a:rPr>
              <a:t>policies, procedures, rules, </a:t>
            </a:r>
            <a:r>
              <a:rPr lang="en-US" sz="1200">
                <a:solidFill>
                  <a:schemeClr val="tx1"/>
                </a:solidFill>
                <a:cs typeface="Calibri"/>
              </a:rPr>
              <a:t>and</a:t>
            </a:r>
            <a:r>
              <a:rPr lang="en-US" sz="1200" spc="-110">
                <a:solidFill>
                  <a:schemeClr val="tx1"/>
                </a:solidFill>
                <a:cs typeface="Calibri"/>
              </a:rPr>
              <a:t> </a:t>
            </a:r>
            <a:r>
              <a:rPr lang="en-US" sz="1200" spc="-5">
                <a:solidFill>
                  <a:schemeClr val="tx1"/>
                </a:solidFill>
                <a:cs typeface="Calibri"/>
              </a:rPr>
              <a:t>guidelines.</a:t>
            </a:r>
            <a:endParaRPr lang="en-US" sz="1200">
              <a:solidFill>
                <a:schemeClr val="tx1"/>
              </a:solidFill>
              <a:cs typeface="Calibri"/>
            </a:endParaRPr>
          </a:p>
          <a:p>
            <a:pPr marL="0" indent="0">
              <a:lnSpc>
                <a:spcPct val="100000"/>
              </a:lnSpc>
              <a:spcBef>
                <a:spcPts val="600"/>
              </a:spcBef>
              <a:buNone/>
            </a:pPr>
            <a:r>
              <a:rPr lang="en-US" sz="1200" spc="-10">
                <a:solidFill>
                  <a:schemeClr val="tx1"/>
                </a:solidFill>
                <a:cs typeface="Calibri"/>
              </a:rPr>
              <a:t>Investment </a:t>
            </a:r>
            <a:r>
              <a:rPr lang="en-US" sz="1200" spc="-5">
                <a:solidFill>
                  <a:schemeClr val="tx1"/>
                </a:solidFill>
                <a:cs typeface="Calibri"/>
              </a:rPr>
              <a:t>products </a:t>
            </a:r>
            <a:r>
              <a:rPr lang="en-US" sz="1200" spc="-10">
                <a:solidFill>
                  <a:schemeClr val="tx1"/>
                </a:solidFill>
                <a:cs typeface="Calibri"/>
              </a:rPr>
              <a:t>offered </a:t>
            </a:r>
            <a:r>
              <a:rPr lang="en-US" sz="1200" spc="-5">
                <a:solidFill>
                  <a:schemeClr val="tx1"/>
                </a:solidFill>
                <a:cs typeface="Calibri"/>
              </a:rPr>
              <a:t>through MLPF&amp;S </a:t>
            </a:r>
            <a:r>
              <a:rPr lang="en-US" sz="1200">
                <a:solidFill>
                  <a:schemeClr val="tx1"/>
                </a:solidFill>
                <a:cs typeface="Calibri"/>
              </a:rPr>
              <a:t>and </a:t>
            </a:r>
            <a:r>
              <a:rPr lang="en-US" sz="1200" spc="-5">
                <a:solidFill>
                  <a:schemeClr val="tx1"/>
                </a:solidFill>
                <a:cs typeface="Calibri"/>
              </a:rPr>
              <a:t>insurance </a:t>
            </a:r>
            <a:r>
              <a:rPr lang="en-US" sz="1200">
                <a:solidFill>
                  <a:schemeClr val="tx1"/>
                </a:solidFill>
                <a:cs typeface="Calibri"/>
              </a:rPr>
              <a:t>and </a:t>
            </a:r>
            <a:r>
              <a:rPr lang="en-US" sz="1200" spc="-5">
                <a:solidFill>
                  <a:schemeClr val="tx1"/>
                </a:solidFill>
                <a:cs typeface="Calibri"/>
              </a:rPr>
              <a:t>annuity products </a:t>
            </a:r>
            <a:r>
              <a:rPr lang="en-US" sz="1200" spc="-10">
                <a:solidFill>
                  <a:schemeClr val="tx1"/>
                </a:solidFill>
                <a:cs typeface="Calibri"/>
              </a:rPr>
              <a:t>offered </a:t>
            </a:r>
            <a:r>
              <a:rPr lang="en-US" sz="1200" spc="-5">
                <a:solidFill>
                  <a:schemeClr val="tx1"/>
                </a:solidFill>
                <a:cs typeface="Calibri"/>
              </a:rPr>
              <a:t>through </a:t>
            </a:r>
            <a:r>
              <a:rPr lang="en-US" sz="1200">
                <a:solidFill>
                  <a:schemeClr val="tx1"/>
                </a:solidFill>
                <a:cs typeface="Calibri"/>
              </a:rPr>
              <a:t>Merrill </a:t>
            </a:r>
            <a:r>
              <a:rPr lang="en-US" sz="1200" spc="-15">
                <a:solidFill>
                  <a:schemeClr val="tx1"/>
                </a:solidFill>
                <a:cs typeface="Calibri"/>
              </a:rPr>
              <a:t>Lynch </a:t>
            </a:r>
            <a:r>
              <a:rPr lang="en-US" sz="1200" spc="-10">
                <a:solidFill>
                  <a:schemeClr val="tx1"/>
                </a:solidFill>
                <a:cs typeface="Calibri"/>
              </a:rPr>
              <a:t>Life</a:t>
            </a:r>
            <a:r>
              <a:rPr lang="en-US" sz="1200" spc="-195">
                <a:solidFill>
                  <a:schemeClr val="tx1"/>
                </a:solidFill>
                <a:cs typeface="Calibri"/>
              </a:rPr>
              <a:t> </a:t>
            </a:r>
            <a:r>
              <a:rPr lang="en-US" sz="1200" spc="-5">
                <a:solidFill>
                  <a:schemeClr val="tx1"/>
                </a:solidFill>
                <a:cs typeface="Calibri"/>
              </a:rPr>
              <a:t>Agency </a:t>
            </a:r>
            <a:r>
              <a:rPr lang="en-US" sz="1200">
                <a:solidFill>
                  <a:schemeClr val="tx1"/>
                </a:solidFill>
                <a:cs typeface="Arial"/>
              </a:rPr>
              <a:t>Inc.:</a:t>
            </a:r>
          </a:p>
          <a:p>
            <a:pPr marL="0" indent="0">
              <a:lnSpc>
                <a:spcPct val="100000"/>
              </a:lnSpc>
              <a:spcBef>
                <a:spcPts val="600"/>
              </a:spcBef>
              <a:buNone/>
            </a:pPr>
            <a:endParaRPr lang="en-US" sz="1200" dirty="0">
              <a:solidFill>
                <a:schemeClr val="tx1"/>
              </a:solidFill>
            </a:endParaRPr>
          </a:p>
        </p:txBody>
      </p:sp>
      <p:sp>
        <p:nvSpPr>
          <p:cNvPr id="4" name="TextBox 3">
            <a:extLst>
              <a:ext uri="{FF2B5EF4-FFF2-40B4-BE49-F238E27FC236}">
                <a16:creationId xmlns:a16="http://schemas.microsoft.com/office/drawing/2014/main" id="{8B2B2C0F-F180-2047-8B63-7E232D535D19}"/>
              </a:ext>
              <a:ext uri="{C183D7F6-B498-43B3-948B-1728B52AA6E4}">
                <adec:decorative xmlns:adec="http://schemas.microsoft.com/office/drawing/2017/decorative" val="1"/>
              </a:ext>
            </a:extLst>
          </p:cNvPr>
          <p:cNvSpPr txBox="1"/>
          <p:nvPr/>
        </p:nvSpPr>
        <p:spPr>
          <a:xfrm>
            <a:off x="10120546" y="5980639"/>
            <a:ext cx="404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13195"/>
                </a:solidFill>
                <a:effectLst/>
                <a:uLnTx/>
                <a:uFillTx/>
                <a:latin typeface="Arial"/>
                <a:ea typeface="+mn-ea"/>
                <a:cs typeface="+mn-cs"/>
              </a:rPr>
              <a:t>]</a:t>
            </a:r>
          </a:p>
        </p:txBody>
      </p:sp>
      <p:graphicFrame>
        <p:nvGraphicFramePr>
          <p:cNvPr id="17" name="Table 17">
            <a:extLst>
              <a:ext uri="{FF2B5EF4-FFF2-40B4-BE49-F238E27FC236}">
                <a16:creationId xmlns:a16="http://schemas.microsoft.com/office/drawing/2014/main" id="{0EC50490-0686-4A07-ACF5-AA56F34BF5D1}"/>
              </a:ext>
            </a:extLst>
          </p:cNvPr>
          <p:cNvGraphicFramePr>
            <a:graphicFrameLocks noGrp="1"/>
          </p:cNvGraphicFramePr>
          <p:nvPr>
            <p:ph sz="quarter" idx="17"/>
            <p:extLst>
              <p:ext uri="{D42A27DB-BD31-4B8C-83A1-F6EECF244321}">
                <p14:modId xmlns:p14="http://schemas.microsoft.com/office/powerpoint/2010/main" val="1603203471"/>
              </p:ext>
            </p:extLst>
          </p:nvPr>
        </p:nvGraphicFramePr>
        <p:xfrm>
          <a:off x="2889250" y="5390454"/>
          <a:ext cx="7087869" cy="984250"/>
        </p:xfrm>
        <a:graphic>
          <a:graphicData uri="http://schemas.openxmlformats.org/drawingml/2006/table">
            <a:tbl>
              <a:tblPr firstRow="1" bandRow="1">
                <a:tableStyleId>{5C22544A-7EE6-4342-B048-85BDC9FD1C3A}</a:tableStyleId>
              </a:tblPr>
              <a:tblGrid>
                <a:gridCol w="2362623">
                  <a:extLst>
                    <a:ext uri="{9D8B030D-6E8A-4147-A177-3AD203B41FA5}">
                      <a16:colId xmlns:a16="http://schemas.microsoft.com/office/drawing/2014/main" val="2180634986"/>
                    </a:ext>
                  </a:extLst>
                </a:gridCol>
                <a:gridCol w="2362623">
                  <a:extLst>
                    <a:ext uri="{9D8B030D-6E8A-4147-A177-3AD203B41FA5}">
                      <a16:colId xmlns:a16="http://schemas.microsoft.com/office/drawing/2014/main" val="1415066114"/>
                    </a:ext>
                  </a:extLst>
                </a:gridCol>
                <a:gridCol w="2362623">
                  <a:extLst>
                    <a:ext uri="{9D8B030D-6E8A-4147-A177-3AD203B41FA5}">
                      <a16:colId xmlns:a16="http://schemas.microsoft.com/office/drawing/2014/main" val="1634293502"/>
                    </a:ext>
                  </a:extLst>
                </a:gridCol>
              </a:tblGrid>
              <a:tr h="405279">
                <a:tc>
                  <a:txBody>
                    <a:bodyPr/>
                    <a:lstStyle/>
                    <a:p>
                      <a:pPr algn="ctr"/>
                      <a:r>
                        <a:rPr lang="en-US" sz="1200" b="1" dirty="0">
                          <a:solidFill>
                            <a:srgbClr val="000000"/>
                          </a:solidFill>
                        </a:rPr>
                        <a:t>Are Not FDIC Insured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solidFill>
                            <a:srgbClr val="000000"/>
                          </a:solidFill>
                        </a:rPr>
                        <a:t>May Lose Value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solidFill>
                            <a:srgbClr val="000000"/>
                          </a:solidFill>
                        </a:rPr>
                        <a:t>Are Not Bank Guaranteed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1026239"/>
                  </a:ext>
                </a:extLst>
              </a:tr>
              <a:tr h="578971">
                <a:tc>
                  <a:txBody>
                    <a:bodyPr/>
                    <a:lstStyle/>
                    <a:p>
                      <a:pPr algn="ctr"/>
                      <a:r>
                        <a:rPr lang="en-US" sz="1200" b="1" dirty="0">
                          <a:solidFill>
                            <a:srgbClr val="000000"/>
                          </a:solidFill>
                        </a:rPr>
                        <a:t>Are Not Insured by Any Federal  Government Agency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b="1" dirty="0">
                        <a:solidFill>
                          <a:srgbClr val="000000"/>
                        </a:solidFill>
                      </a:endParaRPr>
                    </a:p>
                    <a:p>
                      <a:pPr algn="ctr"/>
                      <a:r>
                        <a:rPr lang="en-US" sz="1200" b="1" dirty="0">
                          <a:solidFill>
                            <a:srgbClr val="000000"/>
                          </a:solidFill>
                        </a:rPr>
                        <a:t>Are Not Deposits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solidFill>
                            <a:srgbClr val="000000"/>
                          </a:solidFill>
                        </a:rPr>
                        <a:t>Are Not a Condition to Any  Banking Service or Activity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2871060"/>
                  </a:ext>
                </a:extLst>
              </a:tr>
            </a:tbl>
          </a:graphicData>
        </a:graphic>
      </p:graphicFrame>
      <p:sp>
        <p:nvSpPr>
          <p:cNvPr id="7" name="Footer Placeholder 6">
            <a:extLst>
              <a:ext uri="{FF2B5EF4-FFF2-40B4-BE49-F238E27FC236}">
                <a16:creationId xmlns:a16="http://schemas.microsoft.com/office/drawing/2014/main" id="{21DA46F9-2D5E-45CF-8B2D-EE54D55F6090}"/>
              </a:ext>
              <a:ext uri="{C183D7F6-B498-43B3-948B-1728B52AA6E4}">
                <adec:decorative xmlns:adec="http://schemas.microsoft.com/office/drawing/2017/decorative" val="1"/>
              </a:ext>
            </a:extLst>
          </p:cNvPr>
          <p:cNvSpPr>
            <a:spLocks noGrp="1"/>
          </p:cNvSpPr>
          <p:nvPr>
            <p:ph type="ftr" sz="quarter" idx="16"/>
          </p:nvPr>
        </p:nvSpPr>
        <p:spPr/>
        <p:txBody>
          <a:bodyPr lIns="91440" rIns="9144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50000"/>
                  </a:prstClr>
                </a:solidFill>
                <a:effectLst/>
                <a:uLnTx/>
                <a:uFillTx/>
                <a:latin typeface="Arial"/>
                <a:ea typeface="+mn-ea"/>
                <a:cs typeface="+mn-cs"/>
              </a:rPr>
              <a:t>Not for consumer use.</a:t>
            </a:r>
            <a:endParaRPr kumimoji="0" lang="en-US" sz="800" b="0" i="0" u="none" strike="noStrike" kern="1200" cap="none" spc="0" normalizeH="0" baseline="0" noProof="0" dirty="0">
              <a:ln>
                <a:noFill/>
              </a:ln>
              <a:solidFill>
                <a:prstClr val="white">
                  <a:lumMod val="50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DD0EF361-68FF-4BF0-8CA1-8CC9E827137D}"/>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002245">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2245">
                  <a:tint val="75000"/>
                </a:srgbClr>
              </a:solidFill>
              <a:effectLst/>
              <a:uLnTx/>
              <a:uFillTx/>
              <a:latin typeface="Arial"/>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CAF2F97-C7C5-47D9-A9A9-A72F609F9888}"/>
              </a:ext>
            </a:extLst>
          </p:cNvPr>
          <p:cNvSpPr>
            <a:spLocks noGrp="1"/>
          </p:cNvSpPr>
          <p:nvPr>
            <p:ph type="title"/>
          </p:nvPr>
        </p:nvSpPr>
        <p:spPr>
          <a:xfrm>
            <a:off x="965198" y="269000"/>
            <a:ext cx="10807700" cy="972268"/>
          </a:xfrm>
        </p:spPr>
        <p:txBody>
          <a:bodyPr/>
          <a:lstStyle/>
          <a:p>
            <a:r>
              <a:rPr lang="en-US" dirty="0"/>
              <a:t>What if I get sick?</a:t>
            </a:r>
          </a:p>
        </p:txBody>
      </p:sp>
      <p:graphicFrame>
        <p:nvGraphicFramePr>
          <p:cNvPr id="26" name="Content Placeholder 25">
            <a:extLst>
              <a:ext uri="{FF2B5EF4-FFF2-40B4-BE49-F238E27FC236}">
                <a16:creationId xmlns:a16="http://schemas.microsoft.com/office/drawing/2014/main" id="{7A21E84E-5003-4095-91BD-B025A3FA962C}"/>
              </a:ext>
            </a:extLst>
          </p:cNvPr>
          <p:cNvGraphicFramePr>
            <a:graphicFrameLocks noGrp="1"/>
          </p:cNvGraphicFramePr>
          <p:nvPr>
            <p:ph idx="22"/>
            <p:extLst>
              <p:ext uri="{D42A27DB-BD31-4B8C-83A1-F6EECF244321}">
                <p14:modId xmlns:p14="http://schemas.microsoft.com/office/powerpoint/2010/main" val="1836276268"/>
              </p:ext>
            </p:extLst>
          </p:nvPr>
        </p:nvGraphicFramePr>
        <p:xfrm>
          <a:off x="1061327" y="1505004"/>
          <a:ext cx="10559173" cy="2807925"/>
        </p:xfrm>
        <a:graphic>
          <a:graphicData uri="http://schemas.openxmlformats.org/drawingml/2006/table">
            <a:tbl>
              <a:tblPr firstRow="1" bandRow="1">
                <a:tableStyleId>{073A0DAA-6AF3-43AB-8588-CEC1D06C72B9}</a:tableStyleId>
              </a:tblPr>
              <a:tblGrid>
                <a:gridCol w="5887154">
                  <a:extLst>
                    <a:ext uri="{9D8B030D-6E8A-4147-A177-3AD203B41FA5}">
                      <a16:colId xmlns:a16="http://schemas.microsoft.com/office/drawing/2014/main" val="1559515081"/>
                    </a:ext>
                  </a:extLst>
                </a:gridCol>
                <a:gridCol w="4672019">
                  <a:extLst>
                    <a:ext uri="{9D8B030D-6E8A-4147-A177-3AD203B41FA5}">
                      <a16:colId xmlns:a16="http://schemas.microsoft.com/office/drawing/2014/main" val="2314543008"/>
                    </a:ext>
                  </a:extLst>
                </a:gridCol>
              </a:tblGrid>
              <a:tr h="561585">
                <a:tc>
                  <a:txBody>
                    <a:bodyPr/>
                    <a:lstStyle/>
                    <a:p>
                      <a:r>
                        <a:rPr lang="en-US" dirty="0"/>
                        <a:t>$100,000 Single Pay</a:t>
                      </a:r>
                    </a:p>
                  </a:txBody>
                  <a:tcPr/>
                </a:tc>
                <a:tc>
                  <a:txBody>
                    <a:bodyPr/>
                    <a:lstStyle/>
                    <a:p>
                      <a:r>
                        <a:rPr lang="en-US" dirty="0"/>
                        <a:t>0% Rate and maximum charges</a:t>
                      </a:r>
                    </a:p>
                  </a:txBody>
                  <a:tcPr/>
                </a:tc>
                <a:extLst>
                  <a:ext uri="{0D108BD9-81ED-4DB2-BD59-A6C34878D82A}">
                    <a16:rowId xmlns:a16="http://schemas.microsoft.com/office/drawing/2014/main" val="3538712909"/>
                  </a:ext>
                </a:extLst>
              </a:tr>
              <a:tr h="561585">
                <a:tc>
                  <a:txBody>
                    <a:bodyPr/>
                    <a:lstStyle/>
                    <a:p>
                      <a:r>
                        <a:rPr lang="en-US" dirty="0"/>
                        <a:t>Year 1 BAR Benefit</a:t>
                      </a:r>
                    </a:p>
                  </a:txBody>
                  <a:tcPr>
                    <a:solidFill>
                      <a:schemeClr val="bg1">
                        <a:lumMod val="85000"/>
                      </a:schemeClr>
                    </a:solidFill>
                  </a:tcPr>
                </a:tc>
                <a:tc>
                  <a:txBody>
                    <a:bodyPr/>
                    <a:lstStyle/>
                    <a:p>
                      <a:r>
                        <a:rPr lang="en-US" dirty="0"/>
                        <a:t>$174,308</a:t>
                      </a:r>
                    </a:p>
                  </a:txBody>
                  <a:tcPr>
                    <a:solidFill>
                      <a:schemeClr val="bg2"/>
                    </a:solidFill>
                  </a:tcPr>
                </a:tc>
                <a:extLst>
                  <a:ext uri="{0D108BD9-81ED-4DB2-BD59-A6C34878D82A}">
                    <a16:rowId xmlns:a16="http://schemas.microsoft.com/office/drawing/2014/main" val="1747992965"/>
                  </a:ext>
                </a:extLst>
              </a:tr>
              <a:tr h="561585">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10 BAR Benefit</a:t>
                      </a:r>
                    </a:p>
                  </a:txBody>
                  <a:tcPr>
                    <a:solidFill>
                      <a:schemeClr val="bg1">
                        <a:lumMod val="85000"/>
                      </a:schemeClr>
                    </a:solidFill>
                  </a:tcPr>
                </a:tc>
                <a:tc>
                  <a:txBody>
                    <a:bodyPr/>
                    <a:lstStyle/>
                    <a:p>
                      <a:r>
                        <a:rPr lang="en-US" dirty="0"/>
                        <a:t>$174,308</a:t>
                      </a:r>
                    </a:p>
                  </a:txBody>
                  <a:tcPr>
                    <a:solidFill>
                      <a:schemeClr val="bg2"/>
                    </a:solidFill>
                  </a:tcPr>
                </a:tc>
                <a:extLst>
                  <a:ext uri="{0D108BD9-81ED-4DB2-BD59-A6C34878D82A}">
                    <a16:rowId xmlns:a16="http://schemas.microsoft.com/office/drawing/2014/main" val="2047770893"/>
                  </a:ext>
                </a:extLst>
              </a:tr>
              <a:tr h="561585">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20 BAR Benefit</a:t>
                      </a:r>
                    </a:p>
                  </a:txBody>
                  <a:tcPr>
                    <a:solidFill>
                      <a:schemeClr val="bg1">
                        <a:lumMod val="85000"/>
                      </a:schemeClr>
                    </a:solidFill>
                  </a:tcPr>
                </a:tc>
                <a:tc>
                  <a:txBody>
                    <a:bodyPr/>
                    <a:lstStyle/>
                    <a:p>
                      <a:r>
                        <a:rPr lang="en-US" dirty="0"/>
                        <a:t>$174,308</a:t>
                      </a:r>
                    </a:p>
                  </a:txBody>
                  <a:tcPr>
                    <a:solidFill>
                      <a:schemeClr val="bg2"/>
                    </a:solidFill>
                  </a:tcPr>
                </a:tc>
                <a:extLst>
                  <a:ext uri="{0D108BD9-81ED-4DB2-BD59-A6C34878D82A}">
                    <a16:rowId xmlns:a16="http://schemas.microsoft.com/office/drawing/2014/main" val="810193103"/>
                  </a:ext>
                </a:extLst>
              </a:tr>
              <a:tr h="561585">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Age 90 Surrender Value</a:t>
                      </a:r>
                    </a:p>
                  </a:txBody>
                  <a:tcPr>
                    <a:solidFill>
                      <a:schemeClr val="bg1">
                        <a:lumMod val="85000"/>
                      </a:schemeClr>
                    </a:solidFill>
                  </a:tcPr>
                </a:tc>
                <a:tc>
                  <a:txBody>
                    <a:bodyPr/>
                    <a:lstStyle/>
                    <a:p>
                      <a:r>
                        <a:rPr lang="en-US" dirty="0"/>
                        <a:t>Policy Lapses in year 30</a:t>
                      </a:r>
                    </a:p>
                  </a:txBody>
                  <a:tcPr>
                    <a:solidFill>
                      <a:schemeClr val="bg2"/>
                    </a:solidFill>
                  </a:tcPr>
                </a:tc>
                <a:extLst>
                  <a:ext uri="{0D108BD9-81ED-4DB2-BD59-A6C34878D82A}">
                    <a16:rowId xmlns:a16="http://schemas.microsoft.com/office/drawing/2014/main" val="2238729057"/>
                  </a:ext>
                </a:extLst>
              </a:tr>
            </a:tbl>
          </a:graphicData>
        </a:graphic>
      </p:graphicFrame>
      <p:graphicFrame>
        <p:nvGraphicFramePr>
          <p:cNvPr id="23" name="Content Placeholder 10">
            <a:extLst>
              <a:ext uri="{FF2B5EF4-FFF2-40B4-BE49-F238E27FC236}">
                <a16:creationId xmlns:a16="http://schemas.microsoft.com/office/drawing/2014/main" id="{0D413186-D3F1-4422-98C3-ED8D564CC0D8}"/>
              </a:ext>
            </a:extLst>
          </p:cNvPr>
          <p:cNvGraphicFramePr>
            <a:graphicFrameLocks noGrp="1"/>
          </p:cNvGraphicFramePr>
          <p:nvPr>
            <p:ph idx="19"/>
            <p:extLst>
              <p:ext uri="{D42A27DB-BD31-4B8C-83A1-F6EECF244321}">
                <p14:modId xmlns:p14="http://schemas.microsoft.com/office/powerpoint/2010/main" val="3972243659"/>
              </p:ext>
            </p:extLst>
          </p:nvPr>
        </p:nvGraphicFramePr>
        <p:xfrm>
          <a:off x="965200" y="1505004"/>
          <a:ext cx="10655300" cy="2839516"/>
        </p:xfrm>
        <a:graphic>
          <a:graphicData uri="http://schemas.openxmlformats.org/drawingml/2006/table">
            <a:tbl>
              <a:tblPr firstRow="1" bandRow="1">
                <a:tableStyleId>{073A0DAA-6AF3-43AB-8588-CEC1D06C72B9}</a:tableStyleId>
              </a:tblPr>
              <a:tblGrid>
                <a:gridCol w="2513163">
                  <a:extLst>
                    <a:ext uri="{9D8B030D-6E8A-4147-A177-3AD203B41FA5}">
                      <a16:colId xmlns:a16="http://schemas.microsoft.com/office/drawing/2014/main" val="1559515081"/>
                    </a:ext>
                  </a:extLst>
                </a:gridCol>
                <a:gridCol w="1994434">
                  <a:extLst>
                    <a:ext uri="{9D8B030D-6E8A-4147-A177-3AD203B41FA5}">
                      <a16:colId xmlns:a16="http://schemas.microsoft.com/office/drawing/2014/main" val="2314543008"/>
                    </a:ext>
                  </a:extLst>
                </a:gridCol>
                <a:gridCol w="2118871">
                  <a:extLst>
                    <a:ext uri="{9D8B030D-6E8A-4147-A177-3AD203B41FA5}">
                      <a16:colId xmlns:a16="http://schemas.microsoft.com/office/drawing/2014/main" val="2952245777"/>
                    </a:ext>
                  </a:extLst>
                </a:gridCol>
                <a:gridCol w="1952198">
                  <a:extLst>
                    <a:ext uri="{9D8B030D-6E8A-4147-A177-3AD203B41FA5}">
                      <a16:colId xmlns:a16="http://schemas.microsoft.com/office/drawing/2014/main" val="2066237110"/>
                    </a:ext>
                  </a:extLst>
                </a:gridCol>
                <a:gridCol w="2076634">
                  <a:extLst>
                    <a:ext uri="{9D8B030D-6E8A-4147-A177-3AD203B41FA5}">
                      <a16:colId xmlns:a16="http://schemas.microsoft.com/office/drawing/2014/main" val="376045517"/>
                    </a:ext>
                  </a:extLst>
                </a:gridCol>
              </a:tblGrid>
              <a:tr h="549859">
                <a:tc>
                  <a:txBody>
                    <a:bodyPr/>
                    <a:lstStyle/>
                    <a:p>
                      <a:pPr algn="l"/>
                      <a:r>
                        <a:rPr lang="en-US" dirty="0"/>
                        <a:t>$100,000 Single Pay</a:t>
                      </a:r>
                    </a:p>
                  </a:txBody>
                  <a:tcPr/>
                </a:tc>
                <a:tc>
                  <a:txBody>
                    <a:bodyPr/>
                    <a:lstStyle/>
                    <a:p>
                      <a:pPr algn="l"/>
                      <a:r>
                        <a:rPr lang="en-US" dirty="0"/>
                        <a:t>Fixed Account</a:t>
                      </a:r>
                    </a:p>
                  </a:txBody>
                  <a:tcPr/>
                </a:tc>
                <a:tc>
                  <a:txBody>
                    <a:bodyPr/>
                    <a:lstStyle/>
                    <a:p>
                      <a:pPr algn="l"/>
                      <a:r>
                        <a:rPr lang="en-US" dirty="0"/>
                        <a:t>Max Monthly </a:t>
                      </a:r>
                    </a:p>
                    <a:p>
                      <a:pPr algn="l"/>
                      <a:r>
                        <a:rPr lang="en-US" dirty="0"/>
                        <a:t>Benefit</a:t>
                      </a:r>
                    </a:p>
                  </a:txBody>
                  <a:tcPr/>
                </a:tc>
                <a:tc>
                  <a:txBody>
                    <a:bodyPr/>
                    <a:lstStyle/>
                    <a:p>
                      <a:pPr algn="l"/>
                      <a:r>
                        <a:rPr lang="en-US" dirty="0"/>
                        <a:t>6% ROR</a:t>
                      </a:r>
                    </a:p>
                  </a:txBody>
                  <a:tcPr/>
                </a:tc>
                <a:tc>
                  <a:txBody>
                    <a:bodyPr/>
                    <a:lstStyle/>
                    <a:p>
                      <a:pPr algn="l"/>
                      <a:r>
                        <a:rPr lang="en-US" dirty="0"/>
                        <a:t>Max Monthly </a:t>
                      </a:r>
                    </a:p>
                    <a:p>
                      <a:pPr algn="l"/>
                      <a:r>
                        <a:rPr lang="en-US" dirty="0"/>
                        <a:t>Benefit</a:t>
                      </a:r>
                    </a:p>
                  </a:txBody>
                  <a:tcPr/>
                </a:tc>
                <a:extLst>
                  <a:ext uri="{0D108BD9-81ED-4DB2-BD59-A6C34878D82A}">
                    <a16:rowId xmlns:a16="http://schemas.microsoft.com/office/drawing/2014/main" val="3538712909"/>
                  </a:ext>
                </a:extLst>
              </a:tr>
              <a:tr h="549859">
                <a:tc>
                  <a:txBody>
                    <a:bodyPr/>
                    <a:lstStyle/>
                    <a:p>
                      <a:r>
                        <a:rPr lang="en-US" dirty="0"/>
                        <a:t>Year 1 BAR Benefit</a:t>
                      </a:r>
                    </a:p>
                  </a:txBody>
                  <a:tcPr anchor="ctr"/>
                </a:tc>
                <a:tc>
                  <a:txBody>
                    <a:bodyPr/>
                    <a:lstStyle/>
                    <a:p>
                      <a:r>
                        <a:rPr lang="en-US" dirty="0">
                          <a:solidFill>
                            <a:schemeClr val="bg1"/>
                          </a:solidFill>
                        </a:rPr>
                        <a:t>$178,837</a:t>
                      </a:r>
                    </a:p>
                  </a:txBody>
                  <a:tcPr anchor="ctr">
                    <a:solidFill>
                      <a:schemeClr val="bg2"/>
                    </a:solidFill>
                  </a:tcPr>
                </a:tc>
                <a:tc>
                  <a:txBody>
                    <a:bodyPr/>
                    <a:lstStyle/>
                    <a:p>
                      <a:r>
                        <a:rPr lang="en-US" dirty="0">
                          <a:solidFill>
                            <a:schemeClr val="bg1"/>
                          </a:solidFill>
                        </a:rPr>
                        <a:t>$7,153</a:t>
                      </a:r>
                    </a:p>
                  </a:txBody>
                  <a:tcPr anchor="ctr">
                    <a:solidFill>
                      <a:schemeClr val="bg2"/>
                    </a:solidFill>
                  </a:tcPr>
                </a:tc>
                <a:tc>
                  <a:txBody>
                    <a:bodyPr/>
                    <a:lstStyle/>
                    <a:p>
                      <a:r>
                        <a:rPr lang="en-US" dirty="0"/>
                        <a:t>$181,521</a:t>
                      </a:r>
                    </a:p>
                  </a:txBody>
                  <a:tcPr anchor="ctr"/>
                </a:tc>
                <a:tc>
                  <a:txBody>
                    <a:bodyPr/>
                    <a:lstStyle/>
                    <a:p>
                      <a:r>
                        <a:rPr lang="en-US" dirty="0"/>
                        <a:t>$7,260</a:t>
                      </a:r>
                    </a:p>
                  </a:txBody>
                  <a:tcPr anchor="ctr"/>
                </a:tc>
                <a:extLst>
                  <a:ext uri="{0D108BD9-81ED-4DB2-BD59-A6C34878D82A}">
                    <a16:rowId xmlns:a16="http://schemas.microsoft.com/office/drawing/2014/main" val="1747992965"/>
                  </a:ext>
                </a:extLst>
              </a:tr>
              <a:tr h="549859">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10 BAR Benefit</a:t>
                      </a:r>
                    </a:p>
                  </a:txBody>
                  <a:tcPr anchor="ctr"/>
                </a:tc>
                <a:tc>
                  <a:txBody>
                    <a:bodyPr/>
                    <a:lstStyle/>
                    <a:p>
                      <a:r>
                        <a:rPr lang="en-US" dirty="0">
                          <a:solidFill>
                            <a:schemeClr val="bg1"/>
                          </a:solidFill>
                        </a:rPr>
                        <a:t>$195,060</a:t>
                      </a:r>
                    </a:p>
                  </a:txBody>
                  <a:tcPr anchor="ctr">
                    <a:solidFill>
                      <a:schemeClr val="bg2"/>
                    </a:solidFill>
                  </a:tcPr>
                </a:tc>
                <a:tc>
                  <a:txBody>
                    <a:bodyPr/>
                    <a:lstStyle/>
                    <a:p>
                      <a:r>
                        <a:rPr lang="en-US" dirty="0">
                          <a:solidFill>
                            <a:schemeClr val="bg1"/>
                          </a:solidFill>
                        </a:rPr>
                        <a:t>$7,802</a:t>
                      </a:r>
                    </a:p>
                  </a:txBody>
                  <a:tcPr anchor="ctr">
                    <a:solidFill>
                      <a:schemeClr val="bg2"/>
                    </a:solidFill>
                  </a:tcPr>
                </a:tc>
                <a:tc>
                  <a:txBody>
                    <a:bodyPr/>
                    <a:lstStyle/>
                    <a:p>
                      <a:r>
                        <a:rPr lang="en-US" dirty="0"/>
                        <a:t>$227,670</a:t>
                      </a:r>
                    </a:p>
                  </a:txBody>
                  <a:tcPr anchor="ctr"/>
                </a:tc>
                <a:tc>
                  <a:txBody>
                    <a:bodyPr/>
                    <a:lstStyle/>
                    <a:p>
                      <a:r>
                        <a:rPr lang="en-US" dirty="0"/>
                        <a:t>$9,106</a:t>
                      </a:r>
                    </a:p>
                  </a:txBody>
                  <a:tcPr anchor="ctr"/>
                </a:tc>
                <a:extLst>
                  <a:ext uri="{0D108BD9-81ED-4DB2-BD59-A6C34878D82A}">
                    <a16:rowId xmlns:a16="http://schemas.microsoft.com/office/drawing/2014/main" val="2047770893"/>
                  </a:ext>
                </a:extLst>
              </a:tr>
              <a:tr h="549859">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20 BAR Benefit</a:t>
                      </a:r>
                    </a:p>
                  </a:txBody>
                  <a:tcPr anchor="ctr"/>
                </a:tc>
                <a:tc>
                  <a:txBody>
                    <a:bodyPr/>
                    <a:lstStyle/>
                    <a:p>
                      <a:r>
                        <a:rPr lang="en-US" dirty="0">
                          <a:solidFill>
                            <a:schemeClr val="bg1"/>
                          </a:solidFill>
                        </a:rPr>
                        <a:t>$236,479</a:t>
                      </a:r>
                    </a:p>
                  </a:txBody>
                  <a:tcPr anchor="ctr">
                    <a:solidFill>
                      <a:schemeClr val="bg2"/>
                    </a:solidFill>
                  </a:tcPr>
                </a:tc>
                <a:tc>
                  <a:txBody>
                    <a:bodyPr/>
                    <a:lstStyle/>
                    <a:p>
                      <a:r>
                        <a:rPr lang="en-US" dirty="0">
                          <a:solidFill>
                            <a:schemeClr val="bg1"/>
                          </a:solidFill>
                        </a:rPr>
                        <a:t>$9,459</a:t>
                      </a:r>
                    </a:p>
                  </a:txBody>
                  <a:tcPr anchor="ctr">
                    <a:solidFill>
                      <a:schemeClr val="bg2"/>
                    </a:solidFill>
                  </a:tcPr>
                </a:tc>
                <a:tc>
                  <a:txBody>
                    <a:bodyPr/>
                    <a:lstStyle/>
                    <a:p>
                      <a:r>
                        <a:rPr lang="en-US" dirty="0"/>
                        <a:t>$320,735</a:t>
                      </a:r>
                    </a:p>
                  </a:txBody>
                  <a:tcPr anchor="ctr"/>
                </a:tc>
                <a:tc>
                  <a:txBody>
                    <a:bodyPr/>
                    <a:lstStyle/>
                    <a:p>
                      <a:r>
                        <a:rPr lang="en-US" dirty="0"/>
                        <a:t>$12,829</a:t>
                      </a:r>
                    </a:p>
                  </a:txBody>
                  <a:tcPr anchor="ctr"/>
                </a:tc>
                <a:extLst>
                  <a:ext uri="{0D108BD9-81ED-4DB2-BD59-A6C34878D82A}">
                    <a16:rowId xmlns:a16="http://schemas.microsoft.com/office/drawing/2014/main" val="810193103"/>
                  </a:ext>
                </a:extLst>
              </a:tr>
              <a:tr h="549859">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Age 90 BAR Benefit</a:t>
                      </a:r>
                    </a:p>
                  </a:txBody>
                  <a:tcPr anchor="ctr"/>
                </a:tc>
                <a:tc>
                  <a:txBody>
                    <a:bodyPr/>
                    <a:lstStyle/>
                    <a:p>
                      <a:r>
                        <a:rPr lang="en-US" dirty="0">
                          <a:solidFill>
                            <a:schemeClr val="bg1"/>
                          </a:solidFill>
                        </a:rPr>
                        <a:t>$328,174</a:t>
                      </a:r>
                    </a:p>
                  </a:txBody>
                  <a:tcPr anchor="ctr">
                    <a:solidFill>
                      <a:schemeClr val="bg2"/>
                    </a:solidFill>
                  </a:tcPr>
                </a:tc>
                <a:tc>
                  <a:txBody>
                    <a:bodyPr/>
                    <a:lstStyle/>
                    <a:p>
                      <a:r>
                        <a:rPr lang="en-US" dirty="0">
                          <a:solidFill>
                            <a:schemeClr val="bg1"/>
                          </a:solidFill>
                        </a:rPr>
                        <a:t>$13,126</a:t>
                      </a:r>
                    </a:p>
                  </a:txBody>
                  <a:tcPr anchor="ctr">
                    <a:solidFill>
                      <a:schemeClr val="bg2"/>
                    </a:solidFill>
                  </a:tcPr>
                </a:tc>
                <a:tc>
                  <a:txBody>
                    <a:bodyPr/>
                    <a:lstStyle/>
                    <a:p>
                      <a:r>
                        <a:rPr lang="en-US" dirty="0"/>
                        <a:t>$566,152</a:t>
                      </a:r>
                    </a:p>
                  </a:txBody>
                  <a:tcPr anchor="ctr"/>
                </a:tc>
                <a:tc>
                  <a:txBody>
                    <a:bodyPr/>
                    <a:lstStyle/>
                    <a:p>
                      <a:r>
                        <a:rPr lang="en-US" dirty="0"/>
                        <a:t>$22,646</a:t>
                      </a:r>
                    </a:p>
                  </a:txBody>
                  <a:tcPr anchor="ctr"/>
                </a:tc>
                <a:extLst>
                  <a:ext uri="{0D108BD9-81ED-4DB2-BD59-A6C34878D82A}">
                    <a16:rowId xmlns:a16="http://schemas.microsoft.com/office/drawing/2014/main" val="3565668459"/>
                  </a:ext>
                </a:extLst>
              </a:tr>
            </a:tbl>
          </a:graphicData>
        </a:graphic>
      </p:graphicFrame>
      <p:sp>
        <p:nvSpPr>
          <p:cNvPr id="3" name="Slide Number Placeholder 2">
            <a:extLst>
              <a:ext uri="{FF2B5EF4-FFF2-40B4-BE49-F238E27FC236}">
                <a16:creationId xmlns:a16="http://schemas.microsoft.com/office/drawing/2014/main" id="{DCA7E021-702B-4251-ABB6-9EB7A680B22E}"/>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20</a:t>
            </a:fld>
            <a:endParaRPr lang="en-US"/>
          </a:p>
        </p:txBody>
      </p:sp>
    </p:spTree>
    <p:extLst>
      <p:ext uri="{BB962C8B-B14F-4D97-AF65-F5344CB8AC3E}">
        <p14:creationId xmlns:p14="http://schemas.microsoft.com/office/powerpoint/2010/main" val="92755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CAF2F97-C7C5-47D9-A9A9-A72F609F9888}"/>
              </a:ext>
            </a:extLst>
          </p:cNvPr>
          <p:cNvSpPr>
            <a:spLocks noGrp="1"/>
          </p:cNvSpPr>
          <p:nvPr>
            <p:ph type="title"/>
          </p:nvPr>
        </p:nvSpPr>
        <p:spPr>
          <a:xfrm>
            <a:off x="965198" y="269000"/>
            <a:ext cx="10807700" cy="972268"/>
          </a:xfrm>
        </p:spPr>
        <p:txBody>
          <a:bodyPr/>
          <a:lstStyle/>
          <a:p>
            <a:r>
              <a:rPr lang="en-US" dirty="0"/>
              <a:t>What’s the right amount?</a:t>
            </a:r>
          </a:p>
        </p:txBody>
      </p:sp>
      <p:sp>
        <p:nvSpPr>
          <p:cNvPr id="3" name="Slide Number Placeholder 2">
            <a:extLst>
              <a:ext uri="{FF2B5EF4-FFF2-40B4-BE49-F238E27FC236}">
                <a16:creationId xmlns:a16="http://schemas.microsoft.com/office/drawing/2014/main" id="{DCA7E021-702B-4251-ABB6-9EB7A680B22E}"/>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21</a:t>
            </a:fld>
            <a:endParaRPr lang="en-US"/>
          </a:p>
        </p:txBody>
      </p:sp>
      <p:graphicFrame>
        <p:nvGraphicFramePr>
          <p:cNvPr id="20" name="Content Placeholder 8">
            <a:extLst>
              <a:ext uri="{FF2B5EF4-FFF2-40B4-BE49-F238E27FC236}">
                <a16:creationId xmlns:a16="http://schemas.microsoft.com/office/drawing/2014/main" id="{784342D8-31F8-47B3-811E-2015A812CA4A}"/>
              </a:ext>
            </a:extLst>
          </p:cNvPr>
          <p:cNvGraphicFramePr>
            <a:graphicFrameLocks noGrp="1"/>
          </p:cNvGraphicFramePr>
          <p:nvPr>
            <p:ph idx="19"/>
            <p:extLst>
              <p:ext uri="{D42A27DB-BD31-4B8C-83A1-F6EECF244321}">
                <p14:modId xmlns:p14="http://schemas.microsoft.com/office/powerpoint/2010/main" val="1722544654"/>
              </p:ext>
            </p:extLst>
          </p:nvPr>
        </p:nvGraphicFramePr>
        <p:xfrm>
          <a:off x="965200" y="1493775"/>
          <a:ext cx="10655299" cy="2811008"/>
        </p:xfrm>
        <a:graphic>
          <a:graphicData uri="http://schemas.openxmlformats.org/drawingml/2006/table">
            <a:tbl>
              <a:tblPr firstRow="1" bandRow="1">
                <a:tableStyleId>{073A0DAA-6AF3-43AB-8588-CEC1D06C72B9}</a:tableStyleId>
              </a:tblPr>
              <a:tblGrid>
                <a:gridCol w="3691756">
                  <a:extLst>
                    <a:ext uri="{9D8B030D-6E8A-4147-A177-3AD203B41FA5}">
                      <a16:colId xmlns:a16="http://schemas.microsoft.com/office/drawing/2014/main" val="1597894894"/>
                    </a:ext>
                  </a:extLst>
                </a:gridCol>
                <a:gridCol w="2321181">
                  <a:extLst>
                    <a:ext uri="{9D8B030D-6E8A-4147-A177-3AD203B41FA5}">
                      <a16:colId xmlns:a16="http://schemas.microsoft.com/office/drawing/2014/main" val="1964732804"/>
                    </a:ext>
                  </a:extLst>
                </a:gridCol>
                <a:gridCol w="2321181">
                  <a:extLst>
                    <a:ext uri="{9D8B030D-6E8A-4147-A177-3AD203B41FA5}">
                      <a16:colId xmlns:a16="http://schemas.microsoft.com/office/drawing/2014/main" val="1552752252"/>
                    </a:ext>
                  </a:extLst>
                </a:gridCol>
                <a:gridCol w="2321181">
                  <a:extLst>
                    <a:ext uri="{9D8B030D-6E8A-4147-A177-3AD203B41FA5}">
                      <a16:colId xmlns:a16="http://schemas.microsoft.com/office/drawing/2014/main" val="3859765403"/>
                    </a:ext>
                  </a:extLst>
                </a:gridCol>
              </a:tblGrid>
              <a:tr h="696556">
                <a:tc>
                  <a:txBody>
                    <a:bodyPr/>
                    <a:lstStyle/>
                    <a:p>
                      <a:pPr algn="l"/>
                      <a:r>
                        <a:rPr lang="en-US" dirty="0"/>
                        <a:t>$100,000 Single Pay</a:t>
                      </a:r>
                    </a:p>
                  </a:txBody>
                  <a:tcPr/>
                </a:tc>
                <a:tc>
                  <a:txBody>
                    <a:bodyPr/>
                    <a:lstStyle/>
                    <a:p>
                      <a:pPr algn="l"/>
                      <a:r>
                        <a:rPr lang="en-US" dirty="0"/>
                        <a:t>CPII Fixed Account</a:t>
                      </a:r>
                    </a:p>
                  </a:txBody>
                  <a:tcPr/>
                </a:tc>
                <a:tc>
                  <a:txBody>
                    <a:bodyPr/>
                    <a:lstStyle/>
                    <a:p>
                      <a:pPr algn="l"/>
                      <a:r>
                        <a:rPr lang="en-US" dirty="0"/>
                        <a:t>CPII Fixed Account</a:t>
                      </a:r>
                    </a:p>
                  </a:txBody>
                  <a:tcPr/>
                </a:tc>
                <a:tc>
                  <a:txBody>
                    <a:bodyPr/>
                    <a:lstStyle/>
                    <a:p>
                      <a:pPr marL="0" marR="0" lvl="0" indent="0" algn="l" defTabSz="754380" rtl="0" eaLnBrk="1" fontAlgn="auto" latinLnBrk="0" hangingPunct="1">
                        <a:lnSpc>
                          <a:spcPct val="100000"/>
                        </a:lnSpc>
                        <a:spcBef>
                          <a:spcPts val="0"/>
                        </a:spcBef>
                        <a:spcAft>
                          <a:spcPts val="0"/>
                        </a:spcAft>
                        <a:buClrTx/>
                        <a:buSzTx/>
                        <a:buFontTx/>
                        <a:buNone/>
                        <a:tabLst/>
                        <a:defRPr/>
                      </a:pPr>
                      <a:r>
                        <a:rPr lang="en-US" dirty="0"/>
                        <a:t>CPII Fixed Account</a:t>
                      </a:r>
                    </a:p>
                  </a:txBody>
                  <a:tcPr/>
                </a:tc>
                <a:extLst>
                  <a:ext uri="{0D108BD9-81ED-4DB2-BD59-A6C34878D82A}">
                    <a16:rowId xmlns:a16="http://schemas.microsoft.com/office/drawing/2014/main" val="3674224111"/>
                  </a:ext>
                </a:extLst>
              </a:tr>
              <a:tr h="528613">
                <a:tc>
                  <a:txBody>
                    <a:bodyPr/>
                    <a:lstStyle/>
                    <a:p>
                      <a:r>
                        <a:rPr lang="en-US" dirty="0"/>
                        <a:t>Year 1 </a:t>
                      </a:r>
                      <a:r>
                        <a:rPr lang="en-US" sz="1800" b="0" i="0" kern="1200" dirty="0">
                          <a:solidFill>
                            <a:schemeClr val="dk1"/>
                          </a:solidFill>
                          <a:effectLst/>
                          <a:latin typeface="+mn-lt"/>
                          <a:ea typeface="+mn-ea"/>
                          <a:cs typeface="+mn-cs"/>
                        </a:rPr>
                        <a:t>BAR</a:t>
                      </a:r>
                      <a:r>
                        <a:rPr lang="en-US" dirty="0"/>
                        <a:t> Benefit</a:t>
                      </a:r>
                    </a:p>
                  </a:txBody>
                  <a:tcPr anchor="ctr"/>
                </a:tc>
                <a:tc>
                  <a:txBody>
                    <a:bodyPr/>
                    <a:lstStyle/>
                    <a:p>
                      <a:r>
                        <a:rPr lang="en-US" dirty="0">
                          <a:solidFill>
                            <a:schemeClr val="bg1"/>
                          </a:solidFill>
                        </a:rPr>
                        <a:t>$7,153/25 months</a:t>
                      </a:r>
                    </a:p>
                  </a:txBody>
                  <a:tcPr anchor="ctr">
                    <a:solidFill>
                      <a:schemeClr val="bg2"/>
                    </a:solidFill>
                  </a:tcPr>
                </a:tc>
                <a:tc>
                  <a:txBody>
                    <a:bodyPr/>
                    <a:lstStyle/>
                    <a:p>
                      <a:r>
                        <a:rPr lang="en-US" dirty="0"/>
                        <a:t>$3,725/4 years</a:t>
                      </a:r>
                    </a:p>
                  </a:txBody>
                  <a:tcPr anchor="ctr"/>
                </a:tc>
                <a:tc>
                  <a:txBody>
                    <a:bodyPr/>
                    <a:lstStyle/>
                    <a:p>
                      <a:r>
                        <a:rPr lang="en-US" dirty="0">
                          <a:solidFill>
                            <a:schemeClr val="bg1"/>
                          </a:solidFill>
                        </a:rPr>
                        <a:t>$2,483/6 years</a:t>
                      </a:r>
                    </a:p>
                  </a:txBody>
                  <a:tcPr anchor="ctr">
                    <a:solidFill>
                      <a:schemeClr val="bg2"/>
                    </a:solidFill>
                  </a:tcPr>
                </a:tc>
                <a:extLst>
                  <a:ext uri="{0D108BD9-81ED-4DB2-BD59-A6C34878D82A}">
                    <a16:rowId xmlns:a16="http://schemas.microsoft.com/office/drawing/2014/main" val="1611807695"/>
                  </a:ext>
                </a:extLst>
              </a:tr>
              <a:tr h="528613">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10 </a:t>
                      </a:r>
                      <a:r>
                        <a:rPr lang="en-US" sz="1800" b="0" i="0" kern="1200" dirty="0">
                          <a:solidFill>
                            <a:schemeClr val="dk1"/>
                          </a:solidFill>
                          <a:effectLst/>
                          <a:latin typeface="+mn-lt"/>
                          <a:ea typeface="+mn-ea"/>
                          <a:cs typeface="+mn-cs"/>
                        </a:rPr>
                        <a:t>BAR</a:t>
                      </a:r>
                      <a:r>
                        <a:rPr lang="en-US" dirty="0"/>
                        <a:t>  Benefit</a:t>
                      </a:r>
                    </a:p>
                  </a:txBody>
                  <a:tcPr anchor="ctr"/>
                </a:tc>
                <a:tc>
                  <a:txBody>
                    <a:bodyPr/>
                    <a:lstStyle/>
                    <a:p>
                      <a:r>
                        <a:rPr lang="en-US" dirty="0">
                          <a:solidFill>
                            <a:schemeClr val="bg1"/>
                          </a:solidFill>
                        </a:rPr>
                        <a:t>$7,802/25 months</a:t>
                      </a:r>
                    </a:p>
                  </a:txBody>
                  <a:tcPr anchor="ctr">
                    <a:solidFill>
                      <a:schemeClr val="bg2"/>
                    </a:solidFill>
                  </a:tcPr>
                </a:tc>
                <a:tc>
                  <a:txBody>
                    <a:bodyPr/>
                    <a:lstStyle/>
                    <a:p>
                      <a:r>
                        <a:rPr lang="en-US" dirty="0"/>
                        <a:t>$4,063/4 years</a:t>
                      </a:r>
                    </a:p>
                  </a:txBody>
                  <a:tcPr anchor="ctr"/>
                </a:tc>
                <a:tc>
                  <a:txBody>
                    <a:bodyPr/>
                    <a:lstStyle/>
                    <a:p>
                      <a:r>
                        <a:rPr lang="en-US" dirty="0">
                          <a:solidFill>
                            <a:schemeClr val="bg1"/>
                          </a:solidFill>
                        </a:rPr>
                        <a:t>$2,709/6 years</a:t>
                      </a:r>
                    </a:p>
                  </a:txBody>
                  <a:tcPr anchor="ctr">
                    <a:solidFill>
                      <a:schemeClr val="bg2"/>
                    </a:solidFill>
                  </a:tcPr>
                </a:tc>
                <a:extLst>
                  <a:ext uri="{0D108BD9-81ED-4DB2-BD59-A6C34878D82A}">
                    <a16:rowId xmlns:a16="http://schemas.microsoft.com/office/drawing/2014/main" val="181187896"/>
                  </a:ext>
                </a:extLst>
              </a:tr>
              <a:tr h="528613">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20 </a:t>
                      </a:r>
                      <a:r>
                        <a:rPr lang="en-US" sz="1800" b="0" i="0" kern="1200" dirty="0">
                          <a:solidFill>
                            <a:schemeClr val="dk1"/>
                          </a:solidFill>
                          <a:effectLst/>
                          <a:latin typeface="+mn-lt"/>
                          <a:ea typeface="+mn-ea"/>
                          <a:cs typeface="+mn-cs"/>
                        </a:rPr>
                        <a:t>BAR</a:t>
                      </a:r>
                      <a:r>
                        <a:rPr lang="en-US" dirty="0"/>
                        <a:t>  Benefit</a:t>
                      </a:r>
                    </a:p>
                  </a:txBody>
                  <a:tcPr anchor="ctr"/>
                </a:tc>
                <a:tc>
                  <a:txBody>
                    <a:bodyPr/>
                    <a:lstStyle/>
                    <a:p>
                      <a:r>
                        <a:rPr lang="en-US" dirty="0">
                          <a:solidFill>
                            <a:schemeClr val="bg1"/>
                          </a:solidFill>
                        </a:rPr>
                        <a:t>$9,459/25 months</a:t>
                      </a:r>
                    </a:p>
                  </a:txBody>
                  <a:tcPr anchor="ctr">
                    <a:solidFill>
                      <a:schemeClr val="bg2"/>
                    </a:solidFill>
                  </a:tcPr>
                </a:tc>
                <a:tc>
                  <a:txBody>
                    <a:bodyPr/>
                    <a:lstStyle/>
                    <a:p>
                      <a:r>
                        <a:rPr lang="en-US" dirty="0"/>
                        <a:t>$4,926/4 years</a:t>
                      </a:r>
                    </a:p>
                  </a:txBody>
                  <a:tcPr anchor="ctr"/>
                </a:tc>
                <a:tc>
                  <a:txBody>
                    <a:bodyPr/>
                    <a:lstStyle/>
                    <a:p>
                      <a:r>
                        <a:rPr lang="en-US" dirty="0">
                          <a:solidFill>
                            <a:schemeClr val="bg1"/>
                          </a:solidFill>
                        </a:rPr>
                        <a:t>$3,284/6 years</a:t>
                      </a:r>
                    </a:p>
                  </a:txBody>
                  <a:tcPr anchor="ctr">
                    <a:solidFill>
                      <a:schemeClr val="bg2"/>
                    </a:solidFill>
                  </a:tcPr>
                </a:tc>
                <a:extLst>
                  <a:ext uri="{0D108BD9-81ED-4DB2-BD59-A6C34878D82A}">
                    <a16:rowId xmlns:a16="http://schemas.microsoft.com/office/drawing/2014/main" val="977467631"/>
                  </a:ext>
                </a:extLst>
              </a:tr>
              <a:tr h="528613">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Age 90 </a:t>
                      </a:r>
                      <a:r>
                        <a:rPr lang="en-US" sz="1800" b="0" i="0" kern="1200" dirty="0">
                          <a:solidFill>
                            <a:schemeClr val="dk1"/>
                          </a:solidFill>
                          <a:effectLst/>
                          <a:latin typeface="+mn-lt"/>
                          <a:ea typeface="+mn-ea"/>
                          <a:cs typeface="+mn-cs"/>
                        </a:rPr>
                        <a:t>BAR</a:t>
                      </a:r>
                      <a:r>
                        <a:rPr lang="en-US" dirty="0"/>
                        <a:t>  Benefit</a:t>
                      </a:r>
                    </a:p>
                  </a:txBody>
                  <a:tcPr anchor="ctr"/>
                </a:tc>
                <a:tc>
                  <a:txBody>
                    <a:bodyPr/>
                    <a:lstStyle/>
                    <a:p>
                      <a:r>
                        <a:rPr lang="en-US" dirty="0">
                          <a:solidFill>
                            <a:schemeClr val="bg1"/>
                          </a:solidFill>
                        </a:rPr>
                        <a:t>$13,126/25 months</a:t>
                      </a:r>
                    </a:p>
                  </a:txBody>
                  <a:tcPr anchor="ctr">
                    <a:solidFill>
                      <a:schemeClr val="bg2"/>
                    </a:solidFill>
                  </a:tcPr>
                </a:tc>
                <a:tc>
                  <a:txBody>
                    <a:bodyPr/>
                    <a:lstStyle/>
                    <a:p>
                      <a:r>
                        <a:rPr lang="en-US" dirty="0"/>
                        <a:t>$6,836/4 years</a:t>
                      </a:r>
                    </a:p>
                  </a:txBody>
                  <a:tcPr anchor="ctr"/>
                </a:tc>
                <a:tc>
                  <a:txBody>
                    <a:bodyPr/>
                    <a:lstStyle/>
                    <a:p>
                      <a:r>
                        <a:rPr lang="en-US" dirty="0">
                          <a:solidFill>
                            <a:schemeClr val="bg1"/>
                          </a:solidFill>
                        </a:rPr>
                        <a:t>$4,557/6 years</a:t>
                      </a:r>
                    </a:p>
                  </a:txBody>
                  <a:tcPr anchor="ctr">
                    <a:solidFill>
                      <a:schemeClr val="bg2"/>
                    </a:solidFill>
                  </a:tcPr>
                </a:tc>
                <a:extLst>
                  <a:ext uri="{0D108BD9-81ED-4DB2-BD59-A6C34878D82A}">
                    <a16:rowId xmlns:a16="http://schemas.microsoft.com/office/drawing/2014/main" val="3986496199"/>
                  </a:ext>
                </a:extLst>
              </a:tr>
            </a:tbl>
          </a:graphicData>
        </a:graphic>
      </p:graphicFrame>
    </p:spTree>
    <p:extLst>
      <p:ext uri="{BB962C8B-B14F-4D97-AF65-F5344CB8AC3E}">
        <p14:creationId xmlns:p14="http://schemas.microsoft.com/office/powerpoint/2010/main" val="8936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0C0BB-398F-40CD-A26B-D8AA80F355C3}"/>
              </a:ext>
            </a:extLst>
          </p:cNvPr>
          <p:cNvSpPr>
            <a:spLocks noGrp="1"/>
          </p:cNvSpPr>
          <p:nvPr>
            <p:ph type="title"/>
          </p:nvPr>
        </p:nvSpPr>
        <p:spPr/>
        <p:txBody>
          <a:bodyPr/>
          <a:lstStyle/>
          <a:p>
            <a:r>
              <a:rPr lang="en-US" dirty="0"/>
              <a:t>Not quite chronically ill?</a:t>
            </a:r>
          </a:p>
        </p:txBody>
      </p:sp>
      <p:sp>
        <p:nvSpPr>
          <p:cNvPr id="3" name="Content Placeholder 2">
            <a:extLst>
              <a:ext uri="{FF2B5EF4-FFF2-40B4-BE49-F238E27FC236}">
                <a16:creationId xmlns:a16="http://schemas.microsoft.com/office/drawing/2014/main" id="{7B8FECDF-6604-42F3-9E11-31237828F0EB}"/>
              </a:ext>
            </a:extLst>
          </p:cNvPr>
          <p:cNvSpPr>
            <a:spLocks noGrp="1"/>
          </p:cNvSpPr>
          <p:nvPr>
            <p:ph idx="1"/>
          </p:nvPr>
        </p:nvSpPr>
        <p:spPr/>
        <p:txBody>
          <a:bodyPr/>
          <a:lstStyle/>
          <a:p>
            <a:pPr marL="0" indent="0">
              <a:buNone/>
            </a:pPr>
            <a:r>
              <a:rPr lang="en-US" b="1" dirty="0">
                <a:solidFill>
                  <a:schemeClr val="bg2"/>
                </a:solidFill>
              </a:rPr>
              <a:t>Cash value in a life insurance policy is available to supplement care needs prior to chronic illness </a:t>
            </a:r>
          </a:p>
        </p:txBody>
      </p:sp>
      <p:sp>
        <p:nvSpPr>
          <p:cNvPr id="24" name="Content Placeholder 23">
            <a:extLst>
              <a:ext uri="{FF2B5EF4-FFF2-40B4-BE49-F238E27FC236}">
                <a16:creationId xmlns:a16="http://schemas.microsoft.com/office/drawing/2014/main" id="{6986C8E7-7F99-4FB4-87F8-27720A14C47E}"/>
              </a:ext>
            </a:extLst>
          </p:cNvPr>
          <p:cNvSpPr>
            <a:spLocks noGrp="1"/>
          </p:cNvSpPr>
          <p:nvPr>
            <p:ph idx="20"/>
          </p:nvPr>
        </p:nvSpPr>
        <p:spPr>
          <a:xfrm>
            <a:off x="1066800" y="2362357"/>
            <a:ext cx="10553700" cy="45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754380" fontAlgn="auto">
              <a:spcBef>
                <a:spcPts val="0"/>
              </a:spcBef>
              <a:spcAft>
                <a:spcPts val="0"/>
              </a:spcAft>
              <a:buNone/>
            </a:pPr>
            <a:r>
              <a:rPr lang="en-US" sz="2400" b="0" dirty="0">
                <a:solidFill>
                  <a:prstClr val="white"/>
                </a:solidFill>
                <a:latin typeface="PrudentialModern SemCond"/>
              </a:rPr>
              <a:t>Cash value can be withdrawn or borrowed to:</a:t>
            </a:r>
          </a:p>
        </p:txBody>
      </p:sp>
      <p:pic>
        <p:nvPicPr>
          <p:cNvPr id="25" name="Content Placeholder 24">
            <a:extLst>
              <a:ext uri="{FF2B5EF4-FFF2-40B4-BE49-F238E27FC236}">
                <a16:creationId xmlns:a16="http://schemas.microsoft.com/office/drawing/2014/main" id="{F0326903-5B77-4FB1-9DA3-994C3692AA10}"/>
              </a:ext>
              <a:ext uri="{C183D7F6-B498-43B3-948B-1728B52AA6E4}">
                <adec:decorative xmlns:adec="http://schemas.microsoft.com/office/drawing/2017/decorative" val="1"/>
              </a:ext>
            </a:extLst>
          </p:cNvPr>
          <p:cNvPicPr>
            <a:picLocks noGrp="1" noChangeAspect="1"/>
          </p:cNvPicPr>
          <p:nvPr>
            <p:ph idx="16"/>
          </p:nvPr>
        </p:nvPicPr>
        <p:blipFill rotWithShape="1">
          <a:blip r:embed="rId3" cstate="print">
            <a:extLst>
              <a:ext uri="{28A0092B-C50C-407E-A947-70E740481C1C}">
                <a14:useLocalDpi xmlns:a14="http://schemas.microsoft.com/office/drawing/2010/main" val="0"/>
              </a:ext>
            </a:extLst>
          </a:blip>
          <a:srcRect l="41609" t="7421" r="11998"/>
          <a:stretch/>
        </p:blipFill>
        <p:spPr>
          <a:xfrm>
            <a:off x="1539494" y="3090931"/>
            <a:ext cx="1707974" cy="1709928"/>
          </a:xfrm>
          <a:prstGeom prst="ellipse">
            <a:avLst/>
          </a:prstGeom>
          <a:ln>
            <a:solidFill>
              <a:schemeClr val="tx1">
                <a:lumMod val="50000"/>
                <a:lumOff val="50000"/>
              </a:schemeClr>
            </a:solidFill>
          </a:ln>
        </p:spPr>
      </p:pic>
      <p:sp>
        <p:nvSpPr>
          <p:cNvPr id="19" name="Content Placeholder 18">
            <a:extLst>
              <a:ext uri="{FF2B5EF4-FFF2-40B4-BE49-F238E27FC236}">
                <a16:creationId xmlns:a16="http://schemas.microsoft.com/office/drawing/2014/main" id="{BB209E03-33F0-406E-85A0-3541CCE1EE97}"/>
              </a:ext>
            </a:extLst>
          </p:cNvPr>
          <p:cNvSpPr>
            <a:spLocks noGrp="1"/>
          </p:cNvSpPr>
          <p:nvPr>
            <p:ph idx="21"/>
          </p:nvPr>
        </p:nvSpPr>
        <p:spPr>
          <a:xfrm>
            <a:off x="1017355" y="4911945"/>
            <a:ext cx="2747861" cy="641465"/>
          </a:xfrm>
        </p:spPr>
        <p:txBody>
          <a:bodyPr/>
          <a:lstStyle/>
          <a:p>
            <a:pPr marL="0" marR="0" lvl="0" indent="0" algn="ctr" defTabSz="7543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D6E71"/>
                </a:solidFill>
                <a:effectLst/>
                <a:uLnTx/>
                <a:uFillTx/>
                <a:latin typeface="Arial"/>
                <a:ea typeface="+mn-ea"/>
                <a:cs typeface="+mn-cs"/>
              </a:rPr>
              <a:t>Take a vacation while you are well enough</a:t>
            </a:r>
          </a:p>
        </p:txBody>
      </p:sp>
      <p:pic>
        <p:nvPicPr>
          <p:cNvPr id="26" name="Content Placeholder 25">
            <a:extLst>
              <a:ext uri="{FF2B5EF4-FFF2-40B4-BE49-F238E27FC236}">
                <a16:creationId xmlns:a16="http://schemas.microsoft.com/office/drawing/2014/main" id="{9FEEC965-DCE4-4355-9A66-7743FC54FFFC}"/>
              </a:ext>
              <a:ext uri="{C183D7F6-B498-43B3-948B-1728B52AA6E4}">
                <adec:decorative xmlns:adec="http://schemas.microsoft.com/office/drawing/2017/decorative" val="1"/>
              </a:ext>
            </a:extLst>
          </p:cNvPr>
          <p:cNvPicPr>
            <a:picLocks noGrp="1" noChangeAspect="1"/>
          </p:cNvPicPr>
          <p:nvPr>
            <p:ph idx="18"/>
          </p:nvPr>
        </p:nvPicPr>
        <p:blipFill rotWithShape="1">
          <a:blip r:embed="rId4" cstate="print">
            <a:extLst>
              <a:ext uri="{28A0092B-C50C-407E-A947-70E740481C1C}">
                <a14:useLocalDpi xmlns:a14="http://schemas.microsoft.com/office/drawing/2010/main" val="0"/>
              </a:ext>
            </a:extLst>
          </a:blip>
          <a:srcRect l="3703" r="29768"/>
          <a:stretch/>
        </p:blipFill>
        <p:spPr>
          <a:xfrm>
            <a:off x="5536826" y="3090931"/>
            <a:ext cx="1706395" cy="1709928"/>
          </a:xfrm>
          <a:prstGeom prst="ellipse">
            <a:avLst/>
          </a:prstGeom>
          <a:ln>
            <a:solidFill>
              <a:schemeClr val="tx1">
                <a:lumMod val="50000"/>
                <a:lumOff val="50000"/>
              </a:schemeClr>
            </a:solidFill>
          </a:ln>
        </p:spPr>
      </p:pic>
      <p:sp>
        <p:nvSpPr>
          <p:cNvPr id="17" name="Content Placeholder 16">
            <a:extLst>
              <a:ext uri="{FF2B5EF4-FFF2-40B4-BE49-F238E27FC236}">
                <a16:creationId xmlns:a16="http://schemas.microsoft.com/office/drawing/2014/main" id="{529F490C-C0D7-4DB9-84B7-486040D40BB4}"/>
              </a:ext>
            </a:extLst>
          </p:cNvPr>
          <p:cNvSpPr>
            <a:spLocks noGrp="1"/>
          </p:cNvSpPr>
          <p:nvPr>
            <p:ph idx="19"/>
          </p:nvPr>
        </p:nvSpPr>
        <p:spPr>
          <a:xfrm>
            <a:off x="4793439" y="4927955"/>
            <a:ext cx="3185824" cy="641465"/>
          </a:xfrm>
        </p:spPr>
        <p:txBody>
          <a:bodyPr/>
          <a:lstStyle/>
          <a:p>
            <a:pPr marL="0" marR="0" lvl="0" indent="0" algn="ctr" defTabSz="7543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D6E71"/>
                </a:solidFill>
                <a:effectLst/>
                <a:uLnTx/>
                <a:uFillTx/>
                <a:latin typeface="Arial"/>
                <a:ea typeface="+mn-ea"/>
                <a:cs typeface="+mn-cs"/>
              </a:rPr>
              <a:t>Make a payment for a senior living community</a:t>
            </a:r>
          </a:p>
        </p:txBody>
      </p:sp>
      <p:pic>
        <p:nvPicPr>
          <p:cNvPr id="28" name="Content Placeholder 27">
            <a:extLst>
              <a:ext uri="{FF2B5EF4-FFF2-40B4-BE49-F238E27FC236}">
                <a16:creationId xmlns:a16="http://schemas.microsoft.com/office/drawing/2014/main" id="{AA7FC18A-D6ED-445C-8DF0-344AC88A5017}"/>
              </a:ext>
              <a:ext uri="{C183D7F6-B498-43B3-948B-1728B52AA6E4}">
                <adec:decorative xmlns:adec="http://schemas.microsoft.com/office/drawing/2017/decorative" val="1"/>
              </a:ext>
            </a:extLst>
          </p:cNvPr>
          <p:cNvPicPr>
            <a:picLocks noGrp="1" noChangeAspect="1"/>
          </p:cNvPicPr>
          <p:nvPr>
            <p:ph idx="17"/>
          </p:nvPr>
        </p:nvPicPr>
        <p:blipFill rotWithShape="1">
          <a:blip r:embed="rId5" cstate="print">
            <a:extLst>
              <a:ext uri="{28A0092B-C50C-407E-A947-70E740481C1C}">
                <a14:useLocalDpi xmlns:a14="http://schemas.microsoft.com/office/drawing/2010/main" val="0"/>
              </a:ext>
            </a:extLst>
          </a:blip>
          <a:srcRect l="14153" r="21566"/>
          <a:stretch/>
        </p:blipFill>
        <p:spPr>
          <a:xfrm>
            <a:off x="9389958" y="3090931"/>
            <a:ext cx="1711586" cy="1709928"/>
          </a:xfrm>
          <a:prstGeom prst="ellipse">
            <a:avLst/>
          </a:prstGeom>
          <a:ln>
            <a:solidFill>
              <a:schemeClr val="tx1">
                <a:lumMod val="50000"/>
                <a:lumOff val="50000"/>
              </a:schemeClr>
            </a:solidFill>
          </a:ln>
        </p:spPr>
      </p:pic>
      <p:sp>
        <p:nvSpPr>
          <p:cNvPr id="21" name="Content Placeholder 20">
            <a:extLst>
              <a:ext uri="{FF2B5EF4-FFF2-40B4-BE49-F238E27FC236}">
                <a16:creationId xmlns:a16="http://schemas.microsoft.com/office/drawing/2014/main" id="{D6715BDE-3B70-44B0-A742-59BBE8E27E98}"/>
              </a:ext>
            </a:extLst>
          </p:cNvPr>
          <p:cNvSpPr>
            <a:spLocks noGrp="1"/>
          </p:cNvSpPr>
          <p:nvPr>
            <p:ph idx="23"/>
          </p:nvPr>
        </p:nvSpPr>
        <p:spPr>
          <a:xfrm>
            <a:off x="8793101" y="4933859"/>
            <a:ext cx="2896204" cy="641465"/>
          </a:xfrm>
        </p:spPr>
        <p:txBody>
          <a:bodyPr/>
          <a:lstStyle/>
          <a:p>
            <a:pPr marL="0" marR="0" lvl="0" indent="0" algn="ctr" defTabSz="7543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D6E71"/>
                </a:solidFill>
                <a:effectLst/>
                <a:uLnTx/>
                <a:uFillTx/>
                <a:latin typeface="Arial"/>
                <a:ea typeface="+mn-ea"/>
                <a:cs typeface="+mn-cs"/>
              </a:rPr>
              <a:t>Pay for needs around your current house</a:t>
            </a:r>
          </a:p>
        </p:txBody>
      </p:sp>
      <p:sp>
        <p:nvSpPr>
          <p:cNvPr id="4" name="Slide Number Placeholder 3">
            <a:extLst>
              <a:ext uri="{FF2B5EF4-FFF2-40B4-BE49-F238E27FC236}">
                <a16:creationId xmlns:a16="http://schemas.microsoft.com/office/drawing/2014/main" id="{2FAEA8E4-F347-4FCF-9524-F20FCB12440B}"/>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22</a:t>
            </a:fld>
            <a:endParaRPr lang="en-US"/>
          </a:p>
        </p:txBody>
      </p:sp>
    </p:spTree>
    <p:extLst>
      <p:ext uri="{BB962C8B-B14F-4D97-AF65-F5344CB8AC3E}">
        <p14:creationId xmlns:p14="http://schemas.microsoft.com/office/powerpoint/2010/main" val="337606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6AE4E-90CB-4FC6-8C27-42B5A704CD29}"/>
              </a:ext>
            </a:extLst>
          </p:cNvPr>
          <p:cNvSpPr>
            <a:spLocks noGrp="1"/>
          </p:cNvSpPr>
          <p:nvPr>
            <p:ph type="title"/>
          </p:nvPr>
        </p:nvSpPr>
        <p:spPr/>
        <p:txBody>
          <a:bodyPr/>
          <a:lstStyle/>
          <a:p>
            <a:r>
              <a:rPr lang="en-US"/>
              <a:t>Payment flexibility</a:t>
            </a:r>
            <a:endParaRPr lang="en-US" dirty="0"/>
          </a:p>
        </p:txBody>
      </p:sp>
      <p:sp>
        <p:nvSpPr>
          <p:cNvPr id="3" name="Content Placeholder 2">
            <a:extLst>
              <a:ext uri="{FF2B5EF4-FFF2-40B4-BE49-F238E27FC236}">
                <a16:creationId xmlns:a16="http://schemas.microsoft.com/office/drawing/2014/main" id="{B815AC76-DCD5-4557-AC50-1398B82C2EFF}"/>
              </a:ext>
            </a:extLst>
          </p:cNvPr>
          <p:cNvSpPr>
            <a:spLocks noGrp="1"/>
          </p:cNvSpPr>
          <p:nvPr>
            <p:ph idx="1"/>
          </p:nvPr>
        </p:nvSpPr>
        <p:spPr/>
        <p:txBody>
          <a:bodyPr>
            <a:noAutofit/>
          </a:bodyPr>
          <a:lstStyle/>
          <a:p>
            <a:pPr marL="0" indent="0" algn="ctr">
              <a:buNone/>
            </a:pPr>
            <a:r>
              <a:rPr lang="en-US" sz="3200" b="1" dirty="0">
                <a:solidFill>
                  <a:schemeClr val="bg2"/>
                </a:solidFill>
              </a:rPr>
              <a:t>1 pay? ✓</a:t>
            </a:r>
          </a:p>
          <a:p>
            <a:pPr marL="0" indent="0" algn="ctr">
              <a:buNone/>
            </a:pPr>
            <a:r>
              <a:rPr lang="en-US" sz="3200" b="1" dirty="0">
                <a:solidFill>
                  <a:schemeClr val="bg2"/>
                </a:solidFill>
              </a:rPr>
              <a:t>2 pay? ✓</a:t>
            </a:r>
          </a:p>
          <a:p>
            <a:pPr marL="0" indent="0" algn="ctr">
              <a:buNone/>
            </a:pPr>
            <a:r>
              <a:rPr lang="en-US" sz="3200" b="1" dirty="0">
                <a:solidFill>
                  <a:schemeClr val="bg2"/>
                </a:solidFill>
              </a:rPr>
              <a:t>3 pay? ✓</a:t>
            </a:r>
          </a:p>
          <a:p>
            <a:pPr marL="0" indent="0" algn="ctr">
              <a:spcAft>
                <a:spcPts val="1200"/>
              </a:spcAft>
              <a:buNone/>
            </a:pPr>
            <a:r>
              <a:rPr lang="en-US" sz="3200" b="1" dirty="0">
                <a:solidFill>
                  <a:schemeClr val="bg2"/>
                </a:solidFill>
              </a:rPr>
              <a:t>4 pay? ✓</a:t>
            </a:r>
          </a:p>
          <a:p>
            <a:pPr marL="0" indent="0" algn="ctr">
              <a:buNone/>
            </a:pPr>
            <a:r>
              <a:rPr lang="en-US" sz="3200" b="1" dirty="0">
                <a:solidFill>
                  <a:schemeClr val="bg1"/>
                </a:solidFill>
              </a:rPr>
              <a:t>.</a:t>
            </a:r>
          </a:p>
          <a:p>
            <a:pPr marL="0" indent="0" algn="ctr">
              <a:buNone/>
            </a:pPr>
            <a:r>
              <a:rPr lang="en-US" sz="3200" b="1" dirty="0">
                <a:solidFill>
                  <a:schemeClr val="bg1"/>
                </a:solidFill>
              </a:rPr>
              <a:t>.</a:t>
            </a:r>
          </a:p>
          <a:p>
            <a:pPr marL="0" indent="0" algn="ctr">
              <a:buNone/>
            </a:pPr>
            <a:r>
              <a:rPr lang="en-US" sz="3200" b="1" dirty="0">
                <a:solidFill>
                  <a:schemeClr val="bg1"/>
                </a:solidFill>
              </a:rPr>
              <a:t>.</a:t>
            </a:r>
          </a:p>
          <a:p>
            <a:pPr marL="0" indent="0" algn="ctr">
              <a:buNone/>
            </a:pPr>
            <a:r>
              <a:rPr lang="en-US" sz="3200" b="1" dirty="0">
                <a:solidFill>
                  <a:schemeClr val="bg2"/>
                </a:solidFill>
              </a:rPr>
              <a:t>All pay? ✓</a:t>
            </a:r>
          </a:p>
        </p:txBody>
      </p:sp>
      <p:sp>
        <p:nvSpPr>
          <p:cNvPr id="4" name="Slide Number Placeholder 3">
            <a:extLst>
              <a:ext uri="{FF2B5EF4-FFF2-40B4-BE49-F238E27FC236}">
                <a16:creationId xmlns:a16="http://schemas.microsoft.com/office/drawing/2014/main" id="{B4A85DE9-819F-4C69-8D49-13F5C81726A4}"/>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t>23</a:t>
            </a:fld>
            <a:endParaRPr lang="en-US"/>
          </a:p>
        </p:txBody>
      </p:sp>
      <p:sp>
        <p:nvSpPr>
          <p:cNvPr id="7" name="Arrow: Down 6">
            <a:extLst>
              <a:ext uri="{FF2B5EF4-FFF2-40B4-BE49-F238E27FC236}">
                <a16:creationId xmlns:a16="http://schemas.microsoft.com/office/drawing/2014/main" id="{F1222667-1696-4655-B883-F565D706ACF2}"/>
              </a:ext>
              <a:ext uri="{C183D7F6-B498-43B3-948B-1728B52AA6E4}">
                <adec:decorative xmlns:adec="http://schemas.microsoft.com/office/drawing/2017/decorative" val="1"/>
              </a:ext>
            </a:extLst>
          </p:cNvPr>
          <p:cNvSpPr/>
          <p:nvPr/>
        </p:nvSpPr>
        <p:spPr>
          <a:xfrm>
            <a:off x="5838696" y="3745230"/>
            <a:ext cx="1060704" cy="1877568"/>
          </a:xfrm>
          <a:prstGeom prst="downArrow">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689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52F4-EC06-4ADF-BE0C-D03600D51F4D}"/>
              </a:ext>
            </a:extLst>
          </p:cNvPr>
          <p:cNvSpPr>
            <a:spLocks noGrp="1"/>
          </p:cNvSpPr>
          <p:nvPr>
            <p:ph type="title"/>
          </p:nvPr>
        </p:nvSpPr>
        <p:spPr>
          <a:xfrm>
            <a:off x="965198" y="269000"/>
            <a:ext cx="10807700" cy="972268"/>
          </a:xfrm>
        </p:spPr>
        <p:txBody>
          <a:bodyPr/>
          <a:lstStyle/>
          <a:p>
            <a:r>
              <a:rPr lang="en-US" dirty="0"/>
              <a:t>Accelerating the Process</a:t>
            </a:r>
          </a:p>
        </p:txBody>
      </p:sp>
      <p:sp>
        <p:nvSpPr>
          <p:cNvPr id="43" name="Content Placeholder 42">
            <a:extLst>
              <a:ext uri="{FF2B5EF4-FFF2-40B4-BE49-F238E27FC236}">
                <a16:creationId xmlns:a16="http://schemas.microsoft.com/office/drawing/2014/main" id="{DA97E7AB-A2CC-4954-B4CF-5D9CAB2A669C}"/>
              </a:ext>
            </a:extLst>
          </p:cNvPr>
          <p:cNvSpPr>
            <a:spLocks noGrp="1"/>
          </p:cNvSpPr>
          <p:nvPr>
            <p:ph idx="20"/>
          </p:nvPr>
        </p:nvSpPr>
        <p:spPr>
          <a:xfrm>
            <a:off x="1628907" y="1415561"/>
            <a:ext cx="4467093" cy="2924210"/>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err="1">
                <a:ln>
                  <a:noFill/>
                </a:ln>
                <a:solidFill>
                  <a:srgbClr val="007BC1"/>
                </a:solidFill>
                <a:effectLst/>
                <a:uLnTx/>
                <a:uFillTx/>
                <a:latin typeface="Arial"/>
                <a:ea typeface="+mn-ea"/>
                <a:cs typeface="+mn-cs"/>
              </a:rPr>
              <a:t>PruFast</a:t>
            </a:r>
            <a:r>
              <a:rPr kumimoji="0" lang="en-US" sz="2200" b="1" i="0" u="none" strike="noStrike" kern="1200" cap="none" spc="0" normalizeH="0" baseline="0" noProof="0" dirty="0">
                <a:ln>
                  <a:noFill/>
                </a:ln>
                <a:solidFill>
                  <a:srgbClr val="007BC1"/>
                </a:solidFill>
                <a:effectLst/>
                <a:uLnTx/>
                <a:uFillTx/>
                <a:latin typeface="Arial"/>
                <a:ea typeface="+mn-ea"/>
                <a:cs typeface="+mn-cs"/>
              </a:rPr>
              <a:t> Track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900" b="0" i="1" u="none" strike="noStrike" kern="1200" cap="none" spc="0" normalizeH="0" baseline="0" noProof="0" dirty="0">
                <a:ln>
                  <a:noFill/>
                </a:ln>
                <a:solidFill>
                  <a:srgbClr val="007BC1"/>
                </a:solidFill>
                <a:effectLst/>
                <a:uLnTx/>
                <a:uFillTx/>
                <a:latin typeface="Arial"/>
                <a:ea typeface="+mn-ea"/>
                <a:cs typeface="+mn-cs"/>
              </a:rPr>
              <a:t>Prudential’s accelerated underwriting process for eligible applicants</a:t>
            </a:r>
          </a:p>
          <a:p>
            <a:pPr marL="0" marR="0" lvl="0" indent="-274320" algn="l" defTabSz="914400" rtl="0" eaLnBrk="1" fontAlgn="auto" latinLnBrk="0" hangingPunct="1">
              <a:lnSpc>
                <a:spcPct val="100000"/>
              </a:lnSpc>
              <a:spcBef>
                <a:spcPts val="1200"/>
              </a:spcBef>
              <a:spcAft>
                <a:spcPts val="1200"/>
              </a:spcAft>
              <a:buClrTx/>
              <a:buSzTx/>
              <a:buFont typeface="Wingdings" panose="05000000000000000000" pitchFamily="2" charset="2"/>
              <a:buChar char="ü"/>
              <a:tabLst/>
              <a:defRPr/>
            </a:pPr>
            <a:r>
              <a:rPr kumimoji="0" lang="en-US" sz="1900" b="0" i="0" u="none" strike="noStrike" kern="1200" cap="none" spc="0" normalizeH="0" baseline="0" noProof="0" dirty="0">
                <a:ln>
                  <a:noFill/>
                </a:ln>
                <a:effectLst/>
                <a:uLnTx/>
                <a:uFillTx/>
                <a:latin typeface="Arial"/>
                <a:ea typeface="+mn-ea"/>
                <a:cs typeface="+mn-cs"/>
              </a:rPr>
              <a:t>Faster approvals</a:t>
            </a:r>
          </a:p>
          <a:p>
            <a:pPr marL="0" marR="0" lvl="0" indent="-274320" algn="l" defTabSz="914400" rtl="0" eaLnBrk="1" fontAlgn="auto" latinLnBrk="0" hangingPunct="1">
              <a:lnSpc>
                <a:spcPct val="100000"/>
              </a:lnSpc>
              <a:spcBef>
                <a:spcPts val="1200"/>
              </a:spcBef>
              <a:spcAft>
                <a:spcPts val="1200"/>
              </a:spcAft>
              <a:buClrTx/>
              <a:buSzTx/>
              <a:buFont typeface="Wingdings" panose="05000000000000000000" pitchFamily="2" charset="2"/>
              <a:buChar char="ü"/>
              <a:tabLst/>
              <a:defRPr/>
            </a:pPr>
            <a:r>
              <a:rPr kumimoji="0" lang="en-US" sz="1900" b="0" i="0" u="none" strike="noStrike" kern="1200" cap="none" spc="0" normalizeH="0" baseline="0" noProof="0" dirty="0">
                <a:ln>
                  <a:noFill/>
                </a:ln>
                <a:effectLst/>
                <a:uLnTx/>
                <a:uFillTx/>
                <a:latin typeface="Arial"/>
                <a:ea typeface="+mn-ea"/>
                <a:cs typeface="+mn-cs"/>
              </a:rPr>
              <a:t>No exams</a:t>
            </a:r>
          </a:p>
          <a:p>
            <a:pPr marL="0" marR="0" lvl="0" indent="-274320" algn="l" defTabSz="914400" rtl="0" eaLnBrk="1" fontAlgn="auto" latinLnBrk="0" hangingPunct="1">
              <a:lnSpc>
                <a:spcPct val="100000"/>
              </a:lnSpc>
              <a:spcBef>
                <a:spcPts val="1200"/>
              </a:spcBef>
              <a:spcAft>
                <a:spcPts val="1200"/>
              </a:spcAft>
              <a:buClrTx/>
              <a:buSzTx/>
              <a:buFont typeface="Wingdings" panose="05000000000000000000" pitchFamily="2" charset="2"/>
              <a:buChar char="ü"/>
              <a:tabLst/>
              <a:defRPr/>
            </a:pPr>
            <a:r>
              <a:rPr kumimoji="0" lang="en-US" sz="1900" b="0" i="0" u="none" strike="noStrike" kern="1200" cap="none" spc="0" normalizeH="0" baseline="0" noProof="0" dirty="0">
                <a:ln>
                  <a:noFill/>
                </a:ln>
                <a:effectLst/>
                <a:uLnTx/>
                <a:uFillTx/>
                <a:latin typeface="Arial"/>
                <a:ea typeface="+mn-ea"/>
                <a:cs typeface="+mn-cs"/>
              </a:rPr>
              <a:t>Paperless process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48" name="Content Placeholder 47">
            <a:extLst>
              <a:ext uri="{FF2B5EF4-FFF2-40B4-BE49-F238E27FC236}">
                <a16:creationId xmlns:a16="http://schemas.microsoft.com/office/drawing/2014/main" id="{04E1FF93-7AD1-4E98-AE4A-ACFDD954B213}"/>
              </a:ext>
            </a:extLst>
          </p:cNvPr>
          <p:cNvSpPr>
            <a:spLocks noGrp="1"/>
          </p:cNvSpPr>
          <p:nvPr>
            <p:ph idx="25"/>
          </p:nvPr>
        </p:nvSpPr>
        <p:spPr>
          <a:xfrm>
            <a:off x="6359568" y="1439924"/>
            <a:ext cx="5130802" cy="3172084"/>
          </a:xfrm>
        </p:spPr>
        <p:txBody>
          <a:bodyPr/>
          <a:lstStyle/>
          <a:p>
            <a:pPr marL="0" indent="0">
              <a:lnSpc>
                <a:spcPct val="80000"/>
              </a:lnSpc>
              <a:buNone/>
            </a:pPr>
            <a:r>
              <a:rPr lang="en-US" b="1" dirty="0">
                <a:solidFill>
                  <a:schemeClr val="bg2"/>
                </a:solidFill>
              </a:rPr>
              <a:t>Who’s eligible?</a:t>
            </a:r>
          </a:p>
          <a:p>
            <a:pPr marL="0" indent="0">
              <a:buFont typeface="Arial" panose="020B0604020202020204" pitchFamily="34" charset="0"/>
              <a:buNone/>
            </a:pPr>
            <a:r>
              <a:rPr lang="en-US" sz="2000" i="1" dirty="0">
                <a:solidFill>
                  <a:schemeClr val="bg2"/>
                </a:solidFill>
              </a:rPr>
              <a:t>All applicants who meet the following requirements:</a:t>
            </a:r>
          </a:p>
          <a:p>
            <a:r>
              <a:rPr lang="en-US" sz="1600" dirty="0"/>
              <a:t>Age: 18 to 60</a:t>
            </a:r>
          </a:p>
          <a:p>
            <a:r>
              <a:rPr lang="en-US" sz="1600" dirty="0"/>
              <a:t>Face Amounts: $100,000 to $3,000,000</a:t>
            </a:r>
          </a:p>
          <a:p>
            <a:r>
              <a:rPr lang="en-US" sz="1600" dirty="0"/>
              <a:t>Quoted Underwriting Category: Smoker or better</a:t>
            </a:r>
          </a:p>
          <a:p>
            <a:r>
              <a:rPr lang="en-US" sz="1600" dirty="0"/>
              <a:t>Products: Most of Prudential’s term and permanent products</a:t>
            </a:r>
          </a:p>
          <a:p>
            <a:r>
              <a:rPr lang="en-US" sz="1600" dirty="0"/>
              <a:t>U.S. resident</a:t>
            </a:r>
          </a:p>
          <a:p>
            <a:endParaRPr lang="en-US" sz="1600" dirty="0"/>
          </a:p>
          <a:p>
            <a:endParaRPr lang="en-US" sz="1600" dirty="0"/>
          </a:p>
        </p:txBody>
      </p:sp>
      <p:grpSp>
        <p:nvGrpSpPr>
          <p:cNvPr id="7" name="Group 6">
            <a:extLst>
              <a:ext uri="{FF2B5EF4-FFF2-40B4-BE49-F238E27FC236}">
                <a16:creationId xmlns:a16="http://schemas.microsoft.com/office/drawing/2014/main" id="{2B7CA52D-F5EC-4759-AF17-4D708BDB8B98}"/>
              </a:ext>
              <a:ext uri="{C183D7F6-B498-43B3-948B-1728B52AA6E4}">
                <adec:decorative xmlns:adec="http://schemas.microsoft.com/office/drawing/2017/decorative" val="1"/>
              </a:ext>
            </a:extLst>
          </p:cNvPr>
          <p:cNvGrpSpPr>
            <a:grpSpLocks noChangeAspect="1"/>
          </p:cNvGrpSpPr>
          <p:nvPr/>
        </p:nvGrpSpPr>
        <p:grpSpPr>
          <a:xfrm>
            <a:off x="2018623" y="4891071"/>
            <a:ext cx="8154754" cy="1371603"/>
            <a:chOff x="-159027" y="3403029"/>
            <a:chExt cx="12351029" cy="2038193"/>
          </a:xfrm>
        </p:grpSpPr>
        <p:pic>
          <p:nvPicPr>
            <p:cNvPr id="8" name="Picture 7">
              <a:extLst>
                <a:ext uri="{FF2B5EF4-FFF2-40B4-BE49-F238E27FC236}">
                  <a16:creationId xmlns:a16="http://schemas.microsoft.com/office/drawing/2014/main" id="{9460B601-F9B6-4A65-BA1F-1056EDE86527}"/>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470497" y="4016813"/>
              <a:ext cx="3721505" cy="807706"/>
            </a:xfrm>
            <a:prstGeom prst="rect">
              <a:avLst/>
            </a:prstGeom>
          </p:spPr>
        </p:pic>
        <p:pic>
          <p:nvPicPr>
            <p:cNvPr id="9" name="Picture 8">
              <a:extLst>
                <a:ext uri="{FF2B5EF4-FFF2-40B4-BE49-F238E27FC236}">
                  <a16:creationId xmlns:a16="http://schemas.microsoft.com/office/drawing/2014/main" id="{EB79A059-BC5E-43BF-B0D2-25D15F5F406F}"/>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690527" y="4039507"/>
              <a:ext cx="3328458" cy="807706"/>
            </a:xfrm>
            <a:prstGeom prst="rect">
              <a:avLst/>
            </a:prstGeom>
          </p:spPr>
        </p:pic>
        <p:pic>
          <p:nvPicPr>
            <p:cNvPr id="10" name="Picture 9">
              <a:extLst>
                <a:ext uri="{FF2B5EF4-FFF2-40B4-BE49-F238E27FC236}">
                  <a16:creationId xmlns:a16="http://schemas.microsoft.com/office/drawing/2014/main" id="{860EAF8D-3672-450F-96B9-975FF66F1A57}"/>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02374" y="4056973"/>
              <a:ext cx="3328458" cy="807706"/>
            </a:xfrm>
            <a:prstGeom prst="rect">
              <a:avLst/>
            </a:prstGeom>
          </p:spPr>
        </p:pic>
        <p:pic>
          <p:nvPicPr>
            <p:cNvPr id="11" name="Picture 10">
              <a:extLst>
                <a:ext uri="{FF2B5EF4-FFF2-40B4-BE49-F238E27FC236}">
                  <a16:creationId xmlns:a16="http://schemas.microsoft.com/office/drawing/2014/main" id="{8AF87827-1CD7-4CDF-A373-FD7C42CE25FB}"/>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9027" y="4037160"/>
              <a:ext cx="3614856" cy="807706"/>
            </a:xfrm>
            <a:prstGeom prst="rect">
              <a:avLst/>
            </a:prstGeom>
          </p:spPr>
        </p:pic>
        <p:grpSp>
          <p:nvGrpSpPr>
            <p:cNvPr id="12" name="Group 11">
              <a:extLst>
                <a:ext uri="{FF2B5EF4-FFF2-40B4-BE49-F238E27FC236}">
                  <a16:creationId xmlns:a16="http://schemas.microsoft.com/office/drawing/2014/main" id="{B2665787-05F9-4993-9456-01A4B8F272C7}"/>
                </a:ext>
              </a:extLst>
            </p:cNvPr>
            <p:cNvGrpSpPr/>
            <p:nvPr/>
          </p:nvGrpSpPr>
          <p:grpSpPr>
            <a:xfrm>
              <a:off x="707922" y="3403029"/>
              <a:ext cx="2168014" cy="2035276"/>
              <a:chOff x="707923" y="2507226"/>
              <a:chExt cx="2168013" cy="2035277"/>
            </a:xfrm>
          </p:grpSpPr>
          <p:grpSp>
            <p:nvGrpSpPr>
              <p:cNvPr id="31" name="Group 30">
                <a:extLst>
                  <a:ext uri="{FF2B5EF4-FFF2-40B4-BE49-F238E27FC236}">
                    <a16:creationId xmlns:a16="http://schemas.microsoft.com/office/drawing/2014/main" id="{11BAE937-83F7-4454-B325-7A9454C0962A}"/>
                  </a:ext>
                </a:extLst>
              </p:cNvPr>
              <p:cNvGrpSpPr/>
              <p:nvPr/>
            </p:nvGrpSpPr>
            <p:grpSpPr>
              <a:xfrm>
                <a:off x="707923" y="2507226"/>
                <a:ext cx="2168013" cy="2035277"/>
                <a:chOff x="339213" y="2507226"/>
                <a:chExt cx="2168013" cy="2035277"/>
              </a:xfrm>
            </p:grpSpPr>
            <p:sp>
              <p:nvSpPr>
                <p:cNvPr id="33" name="Oval 32">
                  <a:extLst>
                    <a:ext uri="{FF2B5EF4-FFF2-40B4-BE49-F238E27FC236}">
                      <a16:creationId xmlns:a16="http://schemas.microsoft.com/office/drawing/2014/main" id="{237244FA-8768-4E72-8038-C551CC622FCD}"/>
                    </a:ext>
                  </a:extLst>
                </p:cNvPr>
                <p:cNvSpPr/>
                <p:nvPr/>
              </p:nvSpPr>
              <p:spPr>
                <a:xfrm>
                  <a:off x="339213" y="2507226"/>
                  <a:ext cx="2168013" cy="2035277"/>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048FF49F-8639-4EB9-8582-4207E8ACD2D6}"/>
                    </a:ext>
                  </a:extLst>
                </p:cNvPr>
                <p:cNvSpPr/>
                <p:nvPr/>
              </p:nvSpPr>
              <p:spPr>
                <a:xfrm>
                  <a:off x="455972" y="2608915"/>
                  <a:ext cx="1934494" cy="1836174"/>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2" name="Picture 154" descr="Handshake">
                <a:extLst>
                  <a:ext uri="{FF2B5EF4-FFF2-40B4-BE49-F238E27FC236}">
                    <a16:creationId xmlns:a16="http://schemas.microsoft.com/office/drawing/2014/main" id="{DA8953A2-12E8-4618-8EBE-A8096FA464F5}"/>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1497" y="2799602"/>
                <a:ext cx="1616791" cy="1509394"/>
              </a:xfrm>
              <a:prstGeom prst="rect">
                <a:avLst/>
              </a:prstGeom>
            </p:spPr>
          </p:pic>
        </p:grpSp>
        <p:grpSp>
          <p:nvGrpSpPr>
            <p:cNvPr id="13" name="Group 12">
              <a:extLst>
                <a:ext uri="{FF2B5EF4-FFF2-40B4-BE49-F238E27FC236}">
                  <a16:creationId xmlns:a16="http://schemas.microsoft.com/office/drawing/2014/main" id="{376074E4-F87D-40F4-A857-5F68EEE5D793}"/>
                </a:ext>
              </a:extLst>
            </p:cNvPr>
            <p:cNvGrpSpPr/>
            <p:nvPr/>
          </p:nvGrpSpPr>
          <p:grpSpPr>
            <a:xfrm>
              <a:off x="3515033" y="3405943"/>
              <a:ext cx="2168014" cy="2035277"/>
              <a:chOff x="3515032" y="2510139"/>
              <a:chExt cx="2168013" cy="2035277"/>
            </a:xfrm>
          </p:grpSpPr>
          <p:grpSp>
            <p:nvGrpSpPr>
              <p:cNvPr id="24" name="Group 23">
                <a:extLst>
                  <a:ext uri="{FF2B5EF4-FFF2-40B4-BE49-F238E27FC236}">
                    <a16:creationId xmlns:a16="http://schemas.microsoft.com/office/drawing/2014/main" id="{4827B9F8-609E-4867-B9D2-AE89A2017B07}"/>
                  </a:ext>
                </a:extLst>
              </p:cNvPr>
              <p:cNvGrpSpPr/>
              <p:nvPr/>
            </p:nvGrpSpPr>
            <p:grpSpPr>
              <a:xfrm>
                <a:off x="3515032" y="2510139"/>
                <a:ext cx="2168013" cy="2035277"/>
                <a:chOff x="339213" y="2507226"/>
                <a:chExt cx="2168013" cy="2035277"/>
              </a:xfrm>
            </p:grpSpPr>
            <p:sp>
              <p:nvSpPr>
                <p:cNvPr id="29" name="Oval 28">
                  <a:extLst>
                    <a:ext uri="{FF2B5EF4-FFF2-40B4-BE49-F238E27FC236}">
                      <a16:creationId xmlns:a16="http://schemas.microsoft.com/office/drawing/2014/main" id="{F5418CB0-9FCF-4EC7-AB5A-0669142179FF}"/>
                    </a:ext>
                  </a:extLst>
                </p:cNvPr>
                <p:cNvSpPr/>
                <p:nvPr/>
              </p:nvSpPr>
              <p:spPr>
                <a:xfrm>
                  <a:off x="339213" y="2507226"/>
                  <a:ext cx="2168013" cy="2035277"/>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2B3DCF78-BBB5-4490-B09E-52914ABB546B}"/>
                    </a:ext>
                  </a:extLst>
                </p:cNvPr>
                <p:cNvSpPr/>
                <p:nvPr/>
              </p:nvSpPr>
              <p:spPr>
                <a:xfrm>
                  <a:off x="455972" y="2608915"/>
                  <a:ext cx="1934494" cy="1836174"/>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5" name="Picture 45" descr="Smart Phone">
                <a:extLst>
                  <a:ext uri="{FF2B5EF4-FFF2-40B4-BE49-F238E27FC236}">
                    <a16:creationId xmlns:a16="http://schemas.microsoft.com/office/drawing/2014/main" id="{3380055F-4992-469B-AEDC-65382D120B92}"/>
                  </a:ext>
                </a:extLst>
              </p:cNvPr>
              <p:cNvPicPr>
                <a:picLocks noChangeAspect="1"/>
              </p:cNvPicPr>
              <p:nvPr/>
            </p:nvPicPr>
            <p:blipFill>
              <a:blip r:embed="rId11">
                <a:graysc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69089" y="3233357"/>
                <a:ext cx="663626" cy="663626"/>
              </a:xfrm>
              <a:prstGeom prst="rect">
                <a:avLst/>
              </a:prstGeom>
            </p:spPr>
          </p:pic>
          <p:pic>
            <p:nvPicPr>
              <p:cNvPr id="26" name="Graphic 25" descr="Email">
                <a:extLst>
                  <a:ext uri="{FF2B5EF4-FFF2-40B4-BE49-F238E27FC236}">
                    <a16:creationId xmlns:a16="http://schemas.microsoft.com/office/drawing/2014/main" id="{69557136-CC6E-4A25-9A72-837A47E4FAC1}"/>
                  </a:ext>
                </a:extLst>
              </p:cNvPr>
              <p:cNvPicPr>
                <a:picLocks noChangeAspect="1"/>
              </p:cNvPicPr>
              <p:nvPr/>
            </p:nvPicPr>
            <p:blipFill>
              <a:blip r:embed="rId13">
                <a:grayscl/>
                <a:extLst>
                  <a:ext uri="{96DAC541-7B7A-43D3-8B79-37D633B846F1}">
                    <asvg:svgBlip xmlns:asvg="http://schemas.microsoft.com/office/drawing/2016/SVG/main" r:embed="rId14"/>
                  </a:ext>
                </a:extLst>
              </a:blip>
              <a:stretch>
                <a:fillRect/>
              </a:stretch>
            </p:blipFill>
            <p:spPr>
              <a:xfrm>
                <a:off x="4287540" y="2678191"/>
                <a:ext cx="620200" cy="620200"/>
              </a:xfrm>
              <a:prstGeom prst="rect">
                <a:avLst/>
              </a:prstGeom>
            </p:spPr>
          </p:pic>
          <p:pic>
            <p:nvPicPr>
              <p:cNvPr id="27" name="Picture 26" descr="icon - phone.gif">
                <a:extLst>
                  <a:ext uri="{FF2B5EF4-FFF2-40B4-BE49-F238E27FC236}">
                    <a16:creationId xmlns:a16="http://schemas.microsoft.com/office/drawing/2014/main" id="{BFEF4212-9421-4F33-9EC6-96C7983F523C}"/>
                  </a:ext>
                </a:extLst>
              </p:cNvPr>
              <p:cNvPicPr>
                <a:picLocks noChangeAspect="1"/>
              </p:cNvPicPr>
              <p:nvPr/>
            </p:nvPicPr>
            <p:blipFill>
              <a:blip r:embed="rId15" cstate="print">
                <a:alphaModFix amt="80000"/>
                <a:grayscl/>
                <a:extLst>
                  <a:ext uri="{28A0092B-C50C-407E-A947-70E740481C1C}">
                    <a14:useLocalDpi xmlns:a14="http://schemas.microsoft.com/office/drawing/2010/main" val="0"/>
                  </a:ext>
                </a:extLst>
              </a:blip>
              <a:stretch>
                <a:fillRect/>
              </a:stretch>
            </p:blipFill>
            <p:spPr>
              <a:xfrm>
                <a:off x="3624310" y="3233357"/>
                <a:ext cx="800748" cy="682216"/>
              </a:xfrm>
              <a:prstGeom prst="rect">
                <a:avLst/>
              </a:prstGeom>
              <a:noFill/>
            </p:spPr>
          </p:pic>
          <p:pic>
            <p:nvPicPr>
              <p:cNvPr id="28" name="Graphic 27" descr="Download">
                <a:extLst>
                  <a:ext uri="{FF2B5EF4-FFF2-40B4-BE49-F238E27FC236}">
                    <a16:creationId xmlns:a16="http://schemas.microsoft.com/office/drawing/2014/main" id="{D669FEDF-2961-465C-99D0-56AC54662D44}"/>
                  </a:ext>
                </a:extLst>
              </p:cNvPr>
              <p:cNvPicPr>
                <a:picLocks noChangeAspect="1"/>
              </p:cNvPicPr>
              <p:nvPr/>
            </p:nvPicPr>
            <p:blipFill>
              <a:blip r:embed="rId16">
                <a:grayscl/>
                <a:extLst>
                  <a:ext uri="{96DAC541-7B7A-43D3-8B79-37D633B846F1}">
                    <asvg:svgBlip xmlns:asvg="http://schemas.microsoft.com/office/drawing/2016/SVG/main" r:embed="rId17"/>
                  </a:ext>
                </a:extLst>
              </a:blip>
              <a:stretch>
                <a:fillRect/>
              </a:stretch>
            </p:blipFill>
            <p:spPr>
              <a:xfrm>
                <a:off x="4265423" y="3648681"/>
                <a:ext cx="759697" cy="759697"/>
              </a:xfrm>
              <a:prstGeom prst="rect">
                <a:avLst/>
              </a:prstGeom>
            </p:spPr>
          </p:pic>
        </p:grpSp>
        <p:grpSp>
          <p:nvGrpSpPr>
            <p:cNvPr id="14" name="Group 13">
              <a:extLst>
                <a:ext uri="{FF2B5EF4-FFF2-40B4-BE49-F238E27FC236}">
                  <a16:creationId xmlns:a16="http://schemas.microsoft.com/office/drawing/2014/main" id="{A6718698-5814-43C7-9E2B-C032EF0935D5}"/>
                </a:ext>
              </a:extLst>
            </p:cNvPr>
            <p:cNvGrpSpPr/>
            <p:nvPr/>
          </p:nvGrpSpPr>
          <p:grpSpPr>
            <a:xfrm>
              <a:off x="6322142" y="3405944"/>
              <a:ext cx="2168014" cy="2035277"/>
              <a:chOff x="6322141" y="2510139"/>
              <a:chExt cx="2168013" cy="2035277"/>
            </a:xfrm>
          </p:grpSpPr>
          <p:grpSp>
            <p:nvGrpSpPr>
              <p:cNvPr id="20" name="Group 19">
                <a:extLst>
                  <a:ext uri="{FF2B5EF4-FFF2-40B4-BE49-F238E27FC236}">
                    <a16:creationId xmlns:a16="http://schemas.microsoft.com/office/drawing/2014/main" id="{ABCA40EA-D8AF-44F9-82D1-4542C7900832}"/>
                  </a:ext>
                </a:extLst>
              </p:cNvPr>
              <p:cNvGrpSpPr/>
              <p:nvPr/>
            </p:nvGrpSpPr>
            <p:grpSpPr>
              <a:xfrm>
                <a:off x="6322141" y="2510139"/>
                <a:ext cx="2168013" cy="2035277"/>
                <a:chOff x="339213" y="2507226"/>
                <a:chExt cx="2168013" cy="2035277"/>
              </a:xfrm>
            </p:grpSpPr>
            <p:sp>
              <p:nvSpPr>
                <p:cNvPr id="22" name="Oval 21">
                  <a:extLst>
                    <a:ext uri="{FF2B5EF4-FFF2-40B4-BE49-F238E27FC236}">
                      <a16:creationId xmlns:a16="http://schemas.microsoft.com/office/drawing/2014/main" id="{2DEFC630-CF52-4AE0-A3AA-6F51D416D2E1}"/>
                    </a:ext>
                  </a:extLst>
                </p:cNvPr>
                <p:cNvSpPr/>
                <p:nvPr/>
              </p:nvSpPr>
              <p:spPr>
                <a:xfrm>
                  <a:off x="339213" y="2507226"/>
                  <a:ext cx="2168013" cy="2035277"/>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DF23EEE5-4ED7-4C3B-85C8-F803C41FA0F6}"/>
                    </a:ext>
                  </a:extLst>
                </p:cNvPr>
                <p:cNvSpPr/>
                <p:nvPr/>
              </p:nvSpPr>
              <p:spPr>
                <a:xfrm>
                  <a:off x="455972" y="2608915"/>
                  <a:ext cx="1934494" cy="1836174"/>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1" name="Picture 20">
                <a:extLst>
                  <a:ext uri="{FF2B5EF4-FFF2-40B4-BE49-F238E27FC236}">
                    <a16:creationId xmlns:a16="http://schemas.microsoft.com/office/drawing/2014/main" id="{E4ADB5AB-F5A0-4CE4-B289-9A8DFDC8C40B}"/>
                  </a:ext>
                </a:extLst>
              </p:cNvPr>
              <p:cNvPicPr>
                <a:picLocks noChangeAspect="1"/>
              </p:cNvPicPr>
              <p:nvPr/>
            </p:nvPicPr>
            <p:blipFill>
              <a:blip r:embed="rId18" cstate="print">
                <a:alphaModFix amt="8000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886535" y="3008400"/>
                <a:ext cx="1215410" cy="1038983"/>
              </a:xfrm>
              <a:prstGeom prst="rect">
                <a:avLst/>
              </a:prstGeom>
            </p:spPr>
          </p:pic>
        </p:grpSp>
        <p:grpSp>
          <p:nvGrpSpPr>
            <p:cNvPr id="15" name="Group 14">
              <a:extLst>
                <a:ext uri="{FF2B5EF4-FFF2-40B4-BE49-F238E27FC236}">
                  <a16:creationId xmlns:a16="http://schemas.microsoft.com/office/drawing/2014/main" id="{3340867A-504C-438F-92A7-52AF94B671E5}"/>
                </a:ext>
              </a:extLst>
            </p:cNvPr>
            <p:cNvGrpSpPr/>
            <p:nvPr/>
          </p:nvGrpSpPr>
          <p:grpSpPr>
            <a:xfrm>
              <a:off x="9129250" y="3405945"/>
              <a:ext cx="2168014" cy="2035277"/>
              <a:chOff x="9129250" y="2510139"/>
              <a:chExt cx="2168013" cy="2035277"/>
            </a:xfrm>
          </p:grpSpPr>
          <p:grpSp>
            <p:nvGrpSpPr>
              <p:cNvPr id="16" name="Group 15">
                <a:extLst>
                  <a:ext uri="{FF2B5EF4-FFF2-40B4-BE49-F238E27FC236}">
                    <a16:creationId xmlns:a16="http://schemas.microsoft.com/office/drawing/2014/main" id="{760F701F-05BD-44F9-88BA-1A4918D345A3}"/>
                  </a:ext>
                </a:extLst>
              </p:cNvPr>
              <p:cNvGrpSpPr/>
              <p:nvPr/>
            </p:nvGrpSpPr>
            <p:grpSpPr>
              <a:xfrm>
                <a:off x="9129250" y="2510139"/>
                <a:ext cx="2168013" cy="2035277"/>
                <a:chOff x="339213" y="2507226"/>
                <a:chExt cx="2168013" cy="2035277"/>
              </a:xfrm>
            </p:grpSpPr>
            <p:sp>
              <p:nvSpPr>
                <p:cNvPr id="18" name="Oval 17">
                  <a:extLst>
                    <a:ext uri="{FF2B5EF4-FFF2-40B4-BE49-F238E27FC236}">
                      <a16:creationId xmlns:a16="http://schemas.microsoft.com/office/drawing/2014/main" id="{8AE951BF-2A09-4F70-A356-65109EEE9872}"/>
                    </a:ext>
                  </a:extLst>
                </p:cNvPr>
                <p:cNvSpPr/>
                <p:nvPr/>
              </p:nvSpPr>
              <p:spPr>
                <a:xfrm>
                  <a:off x="339213" y="2507226"/>
                  <a:ext cx="2168013" cy="2035277"/>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18FD8307-3743-4046-B894-6821AC1075B7}"/>
                    </a:ext>
                  </a:extLst>
                </p:cNvPr>
                <p:cNvSpPr/>
                <p:nvPr/>
              </p:nvSpPr>
              <p:spPr>
                <a:xfrm>
                  <a:off x="455972" y="2608915"/>
                  <a:ext cx="1934494" cy="1836174"/>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7" name="Picture 2" descr="Electronic Document Icon - Icon (938x729), Png Download">
                <a:extLst>
                  <a:ext uri="{FF2B5EF4-FFF2-40B4-BE49-F238E27FC236}">
                    <a16:creationId xmlns:a16="http://schemas.microsoft.com/office/drawing/2014/main" id="{A1892C4C-225F-40BB-ACC0-7B0325A103A0}"/>
                  </a:ext>
                </a:extLst>
              </p:cNvPr>
              <p:cNvPicPr>
                <a:picLocks noChangeAspect="1" noChangeArrowheads="1"/>
              </p:cNvPicPr>
              <p:nvPr/>
            </p:nvPicPr>
            <p:blipFill>
              <a:blip r:embed="rId19" cstate="print">
                <a:alphaModFix amt="83000"/>
                <a:extLst>
                  <a:ext uri="{28A0092B-C50C-407E-A947-70E740481C1C}">
                    <a14:useLocalDpi xmlns:a14="http://schemas.microsoft.com/office/drawing/2010/main" val="0"/>
                  </a:ext>
                </a:extLst>
              </a:blip>
              <a:srcRect/>
              <a:stretch>
                <a:fillRect/>
              </a:stretch>
            </p:blipFill>
            <p:spPr bwMode="auto">
              <a:xfrm>
                <a:off x="9582972" y="2931418"/>
                <a:ext cx="1231231" cy="12564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 name="Slide Number Placeholder 3">
            <a:extLst>
              <a:ext uri="{FF2B5EF4-FFF2-40B4-BE49-F238E27FC236}">
                <a16:creationId xmlns:a16="http://schemas.microsoft.com/office/drawing/2014/main" id="{18CE18C4-1539-416F-950A-18BF2F33A060}"/>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24</a:t>
            </a:fld>
            <a:endParaRPr lang="en-US"/>
          </a:p>
        </p:txBody>
      </p:sp>
    </p:spTree>
    <p:extLst>
      <p:ext uri="{BB962C8B-B14F-4D97-AF65-F5344CB8AC3E}">
        <p14:creationId xmlns:p14="http://schemas.microsoft.com/office/powerpoint/2010/main" val="249418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6C61D-FEA5-4490-BC48-A02B9B286589}"/>
              </a:ext>
            </a:extLst>
          </p:cNvPr>
          <p:cNvSpPr>
            <a:spLocks noGrp="1"/>
          </p:cNvSpPr>
          <p:nvPr>
            <p:ph type="title"/>
          </p:nvPr>
        </p:nvSpPr>
        <p:spPr/>
        <p:txBody>
          <a:bodyPr/>
          <a:lstStyle/>
          <a:p>
            <a:r>
              <a:rPr lang="en-US" dirty="0"/>
              <a:t>Full underwriting</a:t>
            </a:r>
          </a:p>
        </p:txBody>
      </p:sp>
      <p:sp>
        <p:nvSpPr>
          <p:cNvPr id="3" name="Content Placeholder 2">
            <a:extLst>
              <a:ext uri="{FF2B5EF4-FFF2-40B4-BE49-F238E27FC236}">
                <a16:creationId xmlns:a16="http://schemas.microsoft.com/office/drawing/2014/main" id="{6C7CF4DC-C42D-4D2E-9661-A0D7765BE86A}"/>
              </a:ext>
            </a:extLst>
          </p:cNvPr>
          <p:cNvSpPr>
            <a:spLocks noGrp="1"/>
          </p:cNvSpPr>
          <p:nvPr>
            <p:ph idx="1"/>
          </p:nvPr>
        </p:nvSpPr>
        <p:spPr/>
        <p:txBody>
          <a:bodyPr/>
          <a:lstStyle/>
          <a:p>
            <a:pPr>
              <a:spcBef>
                <a:spcPts val="1200"/>
              </a:spcBef>
              <a:spcAft>
                <a:spcPts val="1200"/>
              </a:spcAft>
            </a:pPr>
            <a:r>
              <a:rPr lang="en-US" b="1" dirty="0">
                <a:solidFill>
                  <a:schemeClr val="bg2"/>
                </a:solidFill>
              </a:rPr>
              <a:t>Ages 61+</a:t>
            </a:r>
          </a:p>
          <a:p>
            <a:pPr>
              <a:spcBef>
                <a:spcPts val="1200"/>
              </a:spcBef>
              <a:spcAft>
                <a:spcPts val="1200"/>
              </a:spcAft>
            </a:pPr>
            <a:r>
              <a:rPr lang="en-US" b="1" dirty="0" err="1">
                <a:solidFill>
                  <a:schemeClr val="bg2"/>
                </a:solidFill>
              </a:rPr>
              <a:t>BenefitAccess</a:t>
            </a:r>
            <a:r>
              <a:rPr lang="en-US" b="1" dirty="0">
                <a:solidFill>
                  <a:schemeClr val="bg2"/>
                </a:solidFill>
              </a:rPr>
              <a:t> Rider available through table D</a:t>
            </a:r>
          </a:p>
          <a:p>
            <a:pPr>
              <a:spcBef>
                <a:spcPts val="1200"/>
              </a:spcBef>
              <a:spcAft>
                <a:spcPts val="1200"/>
              </a:spcAft>
            </a:pPr>
            <a:r>
              <a:rPr lang="en-US" b="1" dirty="0">
                <a:solidFill>
                  <a:schemeClr val="bg2"/>
                </a:solidFill>
              </a:rPr>
              <a:t>Client </a:t>
            </a:r>
            <a:r>
              <a:rPr lang="en-US" b="1" i="1" dirty="0">
                <a:solidFill>
                  <a:schemeClr val="bg2"/>
                </a:solidFill>
              </a:rPr>
              <a:t>may</a:t>
            </a:r>
            <a:r>
              <a:rPr lang="en-US" b="1" dirty="0">
                <a:solidFill>
                  <a:schemeClr val="bg2"/>
                </a:solidFill>
              </a:rPr>
              <a:t> have health impairments</a:t>
            </a:r>
          </a:p>
          <a:p>
            <a:pPr>
              <a:spcBef>
                <a:spcPts val="1200"/>
              </a:spcBef>
              <a:spcAft>
                <a:spcPts val="1200"/>
              </a:spcAft>
            </a:pPr>
            <a:r>
              <a:rPr lang="en-US" b="1" dirty="0">
                <a:solidFill>
                  <a:schemeClr val="bg2"/>
                </a:solidFill>
              </a:rPr>
              <a:t>All rating classes</a:t>
            </a:r>
          </a:p>
          <a:p>
            <a:pPr>
              <a:spcBef>
                <a:spcPts val="1200"/>
              </a:spcBef>
              <a:spcAft>
                <a:spcPts val="1200"/>
              </a:spcAft>
            </a:pPr>
            <a:r>
              <a:rPr lang="en-US" b="1" dirty="0">
                <a:solidFill>
                  <a:schemeClr val="bg2"/>
                </a:solidFill>
              </a:rPr>
              <a:t>Full age/amount exam and labs</a:t>
            </a:r>
          </a:p>
          <a:p>
            <a:pPr>
              <a:spcBef>
                <a:spcPts val="1200"/>
              </a:spcBef>
              <a:spcAft>
                <a:spcPts val="1200"/>
              </a:spcAft>
            </a:pPr>
            <a:r>
              <a:rPr lang="en-US" b="1" dirty="0">
                <a:solidFill>
                  <a:schemeClr val="bg2"/>
                </a:solidFill>
              </a:rPr>
              <a:t>Normal cycle time</a:t>
            </a:r>
          </a:p>
        </p:txBody>
      </p:sp>
      <p:sp>
        <p:nvSpPr>
          <p:cNvPr id="4" name="Slide Number Placeholder 3">
            <a:extLst>
              <a:ext uri="{FF2B5EF4-FFF2-40B4-BE49-F238E27FC236}">
                <a16:creationId xmlns:a16="http://schemas.microsoft.com/office/drawing/2014/main" id="{E3EFD4BC-A1AC-469B-ABC0-AF119E2C8B0D}"/>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t>25</a:t>
            </a:fld>
            <a:endParaRPr lang="en-US"/>
          </a:p>
        </p:txBody>
      </p:sp>
      <p:pic>
        <p:nvPicPr>
          <p:cNvPr id="7" name="Content Placeholder 14">
            <a:extLst>
              <a:ext uri="{FF2B5EF4-FFF2-40B4-BE49-F238E27FC236}">
                <a16:creationId xmlns:a16="http://schemas.microsoft.com/office/drawing/2014/main" id="{8E39F3A0-12C8-4E8E-A0A3-77667A97EF0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19162" y="3703942"/>
            <a:ext cx="3285477" cy="3154058"/>
          </a:xfrm>
          <a:prstGeom prst="rect">
            <a:avLst/>
          </a:prstGeom>
        </p:spPr>
      </p:pic>
      <p:sp>
        <p:nvSpPr>
          <p:cNvPr id="8" name="Footer Placeholder 2">
            <a:extLst>
              <a:ext uri="{FF2B5EF4-FFF2-40B4-BE49-F238E27FC236}">
                <a16:creationId xmlns:a16="http://schemas.microsoft.com/office/drawing/2014/main" id="{182E5D59-1EBA-4C1F-B30A-6CA43BD15490}"/>
              </a:ext>
              <a:ext uri="{C183D7F6-B498-43B3-948B-1728B52AA6E4}">
                <adec:decorative xmlns:adec="http://schemas.microsoft.com/office/drawing/2017/decorative" val="1"/>
              </a:ext>
            </a:extLst>
          </p:cNvPr>
          <p:cNvSpPr txBox="1">
            <a:spLocks/>
          </p:cNvSpPr>
          <p:nvPr/>
        </p:nvSpPr>
        <p:spPr>
          <a:xfrm>
            <a:off x="965435" y="6592092"/>
            <a:ext cx="8911810" cy="231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6D6E71"/>
                </a:solidFill>
              </a:rPr>
              <a:t>Created Exclusively for Financial Professionals. Not for Use with Consumers.</a:t>
            </a:r>
            <a:endParaRPr lang="en-US" sz="800" dirty="0">
              <a:solidFill>
                <a:srgbClr val="6D6E71"/>
              </a:solidFill>
            </a:endParaRPr>
          </a:p>
        </p:txBody>
      </p:sp>
    </p:spTree>
    <p:extLst>
      <p:ext uri="{BB962C8B-B14F-4D97-AF65-F5344CB8AC3E}">
        <p14:creationId xmlns:p14="http://schemas.microsoft.com/office/powerpoint/2010/main" val="1165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E79DA1-C15E-894F-9BC9-922CB1643D06}"/>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26</a:t>
            </a:fld>
            <a:endParaRPr lang="en-US"/>
          </a:p>
        </p:txBody>
      </p:sp>
      <p:sp>
        <p:nvSpPr>
          <p:cNvPr id="5" name="Footer Placeholder 2">
            <a:extLst>
              <a:ext uri="{FF2B5EF4-FFF2-40B4-BE49-F238E27FC236}">
                <a16:creationId xmlns:a16="http://schemas.microsoft.com/office/drawing/2014/main" id="{336E5331-D9B9-4FD0-A35E-8E654DDAC01D}"/>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dirty="0"/>
              <a:t>Created Exclusively for Financial Professionals. Not for Use with Consumers.</a:t>
            </a:r>
          </a:p>
        </p:txBody>
      </p:sp>
      <p:sp>
        <p:nvSpPr>
          <p:cNvPr id="4" name="Title 3">
            <a:extLst>
              <a:ext uri="{FF2B5EF4-FFF2-40B4-BE49-F238E27FC236}">
                <a16:creationId xmlns:a16="http://schemas.microsoft.com/office/drawing/2014/main" id="{6B45C205-82C8-C34F-B8D8-B7BE5DB8FD9B}"/>
              </a:ext>
            </a:extLst>
          </p:cNvPr>
          <p:cNvSpPr>
            <a:spLocks noGrp="1"/>
          </p:cNvSpPr>
          <p:nvPr>
            <p:ph type="ctrTitle"/>
          </p:nvPr>
        </p:nvSpPr>
        <p:spPr/>
        <p:txBody>
          <a:bodyPr/>
          <a:lstStyle/>
          <a:p>
            <a:r>
              <a:rPr lang="en-US" dirty="0"/>
              <a:t>What are the alternatives?</a:t>
            </a:r>
          </a:p>
        </p:txBody>
      </p:sp>
    </p:spTree>
    <p:extLst>
      <p:ext uri="{BB962C8B-B14F-4D97-AF65-F5344CB8AC3E}">
        <p14:creationId xmlns:p14="http://schemas.microsoft.com/office/powerpoint/2010/main" val="7808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1E057E-D865-4667-B294-445663DE977A}"/>
              </a:ext>
            </a:extLst>
          </p:cNvPr>
          <p:cNvSpPr>
            <a:spLocks noGrp="1"/>
          </p:cNvSpPr>
          <p:nvPr>
            <p:ph type="title"/>
          </p:nvPr>
        </p:nvSpPr>
        <p:spPr>
          <a:xfrm>
            <a:off x="965198" y="269000"/>
            <a:ext cx="10807700" cy="972268"/>
          </a:xfrm>
        </p:spPr>
        <p:txBody>
          <a:bodyPr/>
          <a:lstStyle/>
          <a:p>
            <a:r>
              <a:rPr lang="en-US" dirty="0"/>
              <a:t>What are the alternatives? </a:t>
            </a:r>
          </a:p>
        </p:txBody>
      </p:sp>
      <p:sp>
        <p:nvSpPr>
          <p:cNvPr id="2" name="Slide Number Placeholder 1">
            <a:extLst>
              <a:ext uri="{FF2B5EF4-FFF2-40B4-BE49-F238E27FC236}">
                <a16:creationId xmlns:a16="http://schemas.microsoft.com/office/drawing/2014/main" id="{808BA1F8-1EE1-466A-8722-1CF6CB1DDD25}"/>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27</a:t>
            </a:fld>
            <a:endParaRPr lang="en-US"/>
          </a:p>
        </p:txBody>
      </p:sp>
      <p:sp>
        <p:nvSpPr>
          <p:cNvPr id="22" name="Content Placeholder 21">
            <a:extLst>
              <a:ext uri="{FF2B5EF4-FFF2-40B4-BE49-F238E27FC236}">
                <a16:creationId xmlns:a16="http://schemas.microsoft.com/office/drawing/2014/main" id="{39759D68-DB4E-48CD-BE4A-6B555F36EF79}"/>
              </a:ext>
            </a:extLst>
          </p:cNvPr>
          <p:cNvSpPr>
            <a:spLocks noGrp="1"/>
          </p:cNvSpPr>
          <p:nvPr>
            <p:ph idx="20"/>
          </p:nvPr>
        </p:nvSpPr>
        <p:spPr>
          <a:xfrm>
            <a:off x="1819275" y="2506980"/>
            <a:ext cx="2286000" cy="2286000"/>
          </a:xfrm>
          <a:prstGeom prst="ellipse">
            <a:avLst/>
          </a:prstGeom>
          <a:solidFill>
            <a:schemeClr val="bg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800" dirty="0">
                <a:solidFill>
                  <a:schemeClr val="lt1"/>
                </a:solidFill>
              </a:rPr>
              <a:t>Life insurance with a chronic illness rider</a:t>
            </a:r>
          </a:p>
        </p:txBody>
      </p:sp>
      <p:sp>
        <p:nvSpPr>
          <p:cNvPr id="23" name="Content Placeholder 22">
            <a:extLst>
              <a:ext uri="{FF2B5EF4-FFF2-40B4-BE49-F238E27FC236}">
                <a16:creationId xmlns:a16="http://schemas.microsoft.com/office/drawing/2014/main" id="{6A470617-68A9-4F6F-A77E-889641ABA0B8}"/>
              </a:ext>
            </a:extLst>
          </p:cNvPr>
          <p:cNvSpPr>
            <a:spLocks noGrp="1"/>
          </p:cNvSpPr>
          <p:nvPr>
            <p:ph idx="16"/>
          </p:nvPr>
        </p:nvSpPr>
        <p:spPr>
          <a:xfrm>
            <a:off x="5226048" y="2506980"/>
            <a:ext cx="2286000" cy="2286000"/>
          </a:xfrm>
          <a:prstGeom prst="ellipse">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indent="0" algn="ctr">
              <a:buNone/>
            </a:pPr>
            <a:r>
              <a:rPr lang="en-US" sz="1800" dirty="0">
                <a:solidFill>
                  <a:schemeClr val="lt1"/>
                </a:solidFill>
              </a:rPr>
              <a:t>Hybrid </a:t>
            </a:r>
            <a:br>
              <a:rPr lang="en-US" sz="1800" dirty="0">
                <a:solidFill>
                  <a:schemeClr val="lt1"/>
                </a:solidFill>
              </a:rPr>
            </a:br>
            <a:r>
              <a:rPr lang="en-US" sz="1800" dirty="0">
                <a:solidFill>
                  <a:schemeClr val="lt1"/>
                </a:solidFill>
              </a:rPr>
              <a:t>long-term care (LTC) and life insurance</a:t>
            </a:r>
          </a:p>
        </p:txBody>
      </p:sp>
      <p:sp>
        <p:nvSpPr>
          <p:cNvPr id="24" name="Content Placeholder 23">
            <a:extLst>
              <a:ext uri="{FF2B5EF4-FFF2-40B4-BE49-F238E27FC236}">
                <a16:creationId xmlns:a16="http://schemas.microsoft.com/office/drawing/2014/main" id="{F6C02832-FCB1-4A1B-AF9D-1E4174BCDA0D}"/>
              </a:ext>
            </a:extLst>
          </p:cNvPr>
          <p:cNvSpPr>
            <a:spLocks noGrp="1"/>
          </p:cNvSpPr>
          <p:nvPr>
            <p:ph idx="18"/>
          </p:nvPr>
        </p:nvSpPr>
        <p:spPr>
          <a:xfrm>
            <a:off x="8639175" y="2506980"/>
            <a:ext cx="2286000" cy="2286000"/>
          </a:xfrm>
          <a:prstGeom prst="ellipse">
            <a:avLst/>
          </a:prstGeom>
          <a:solidFill>
            <a:schemeClr val="tx1">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800" dirty="0">
                <a:solidFill>
                  <a:schemeClr val="lt1"/>
                </a:solidFill>
              </a:rPr>
              <a:t>Traditional long-term care (LTC) insurance</a:t>
            </a:r>
          </a:p>
        </p:txBody>
      </p:sp>
    </p:spTree>
    <p:extLst>
      <p:ext uri="{BB962C8B-B14F-4D97-AF65-F5344CB8AC3E}">
        <p14:creationId xmlns:p14="http://schemas.microsoft.com/office/powerpoint/2010/main" val="359665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D78A-BFC6-4F39-B327-E27F955123A2}"/>
              </a:ext>
            </a:extLst>
          </p:cNvPr>
          <p:cNvSpPr>
            <a:spLocks noGrp="1"/>
          </p:cNvSpPr>
          <p:nvPr>
            <p:ph type="title"/>
          </p:nvPr>
        </p:nvSpPr>
        <p:spPr/>
        <p:txBody>
          <a:bodyPr/>
          <a:lstStyle/>
          <a:p>
            <a:r>
              <a:rPr lang="en-US" dirty="0"/>
              <a:t>Premium flexibility</a:t>
            </a:r>
          </a:p>
        </p:txBody>
      </p:sp>
      <p:sp>
        <p:nvSpPr>
          <p:cNvPr id="23" name="Content Placeholder 22">
            <a:extLst>
              <a:ext uri="{FF2B5EF4-FFF2-40B4-BE49-F238E27FC236}">
                <a16:creationId xmlns:a16="http://schemas.microsoft.com/office/drawing/2014/main" id="{6EC48104-ECDB-4115-AC90-F306A4D0CBBD}"/>
              </a:ext>
            </a:extLst>
          </p:cNvPr>
          <p:cNvSpPr>
            <a:spLocks noGrp="1"/>
          </p:cNvSpPr>
          <p:nvPr>
            <p:ph idx="20"/>
          </p:nvPr>
        </p:nvSpPr>
        <p:spPr>
          <a:xfrm>
            <a:off x="1146173" y="1937376"/>
            <a:ext cx="2896203" cy="731520"/>
          </a:xfrm>
          <a:prstGeom prst="roundRect">
            <a:avLst/>
          </a:prstGeom>
          <a:solidFill>
            <a:schemeClr val="bg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a:solidFill>
                  <a:schemeClr val="lt1"/>
                </a:solidFill>
              </a:rPr>
              <a:t>Life insurance with chronic illness rider</a:t>
            </a:r>
          </a:p>
        </p:txBody>
      </p:sp>
      <p:sp>
        <p:nvSpPr>
          <p:cNvPr id="22" name="Content Placeholder 21">
            <a:extLst>
              <a:ext uri="{FF2B5EF4-FFF2-40B4-BE49-F238E27FC236}">
                <a16:creationId xmlns:a16="http://schemas.microsoft.com/office/drawing/2014/main" id="{A68F30B1-E226-4970-BE28-1D1CEB55F7F3}"/>
              </a:ext>
            </a:extLst>
          </p:cNvPr>
          <p:cNvSpPr>
            <a:spLocks noGrp="1"/>
          </p:cNvSpPr>
          <p:nvPr>
            <p:ph idx="25"/>
          </p:nvPr>
        </p:nvSpPr>
        <p:spPr>
          <a:xfrm>
            <a:off x="4482761" y="2105196"/>
            <a:ext cx="5130802" cy="400110"/>
          </a:xfr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Arial"/>
                <a:ea typeface="+mn-ea"/>
                <a:cs typeface="+mn-cs"/>
              </a:rPr>
              <a:t>Significant premium flexibility</a:t>
            </a:r>
          </a:p>
        </p:txBody>
      </p:sp>
      <p:sp>
        <p:nvSpPr>
          <p:cNvPr id="24" name="Content Placeholder 23">
            <a:extLst>
              <a:ext uri="{FF2B5EF4-FFF2-40B4-BE49-F238E27FC236}">
                <a16:creationId xmlns:a16="http://schemas.microsoft.com/office/drawing/2014/main" id="{EBDA045E-3558-44F8-8BDC-077919DD55BF}"/>
              </a:ext>
            </a:extLst>
          </p:cNvPr>
          <p:cNvSpPr>
            <a:spLocks noGrp="1"/>
          </p:cNvSpPr>
          <p:nvPr>
            <p:ph idx="16"/>
          </p:nvPr>
        </p:nvSpPr>
        <p:spPr>
          <a:xfrm>
            <a:off x="1146173" y="3259515"/>
            <a:ext cx="2896203" cy="731520"/>
          </a:xfrm>
          <a:prstGeom prst="roundRect">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a:solidFill>
                  <a:schemeClr val="lt1"/>
                </a:solidFill>
              </a:rPr>
              <a:t>Hybrid LTC and life insurance</a:t>
            </a:r>
          </a:p>
        </p:txBody>
      </p:sp>
      <p:sp>
        <p:nvSpPr>
          <p:cNvPr id="18" name="Content Placeholder 17">
            <a:extLst>
              <a:ext uri="{FF2B5EF4-FFF2-40B4-BE49-F238E27FC236}">
                <a16:creationId xmlns:a16="http://schemas.microsoft.com/office/drawing/2014/main" id="{BEB73C95-8DDD-4B8B-B9C7-BB52CDE10209}"/>
              </a:ext>
            </a:extLst>
          </p:cNvPr>
          <p:cNvSpPr>
            <a:spLocks noGrp="1"/>
          </p:cNvSpPr>
          <p:nvPr>
            <p:ph idx="21"/>
          </p:nvPr>
        </p:nvSpPr>
        <p:spPr>
          <a:xfrm>
            <a:off x="4482761" y="3420549"/>
            <a:ext cx="5130802" cy="369332"/>
          </a:xfrm>
        </p:spPr>
        <p:txBody>
          <a:bodyPr>
            <a:spAutoFit/>
          </a:bodyPr>
          <a:lstStyle/>
          <a:p>
            <a:r>
              <a:rPr lang="en-US" sz="2000" dirty="0">
                <a:solidFill>
                  <a:srgbClr val="6D6E71"/>
                </a:solidFill>
              </a:rPr>
              <a:t>Generally single or short pay</a:t>
            </a:r>
          </a:p>
        </p:txBody>
      </p:sp>
      <p:sp>
        <p:nvSpPr>
          <p:cNvPr id="25" name="Content Placeholder 24">
            <a:extLst>
              <a:ext uri="{FF2B5EF4-FFF2-40B4-BE49-F238E27FC236}">
                <a16:creationId xmlns:a16="http://schemas.microsoft.com/office/drawing/2014/main" id="{89286920-191B-464B-8D0E-EDDB504CDEED}"/>
              </a:ext>
            </a:extLst>
          </p:cNvPr>
          <p:cNvSpPr>
            <a:spLocks noGrp="1"/>
          </p:cNvSpPr>
          <p:nvPr>
            <p:ph idx="18"/>
          </p:nvPr>
        </p:nvSpPr>
        <p:spPr>
          <a:xfrm>
            <a:off x="1146173" y="4592719"/>
            <a:ext cx="2896203" cy="731520"/>
          </a:xfrm>
          <a:prstGeom prst="roundRect">
            <a:avLst/>
          </a:prstGeom>
          <a:solidFill>
            <a:schemeClr val="tx1">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a:solidFill>
                  <a:schemeClr val="lt1"/>
                </a:solidFill>
              </a:rPr>
              <a:t>Traditional LTC</a:t>
            </a:r>
          </a:p>
        </p:txBody>
      </p:sp>
      <p:sp>
        <p:nvSpPr>
          <p:cNvPr id="20" name="Content Placeholder 19">
            <a:extLst>
              <a:ext uri="{FF2B5EF4-FFF2-40B4-BE49-F238E27FC236}">
                <a16:creationId xmlns:a16="http://schemas.microsoft.com/office/drawing/2014/main" id="{42C13C00-7525-4801-889F-5C1DCA8831C8}"/>
              </a:ext>
            </a:extLst>
          </p:cNvPr>
          <p:cNvSpPr>
            <a:spLocks noGrp="1"/>
          </p:cNvSpPr>
          <p:nvPr>
            <p:ph idx="23"/>
          </p:nvPr>
        </p:nvSpPr>
        <p:spPr>
          <a:xfrm>
            <a:off x="4482761" y="4764354"/>
            <a:ext cx="5130802" cy="369332"/>
          </a:xfrm>
        </p:spPr>
        <p:txBody>
          <a:bodyPr>
            <a:spAutoFit/>
          </a:bodyPr>
          <a:lstStyle/>
          <a:p>
            <a:r>
              <a:rPr lang="en-US" sz="2000" dirty="0">
                <a:solidFill>
                  <a:srgbClr val="6D6E71"/>
                </a:solidFill>
              </a:rPr>
              <a:t>Generally short or lifetime pay</a:t>
            </a:r>
          </a:p>
        </p:txBody>
      </p:sp>
      <p:sp>
        <p:nvSpPr>
          <p:cNvPr id="4" name="Slide Number Placeholder 3">
            <a:extLst>
              <a:ext uri="{FF2B5EF4-FFF2-40B4-BE49-F238E27FC236}">
                <a16:creationId xmlns:a16="http://schemas.microsoft.com/office/drawing/2014/main" id="{79706B59-B2AA-443C-8CD8-71BA6C858492}"/>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28</a:t>
            </a:fld>
            <a:endParaRPr lang="en-US"/>
          </a:p>
        </p:txBody>
      </p:sp>
    </p:spTree>
    <p:extLst>
      <p:ext uri="{BB962C8B-B14F-4D97-AF65-F5344CB8AC3E}">
        <p14:creationId xmlns:p14="http://schemas.microsoft.com/office/powerpoint/2010/main" val="4151002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D78A-BFC6-4F39-B327-E27F955123A2}"/>
              </a:ext>
            </a:extLst>
          </p:cNvPr>
          <p:cNvSpPr>
            <a:spLocks noGrp="1"/>
          </p:cNvSpPr>
          <p:nvPr>
            <p:ph type="title"/>
          </p:nvPr>
        </p:nvSpPr>
        <p:spPr>
          <a:xfrm>
            <a:off x="965198" y="269000"/>
            <a:ext cx="10807700" cy="972268"/>
          </a:xfrm>
        </p:spPr>
        <p:txBody>
          <a:bodyPr/>
          <a:lstStyle/>
          <a:p>
            <a:r>
              <a:rPr lang="en-US" dirty="0"/>
              <a:t>What if I need cash?</a:t>
            </a:r>
          </a:p>
        </p:txBody>
      </p:sp>
      <p:sp>
        <p:nvSpPr>
          <p:cNvPr id="25" name="Content Placeholder 24">
            <a:extLst>
              <a:ext uri="{FF2B5EF4-FFF2-40B4-BE49-F238E27FC236}">
                <a16:creationId xmlns:a16="http://schemas.microsoft.com/office/drawing/2014/main" id="{8E5F1276-507A-4CE2-831C-F80E5F9A43A7}"/>
              </a:ext>
            </a:extLst>
          </p:cNvPr>
          <p:cNvSpPr>
            <a:spLocks noGrp="1"/>
          </p:cNvSpPr>
          <p:nvPr>
            <p:ph idx="20"/>
          </p:nvPr>
        </p:nvSpPr>
        <p:spPr>
          <a:xfrm>
            <a:off x="1146173" y="1937376"/>
            <a:ext cx="2926080" cy="731520"/>
          </a:xfrm>
          <a:prstGeom prst="roundRect">
            <a:avLst/>
          </a:prstGeom>
          <a:solidFill>
            <a:schemeClr val="bg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a:solidFill>
                  <a:schemeClr val="lt1"/>
                </a:solidFill>
              </a:rPr>
              <a:t>Life insurance with chronic illness rider</a:t>
            </a:r>
          </a:p>
        </p:txBody>
      </p:sp>
      <p:sp>
        <p:nvSpPr>
          <p:cNvPr id="24" name="Content Placeholder 23">
            <a:extLst>
              <a:ext uri="{FF2B5EF4-FFF2-40B4-BE49-F238E27FC236}">
                <a16:creationId xmlns:a16="http://schemas.microsoft.com/office/drawing/2014/main" id="{F516BC6E-62BE-45BC-9D22-EA047FCABFE3}"/>
              </a:ext>
            </a:extLst>
          </p:cNvPr>
          <p:cNvSpPr>
            <a:spLocks noGrp="1"/>
          </p:cNvSpPr>
          <p:nvPr>
            <p:ph idx="25"/>
          </p:nvPr>
        </p:nvSpPr>
        <p:spPr>
          <a:xfrm>
            <a:off x="4482760" y="1979970"/>
            <a:ext cx="6688478" cy="641465"/>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Variety of underlying investment options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Cash value accumulation potential beyond initial premium</a:t>
            </a:r>
          </a:p>
          <a:p>
            <a:endParaRPr lang="en-US" dirty="0"/>
          </a:p>
        </p:txBody>
      </p:sp>
      <p:sp>
        <p:nvSpPr>
          <p:cNvPr id="26" name="Content Placeholder 25">
            <a:extLst>
              <a:ext uri="{FF2B5EF4-FFF2-40B4-BE49-F238E27FC236}">
                <a16:creationId xmlns:a16="http://schemas.microsoft.com/office/drawing/2014/main" id="{0C2125FC-19C2-42E9-9FBF-FF7D64573B8D}"/>
              </a:ext>
            </a:extLst>
          </p:cNvPr>
          <p:cNvSpPr>
            <a:spLocks noGrp="1"/>
          </p:cNvSpPr>
          <p:nvPr>
            <p:ph idx="16"/>
          </p:nvPr>
        </p:nvSpPr>
        <p:spPr>
          <a:xfrm>
            <a:off x="1146173" y="3259515"/>
            <a:ext cx="2926080" cy="731520"/>
          </a:xfrm>
          <a:prstGeom prst="roundRect">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a:solidFill>
                  <a:schemeClr val="lt1"/>
                </a:solidFill>
              </a:rPr>
              <a:t>Hybrid LTC and life insurance</a:t>
            </a:r>
          </a:p>
        </p:txBody>
      </p:sp>
      <p:sp>
        <p:nvSpPr>
          <p:cNvPr id="22" name="Content Placeholder 21">
            <a:extLst>
              <a:ext uri="{FF2B5EF4-FFF2-40B4-BE49-F238E27FC236}">
                <a16:creationId xmlns:a16="http://schemas.microsoft.com/office/drawing/2014/main" id="{F2E22112-FBDF-4E66-8A01-34479A255746}"/>
              </a:ext>
            </a:extLst>
          </p:cNvPr>
          <p:cNvSpPr>
            <a:spLocks noGrp="1"/>
          </p:cNvSpPr>
          <p:nvPr>
            <p:ph idx="23"/>
          </p:nvPr>
        </p:nvSpPr>
        <p:spPr>
          <a:xfrm>
            <a:off x="4482761" y="3083621"/>
            <a:ext cx="6433768" cy="641465"/>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Primarily fixed account only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Cash value unlikely to exceed original premium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Guaranteed return of premium rider</a:t>
            </a:r>
          </a:p>
          <a:p>
            <a:pPr marL="742950" marR="0" lvl="1"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D6E71"/>
                </a:solidFill>
                <a:effectLst/>
                <a:uLnTx/>
                <a:uFillTx/>
                <a:latin typeface="Arial"/>
                <a:ea typeface="+mn-ea"/>
                <a:cs typeface="+mn-cs"/>
              </a:rPr>
              <a:t>Rider may require full surrender</a:t>
            </a:r>
          </a:p>
          <a:p>
            <a:endParaRPr lang="en-US" dirty="0"/>
          </a:p>
        </p:txBody>
      </p:sp>
      <p:sp>
        <p:nvSpPr>
          <p:cNvPr id="27" name="Content Placeholder 26">
            <a:extLst>
              <a:ext uri="{FF2B5EF4-FFF2-40B4-BE49-F238E27FC236}">
                <a16:creationId xmlns:a16="http://schemas.microsoft.com/office/drawing/2014/main" id="{6066617E-6711-4DF2-AC5D-24BE29169F37}"/>
              </a:ext>
            </a:extLst>
          </p:cNvPr>
          <p:cNvSpPr>
            <a:spLocks noGrp="1"/>
          </p:cNvSpPr>
          <p:nvPr>
            <p:ph idx="18"/>
          </p:nvPr>
        </p:nvSpPr>
        <p:spPr>
          <a:xfrm>
            <a:off x="1146173" y="4598649"/>
            <a:ext cx="2926080" cy="731520"/>
          </a:xfrm>
          <a:prstGeom prst="roundRect">
            <a:avLst/>
          </a:prstGeom>
          <a:solidFill>
            <a:schemeClr val="tx1">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a:solidFill>
                  <a:schemeClr val="lt1"/>
                </a:solidFill>
              </a:rPr>
              <a:t>Traditional LTC</a:t>
            </a:r>
          </a:p>
        </p:txBody>
      </p:sp>
      <p:sp>
        <p:nvSpPr>
          <p:cNvPr id="23" name="Content Placeholder 22">
            <a:extLst>
              <a:ext uri="{FF2B5EF4-FFF2-40B4-BE49-F238E27FC236}">
                <a16:creationId xmlns:a16="http://schemas.microsoft.com/office/drawing/2014/main" id="{4950E050-E591-4B0F-A560-8274F8F1E8FA}"/>
              </a:ext>
            </a:extLst>
          </p:cNvPr>
          <p:cNvSpPr>
            <a:spLocks noGrp="1"/>
          </p:cNvSpPr>
          <p:nvPr>
            <p:ph idx="24"/>
          </p:nvPr>
        </p:nvSpPr>
        <p:spPr>
          <a:xfrm>
            <a:off x="4482761" y="4779743"/>
            <a:ext cx="5130802" cy="641465"/>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No cash value</a:t>
            </a:r>
          </a:p>
        </p:txBody>
      </p:sp>
      <p:sp>
        <p:nvSpPr>
          <p:cNvPr id="4" name="Slide Number Placeholder 3">
            <a:extLst>
              <a:ext uri="{FF2B5EF4-FFF2-40B4-BE49-F238E27FC236}">
                <a16:creationId xmlns:a16="http://schemas.microsoft.com/office/drawing/2014/main" id="{79706B59-B2AA-443C-8CD8-71BA6C858492}"/>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29</a:t>
            </a:fld>
            <a:endParaRPr lang="en-US"/>
          </a:p>
        </p:txBody>
      </p:sp>
    </p:spTree>
    <p:extLst>
      <p:ext uri="{BB962C8B-B14F-4D97-AF65-F5344CB8AC3E}">
        <p14:creationId xmlns:p14="http://schemas.microsoft.com/office/powerpoint/2010/main" val="3655219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C3A660-EE39-4746-BE70-99E6AD838D6F}"/>
              </a:ext>
            </a:extLst>
          </p:cNvPr>
          <p:cNvSpPr>
            <a:spLocks noGrp="1"/>
          </p:cNvSpPr>
          <p:nvPr>
            <p:ph type="title"/>
          </p:nvPr>
        </p:nvSpPr>
        <p:spPr>
          <a:xfrm>
            <a:off x="965198" y="269000"/>
            <a:ext cx="10807700" cy="972268"/>
          </a:xfrm>
        </p:spPr>
        <p:txBody>
          <a:bodyPr/>
          <a:lstStyle/>
          <a:p>
            <a:r>
              <a:rPr lang="en-US" dirty="0"/>
              <a:t>Historical Inflation Rate</a:t>
            </a:r>
          </a:p>
        </p:txBody>
      </p:sp>
      <p:graphicFrame>
        <p:nvGraphicFramePr>
          <p:cNvPr id="37" name="Content Placeholder 36" descr="The bar graph displays the United States historical inflation rate from 1990 to 2020. It was the highest in 1990 at 5.40%, which dipped to 2.60% in 1994, 1.60% in 1998, 1.70% in 2002, spiked to 3.50% in 2005, observed a -0.50% dip in 2009, to hit 1.80% in 2013, 2.60% in 2017, to finally rest at 1.40% in 2020.">
            <a:extLst>
              <a:ext uri="{FF2B5EF4-FFF2-40B4-BE49-F238E27FC236}">
                <a16:creationId xmlns:a16="http://schemas.microsoft.com/office/drawing/2014/main" id="{E3A5E9B3-9D14-4CB3-82E0-CABF29E07B62}"/>
              </a:ext>
            </a:extLst>
          </p:cNvPr>
          <p:cNvGraphicFramePr>
            <a:graphicFrameLocks noGrp="1"/>
          </p:cNvGraphicFramePr>
          <p:nvPr>
            <p:ph sz="quarter" idx="12"/>
            <p:extLst>
              <p:ext uri="{D42A27DB-BD31-4B8C-83A1-F6EECF244321}">
                <p14:modId xmlns:p14="http://schemas.microsoft.com/office/powerpoint/2010/main" val="3074022207"/>
              </p:ext>
            </p:extLst>
          </p:nvPr>
        </p:nvGraphicFramePr>
        <p:xfrm>
          <a:off x="1354666" y="1234440"/>
          <a:ext cx="10041465" cy="4862078"/>
        </p:xfrm>
        <a:graphic>
          <a:graphicData uri="http://schemas.openxmlformats.org/drawingml/2006/chart">
            <c:chart xmlns:c="http://schemas.openxmlformats.org/drawingml/2006/chart" xmlns:r="http://schemas.openxmlformats.org/officeDocument/2006/relationships" r:id="rId3"/>
          </a:graphicData>
        </a:graphic>
      </p:graphicFrame>
      <p:sp>
        <p:nvSpPr>
          <p:cNvPr id="21" name="Content Placeholder 20">
            <a:extLst>
              <a:ext uri="{FF2B5EF4-FFF2-40B4-BE49-F238E27FC236}">
                <a16:creationId xmlns:a16="http://schemas.microsoft.com/office/drawing/2014/main" id="{D939E70D-EC8B-4750-B5BA-32917CEEF49C}"/>
              </a:ext>
            </a:extLst>
          </p:cNvPr>
          <p:cNvSpPr>
            <a:spLocks noGrp="1"/>
          </p:cNvSpPr>
          <p:nvPr>
            <p:ph sz="quarter" idx="16"/>
          </p:nvPr>
        </p:nvSpPr>
        <p:spPr>
          <a:xfrm>
            <a:off x="1134012" y="6096518"/>
            <a:ext cx="10486487" cy="27699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95959"/>
                </a:solidFill>
                <a:effectLst/>
                <a:uLnTx/>
                <a:uFillTx/>
                <a:latin typeface="Arial"/>
                <a:ea typeface="+mn-ea"/>
                <a:cs typeface="+mn-cs"/>
              </a:rPr>
              <a:t>Source: </a:t>
            </a:r>
            <a:r>
              <a:rPr kumimoji="0" lang="en-US" sz="1000" b="0" i="1" u="none" strike="noStrike" kern="1200" cap="none" spc="0" normalizeH="0" baseline="0" noProof="0" dirty="0">
                <a:ln>
                  <a:noFill/>
                </a:ln>
                <a:solidFill>
                  <a:srgbClr val="595959"/>
                </a:solidFill>
                <a:effectLst/>
                <a:uLnTx/>
                <a:uFillTx/>
                <a:latin typeface="Arial"/>
                <a:ea typeface="+mn-ea"/>
                <a:cs typeface="+mn-cs"/>
              </a:rPr>
              <a:t>United States: inflation rate from 1900 to 2020</a:t>
            </a:r>
            <a:r>
              <a:rPr kumimoji="0" lang="en-US" sz="1000" b="0" i="0" u="none" strike="noStrike" kern="1200" cap="none" spc="0" normalizeH="0" baseline="0" noProof="0" dirty="0">
                <a:ln>
                  <a:noFill/>
                </a:ln>
                <a:solidFill>
                  <a:srgbClr val="595959"/>
                </a:solidFill>
                <a:effectLst/>
                <a:uLnTx/>
                <a:uFillTx/>
                <a:latin typeface="Arial"/>
                <a:ea typeface="+mn-ea"/>
                <a:cs typeface="+mn-cs"/>
              </a:rPr>
              <a:t>, Statista, https://www.statista.com/statistics/191077/inflation-rate-in-the-usa-since-1990/, accessed September 10, 2021. </a:t>
            </a:r>
          </a:p>
        </p:txBody>
      </p:sp>
      <p:sp>
        <p:nvSpPr>
          <p:cNvPr id="15" name="Slide Number Placeholder 1">
            <a:extLst>
              <a:ext uri="{FF2B5EF4-FFF2-40B4-BE49-F238E27FC236}">
                <a16:creationId xmlns:a16="http://schemas.microsoft.com/office/drawing/2014/main" id="{35A41554-8B6A-4C1A-907A-7409A5C6048C}"/>
              </a:ext>
              <a:ext uri="{C183D7F6-B498-43B3-948B-1728B52AA6E4}">
                <adec:decorative xmlns:adec="http://schemas.microsoft.com/office/drawing/2017/decorative" val="1"/>
              </a:ext>
            </a:extLst>
          </p:cNvPr>
          <p:cNvSpPr txBox="1">
            <a:spLocks/>
          </p:cNvSpPr>
          <p:nvPr/>
        </p:nvSpPr>
        <p:spPr>
          <a:xfrm>
            <a:off x="11171902" y="6470650"/>
            <a:ext cx="893097" cy="365125"/>
          </a:xfrm>
          <a:prstGeom prst="rect">
            <a:avLst/>
          </a:prstGeom>
        </p:spPr>
        <p:txBody>
          <a:bodyPr vert="horz" lIns="91440" tIns="45720" rIns="91440" bIns="45720" rtlCol="0" anchor="ctr"/>
          <a:lstStyle>
            <a:defPPr>
              <a:defRPr lang="en-US"/>
            </a:defPPr>
            <a:lvl1pPr algn="r">
              <a:defRPr sz="1200">
                <a:solidFill>
                  <a:schemeClr val="tx1">
                    <a:tint val="7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86485-5DB6-4586-BF39-0EA5B3D5871F}" type="slidenum">
              <a:rPr lang="en-US"/>
              <a:pPr/>
              <a:t>3</a:t>
            </a:fld>
            <a:endParaRPr lang="en-US" dirty="0"/>
          </a:p>
        </p:txBody>
      </p:sp>
    </p:spTree>
    <p:extLst>
      <p:ext uri="{BB962C8B-B14F-4D97-AF65-F5344CB8AC3E}">
        <p14:creationId xmlns:p14="http://schemas.microsoft.com/office/powerpoint/2010/main" val="3968449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D78A-BFC6-4F39-B327-E27F955123A2}"/>
              </a:ext>
            </a:extLst>
          </p:cNvPr>
          <p:cNvSpPr>
            <a:spLocks noGrp="1"/>
          </p:cNvSpPr>
          <p:nvPr>
            <p:ph type="title"/>
          </p:nvPr>
        </p:nvSpPr>
        <p:spPr>
          <a:xfrm>
            <a:off x="965198" y="269000"/>
            <a:ext cx="10807700" cy="972268"/>
          </a:xfrm>
        </p:spPr>
        <p:txBody>
          <a:bodyPr/>
          <a:lstStyle/>
          <a:p>
            <a:r>
              <a:rPr lang="en-US" dirty="0"/>
              <a:t>What if I die? </a:t>
            </a:r>
          </a:p>
        </p:txBody>
      </p:sp>
      <p:sp>
        <p:nvSpPr>
          <p:cNvPr id="25" name="Content Placeholder 24">
            <a:extLst>
              <a:ext uri="{FF2B5EF4-FFF2-40B4-BE49-F238E27FC236}">
                <a16:creationId xmlns:a16="http://schemas.microsoft.com/office/drawing/2014/main" id="{DC520BA8-0D9F-4C98-B85E-87451297ACD9}"/>
              </a:ext>
            </a:extLst>
          </p:cNvPr>
          <p:cNvSpPr>
            <a:spLocks noGrp="1"/>
          </p:cNvSpPr>
          <p:nvPr>
            <p:ph idx="20"/>
          </p:nvPr>
        </p:nvSpPr>
        <p:spPr>
          <a:xfrm>
            <a:off x="1146172" y="1937375"/>
            <a:ext cx="2926080" cy="731520"/>
          </a:xfrm>
          <a:prstGeom prst="roundRect">
            <a:avLst/>
          </a:prstGeom>
          <a:solidFill>
            <a:schemeClr val="bg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solidFill>
                  <a:schemeClr val="bg1"/>
                </a:solidFill>
              </a:rPr>
              <a:t>Life insurance with chronic illness rider</a:t>
            </a:r>
          </a:p>
        </p:txBody>
      </p:sp>
      <p:sp>
        <p:nvSpPr>
          <p:cNvPr id="24" name="Content Placeholder 23">
            <a:extLst>
              <a:ext uri="{FF2B5EF4-FFF2-40B4-BE49-F238E27FC236}">
                <a16:creationId xmlns:a16="http://schemas.microsoft.com/office/drawing/2014/main" id="{67FBEF24-5CB1-4CB5-AEB2-42816F26BB0D}"/>
              </a:ext>
            </a:extLst>
          </p:cNvPr>
          <p:cNvSpPr>
            <a:spLocks noGrp="1"/>
          </p:cNvSpPr>
          <p:nvPr>
            <p:ph idx="25"/>
          </p:nvPr>
        </p:nvSpPr>
        <p:spPr>
          <a:xfrm>
            <a:off x="4491741" y="1834114"/>
            <a:ext cx="5876148" cy="641465"/>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Death benefit can grow if cash value grows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Reduces upon claim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Complements many estate planning strategies</a:t>
            </a:r>
          </a:p>
        </p:txBody>
      </p:sp>
      <p:sp>
        <p:nvSpPr>
          <p:cNvPr id="26" name="Content Placeholder 25">
            <a:extLst>
              <a:ext uri="{FF2B5EF4-FFF2-40B4-BE49-F238E27FC236}">
                <a16:creationId xmlns:a16="http://schemas.microsoft.com/office/drawing/2014/main" id="{3E90D6F4-8B47-4CF2-83B2-262936819A9F}"/>
              </a:ext>
            </a:extLst>
          </p:cNvPr>
          <p:cNvSpPr>
            <a:spLocks noGrp="1"/>
          </p:cNvSpPr>
          <p:nvPr>
            <p:ph idx="16"/>
          </p:nvPr>
        </p:nvSpPr>
        <p:spPr>
          <a:xfrm>
            <a:off x="1146172" y="3259514"/>
            <a:ext cx="2926080" cy="731520"/>
          </a:xfrm>
          <a:prstGeom prst="roundRect">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solidFill>
                  <a:schemeClr val="bg1"/>
                </a:solidFill>
              </a:rPr>
              <a:t>Hybrid LTC and life insurance</a:t>
            </a:r>
          </a:p>
        </p:txBody>
      </p:sp>
      <p:sp>
        <p:nvSpPr>
          <p:cNvPr id="22" name="Content Placeholder 21">
            <a:extLst>
              <a:ext uri="{FF2B5EF4-FFF2-40B4-BE49-F238E27FC236}">
                <a16:creationId xmlns:a16="http://schemas.microsoft.com/office/drawing/2014/main" id="{55594634-5720-4B34-AA02-702EDA68635D}"/>
              </a:ext>
            </a:extLst>
          </p:cNvPr>
          <p:cNvSpPr>
            <a:spLocks noGrp="1"/>
          </p:cNvSpPr>
          <p:nvPr>
            <p:ph idx="23"/>
          </p:nvPr>
        </p:nvSpPr>
        <p:spPr>
          <a:xfrm>
            <a:off x="4482760" y="3302109"/>
            <a:ext cx="6855799" cy="641465"/>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Minimal death benefit compared with other life insurance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Residual death benefit if LTC pool exhausted</a:t>
            </a:r>
          </a:p>
        </p:txBody>
      </p:sp>
      <p:sp>
        <p:nvSpPr>
          <p:cNvPr id="27" name="Content Placeholder 26">
            <a:extLst>
              <a:ext uri="{FF2B5EF4-FFF2-40B4-BE49-F238E27FC236}">
                <a16:creationId xmlns:a16="http://schemas.microsoft.com/office/drawing/2014/main" id="{5A683B69-2055-4E51-9C07-8A01B2CDEBB9}"/>
              </a:ext>
            </a:extLst>
          </p:cNvPr>
          <p:cNvSpPr>
            <a:spLocks noGrp="1"/>
          </p:cNvSpPr>
          <p:nvPr>
            <p:ph idx="18"/>
          </p:nvPr>
        </p:nvSpPr>
        <p:spPr>
          <a:xfrm>
            <a:off x="1146172" y="4598648"/>
            <a:ext cx="2926080" cy="731520"/>
          </a:xfrm>
          <a:prstGeom prst="roundRect">
            <a:avLst/>
          </a:prstGeom>
          <a:solidFill>
            <a:schemeClr val="tx1">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solidFill>
                  <a:schemeClr val="bg1"/>
                </a:solidFill>
              </a:rPr>
              <a:t>Traditional LTC</a:t>
            </a:r>
          </a:p>
        </p:txBody>
      </p:sp>
      <p:sp>
        <p:nvSpPr>
          <p:cNvPr id="21" name="Content Placeholder 20">
            <a:extLst>
              <a:ext uri="{FF2B5EF4-FFF2-40B4-BE49-F238E27FC236}">
                <a16:creationId xmlns:a16="http://schemas.microsoft.com/office/drawing/2014/main" id="{FE683778-FDDF-4753-AB19-97D0CF9D7DF8}"/>
              </a:ext>
            </a:extLst>
          </p:cNvPr>
          <p:cNvSpPr>
            <a:spLocks noGrp="1"/>
          </p:cNvSpPr>
          <p:nvPr>
            <p:ph idx="22"/>
          </p:nvPr>
        </p:nvSpPr>
        <p:spPr>
          <a:xfrm>
            <a:off x="4489209" y="4780505"/>
            <a:ext cx="5130802" cy="530136"/>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No death benefit</a:t>
            </a:r>
          </a:p>
        </p:txBody>
      </p:sp>
      <p:sp>
        <p:nvSpPr>
          <p:cNvPr id="4" name="Slide Number Placeholder 3">
            <a:extLst>
              <a:ext uri="{FF2B5EF4-FFF2-40B4-BE49-F238E27FC236}">
                <a16:creationId xmlns:a16="http://schemas.microsoft.com/office/drawing/2014/main" id="{79706B59-B2AA-443C-8CD8-71BA6C858492}"/>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30</a:t>
            </a:fld>
            <a:endParaRPr lang="en-US"/>
          </a:p>
        </p:txBody>
      </p:sp>
    </p:spTree>
    <p:extLst>
      <p:ext uri="{BB962C8B-B14F-4D97-AF65-F5344CB8AC3E}">
        <p14:creationId xmlns:p14="http://schemas.microsoft.com/office/powerpoint/2010/main" val="1840382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D78A-BFC6-4F39-B327-E27F955123A2}"/>
              </a:ext>
            </a:extLst>
          </p:cNvPr>
          <p:cNvSpPr>
            <a:spLocks noGrp="1"/>
          </p:cNvSpPr>
          <p:nvPr>
            <p:ph type="title"/>
          </p:nvPr>
        </p:nvSpPr>
        <p:spPr>
          <a:xfrm>
            <a:off x="965198" y="269000"/>
            <a:ext cx="10807700" cy="972268"/>
          </a:xfrm>
        </p:spPr>
        <p:txBody>
          <a:bodyPr/>
          <a:lstStyle/>
          <a:p>
            <a:r>
              <a:rPr lang="en-US" dirty="0"/>
              <a:t>What if I need care?</a:t>
            </a:r>
          </a:p>
        </p:txBody>
      </p:sp>
      <p:sp>
        <p:nvSpPr>
          <p:cNvPr id="25" name="Content Placeholder 24">
            <a:extLst>
              <a:ext uri="{FF2B5EF4-FFF2-40B4-BE49-F238E27FC236}">
                <a16:creationId xmlns:a16="http://schemas.microsoft.com/office/drawing/2014/main" id="{087314B2-8567-4B68-AE5C-F5827FD9C74E}"/>
              </a:ext>
            </a:extLst>
          </p:cNvPr>
          <p:cNvSpPr>
            <a:spLocks noGrp="1"/>
          </p:cNvSpPr>
          <p:nvPr>
            <p:ph idx="20"/>
          </p:nvPr>
        </p:nvSpPr>
        <p:spPr>
          <a:xfrm>
            <a:off x="1146172" y="1937375"/>
            <a:ext cx="2926079" cy="731520"/>
          </a:xfrm>
          <a:prstGeom prst="roundRect">
            <a:avLst/>
          </a:prstGeom>
          <a:solidFill>
            <a:schemeClr val="bg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solidFill>
                  <a:schemeClr val="bg1"/>
                </a:solidFill>
              </a:rPr>
              <a:t>Life insurance with chronic illness rider</a:t>
            </a:r>
          </a:p>
        </p:txBody>
      </p:sp>
      <p:sp>
        <p:nvSpPr>
          <p:cNvPr id="24" name="Content Placeholder 23">
            <a:extLst>
              <a:ext uri="{FF2B5EF4-FFF2-40B4-BE49-F238E27FC236}">
                <a16:creationId xmlns:a16="http://schemas.microsoft.com/office/drawing/2014/main" id="{C28A2C0C-8D07-46D4-9779-B8FDB5044AE4}"/>
              </a:ext>
            </a:extLst>
          </p:cNvPr>
          <p:cNvSpPr>
            <a:spLocks noGrp="1"/>
          </p:cNvSpPr>
          <p:nvPr>
            <p:ph idx="25"/>
          </p:nvPr>
        </p:nvSpPr>
        <p:spPr>
          <a:xfrm>
            <a:off x="4480323" y="1838093"/>
            <a:ext cx="5789092" cy="923330"/>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Double duty dollars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No restrictions/receipts on how benefit is spent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Price stability</a:t>
            </a:r>
          </a:p>
        </p:txBody>
      </p:sp>
      <p:sp>
        <p:nvSpPr>
          <p:cNvPr id="26" name="Content Placeholder 25">
            <a:extLst>
              <a:ext uri="{FF2B5EF4-FFF2-40B4-BE49-F238E27FC236}">
                <a16:creationId xmlns:a16="http://schemas.microsoft.com/office/drawing/2014/main" id="{1138C76B-BBCC-40B0-A09F-581FCDCA3D2B}"/>
              </a:ext>
            </a:extLst>
          </p:cNvPr>
          <p:cNvSpPr>
            <a:spLocks noGrp="1"/>
          </p:cNvSpPr>
          <p:nvPr>
            <p:ph idx="16"/>
          </p:nvPr>
        </p:nvSpPr>
        <p:spPr>
          <a:xfrm>
            <a:off x="1146172" y="3259514"/>
            <a:ext cx="2926079" cy="731520"/>
          </a:xfrm>
          <a:prstGeom prst="roundRect">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solidFill>
                  <a:schemeClr val="bg1"/>
                </a:solidFill>
              </a:rPr>
              <a:t>Hybrid LTC and life insurance</a:t>
            </a:r>
          </a:p>
        </p:txBody>
      </p:sp>
      <p:sp>
        <p:nvSpPr>
          <p:cNvPr id="22" name="Content Placeholder 21">
            <a:extLst>
              <a:ext uri="{FF2B5EF4-FFF2-40B4-BE49-F238E27FC236}">
                <a16:creationId xmlns:a16="http://schemas.microsoft.com/office/drawing/2014/main" id="{C9E7B4A1-70DB-447A-9F87-18CA4EEB7D6F}"/>
              </a:ext>
            </a:extLst>
          </p:cNvPr>
          <p:cNvSpPr>
            <a:spLocks noGrp="1"/>
          </p:cNvSpPr>
          <p:nvPr>
            <p:ph idx="23"/>
          </p:nvPr>
        </p:nvSpPr>
        <p:spPr>
          <a:xfrm>
            <a:off x="4482760" y="3159283"/>
            <a:ext cx="6293091" cy="831751"/>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Larger benefit pool, may have small monthly benefit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Proof of expenses incurred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Only qualified long-term care costs are covered</a:t>
            </a:r>
          </a:p>
        </p:txBody>
      </p:sp>
      <p:sp>
        <p:nvSpPr>
          <p:cNvPr id="27" name="Content Placeholder 26">
            <a:extLst>
              <a:ext uri="{FF2B5EF4-FFF2-40B4-BE49-F238E27FC236}">
                <a16:creationId xmlns:a16="http://schemas.microsoft.com/office/drawing/2014/main" id="{18FCA65D-396F-4492-BBCB-63675089DADF}"/>
              </a:ext>
            </a:extLst>
          </p:cNvPr>
          <p:cNvSpPr>
            <a:spLocks noGrp="1"/>
          </p:cNvSpPr>
          <p:nvPr>
            <p:ph idx="18"/>
          </p:nvPr>
        </p:nvSpPr>
        <p:spPr>
          <a:xfrm>
            <a:off x="1146172" y="4598648"/>
            <a:ext cx="2926079" cy="731520"/>
          </a:xfrm>
          <a:prstGeom prst="roundRect">
            <a:avLst/>
          </a:prstGeom>
          <a:solidFill>
            <a:schemeClr val="tx1">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solidFill>
                  <a:schemeClr val="bg1"/>
                </a:solidFill>
              </a:rPr>
              <a:t>Traditional LTC</a:t>
            </a:r>
          </a:p>
        </p:txBody>
      </p:sp>
      <p:sp>
        <p:nvSpPr>
          <p:cNvPr id="23" name="Content Placeholder 22">
            <a:extLst>
              <a:ext uri="{FF2B5EF4-FFF2-40B4-BE49-F238E27FC236}">
                <a16:creationId xmlns:a16="http://schemas.microsoft.com/office/drawing/2014/main" id="{07AB2382-3EE8-4681-8B0D-E706A4D2BB6F}"/>
              </a:ext>
            </a:extLst>
          </p:cNvPr>
          <p:cNvSpPr>
            <a:spLocks noGrp="1"/>
          </p:cNvSpPr>
          <p:nvPr>
            <p:ph idx="24"/>
          </p:nvPr>
        </p:nvSpPr>
        <p:spPr>
          <a:xfrm>
            <a:off x="4482761" y="4505933"/>
            <a:ext cx="5130802" cy="641465"/>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Largest range of LTC options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Use it or lose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Premiums may change over time</a:t>
            </a:r>
          </a:p>
        </p:txBody>
      </p:sp>
      <p:sp>
        <p:nvSpPr>
          <p:cNvPr id="4" name="Slide Number Placeholder 3">
            <a:extLst>
              <a:ext uri="{FF2B5EF4-FFF2-40B4-BE49-F238E27FC236}">
                <a16:creationId xmlns:a16="http://schemas.microsoft.com/office/drawing/2014/main" id="{79706B59-B2AA-443C-8CD8-71BA6C858492}"/>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31</a:t>
            </a:fld>
            <a:endParaRPr lang="en-US"/>
          </a:p>
        </p:txBody>
      </p:sp>
    </p:spTree>
    <p:extLst>
      <p:ext uri="{BB962C8B-B14F-4D97-AF65-F5344CB8AC3E}">
        <p14:creationId xmlns:p14="http://schemas.microsoft.com/office/powerpoint/2010/main" val="2573012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C2CAB-D2A7-47A1-B7C1-1177AF8F4AD6}"/>
              </a:ext>
            </a:extLst>
          </p:cNvPr>
          <p:cNvSpPr>
            <a:spLocks noGrp="1"/>
          </p:cNvSpPr>
          <p:nvPr>
            <p:ph type="title"/>
          </p:nvPr>
        </p:nvSpPr>
        <p:spPr>
          <a:xfrm>
            <a:off x="965198" y="269000"/>
            <a:ext cx="10807700" cy="972268"/>
          </a:xfrm>
        </p:spPr>
        <p:txBody>
          <a:bodyPr/>
          <a:lstStyle/>
          <a:p>
            <a:r>
              <a:rPr lang="en-US" dirty="0"/>
              <a:t>Review</a:t>
            </a:r>
          </a:p>
        </p:txBody>
      </p:sp>
      <p:sp>
        <p:nvSpPr>
          <p:cNvPr id="33" name="Content Placeholder 32">
            <a:extLst>
              <a:ext uri="{FF2B5EF4-FFF2-40B4-BE49-F238E27FC236}">
                <a16:creationId xmlns:a16="http://schemas.microsoft.com/office/drawing/2014/main" id="{F9D406F4-0697-4ED1-B000-CEA2659B1A86}"/>
              </a:ext>
            </a:extLst>
          </p:cNvPr>
          <p:cNvSpPr>
            <a:spLocks noGrp="1"/>
          </p:cNvSpPr>
          <p:nvPr>
            <p:ph idx="25"/>
          </p:nvPr>
        </p:nvSpPr>
        <p:spPr>
          <a:xfrm>
            <a:off x="965199" y="1478492"/>
            <a:ext cx="10807699" cy="1240668"/>
          </a:xfrm>
          <a:prstGeom prst="roundRect">
            <a:avLst>
              <a:gd name="adj" fmla="val 10000"/>
            </a:avLst>
          </a:prstGeom>
          <a:solidFill>
            <a:srgbClr val="05639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
            <a:scrgbClr r="0" g="0" b="0"/>
          </a:fillRef>
          <a:effectRef idx="0">
            <a:scrgbClr r="0" g="0" b="0"/>
          </a:effectRef>
          <a:fontRef idx="minor">
            <a:schemeClr val="dk1">
              <a:hueOff val="0"/>
              <a:satOff val="0"/>
              <a:lumOff val="0"/>
              <a:alphaOff val="0"/>
            </a:schemeClr>
          </a:fontRef>
        </p:style>
        <p:txBody>
          <a:bodyPr lIns="1554480" anchor="ctr" anchorCtr="0">
            <a:noAutofit/>
          </a:bodyPr>
          <a:lstStyle/>
          <a:p>
            <a:pPr marL="0" marR="0" indent="0" defTabSz="1600200" fontAlgn="auto">
              <a:lnSpc>
                <a:spcPct val="100000"/>
              </a:lnSpc>
              <a:spcBef>
                <a:spcPct val="0"/>
              </a:spcBef>
              <a:spcAft>
                <a:spcPct val="35000"/>
              </a:spcAft>
              <a:buClrTx/>
              <a:buSzTx/>
              <a:buNone/>
              <a:tabLst/>
              <a:defRPr/>
            </a:pPr>
            <a:r>
              <a:rPr lang="en-US" sz="3600" dirty="0">
                <a:solidFill>
                  <a:schemeClr val="bg1"/>
                </a:solidFill>
              </a:rPr>
              <a:t>How are client’s reacting?</a:t>
            </a:r>
          </a:p>
        </p:txBody>
      </p:sp>
      <p:sp>
        <p:nvSpPr>
          <p:cNvPr id="34" name="Content Placeholder 33">
            <a:extLst>
              <a:ext uri="{FF2B5EF4-FFF2-40B4-BE49-F238E27FC236}">
                <a16:creationId xmlns:a16="http://schemas.microsoft.com/office/drawing/2014/main" id="{AEA5A065-80A9-4CDB-B5F8-7E6DBBF5C17D}"/>
              </a:ext>
            </a:extLst>
          </p:cNvPr>
          <p:cNvSpPr>
            <a:spLocks noGrp="1"/>
          </p:cNvSpPr>
          <p:nvPr>
            <p:ph idx="21"/>
          </p:nvPr>
        </p:nvSpPr>
        <p:spPr>
          <a:xfrm>
            <a:off x="965200" y="3029328"/>
            <a:ext cx="10807698" cy="1243584"/>
          </a:xfrm>
          <a:prstGeom prst="roundRect">
            <a:avLst>
              <a:gd name="adj" fmla="val 10000"/>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
            <a:scrgbClr r="0" g="0" b="0"/>
          </a:fillRef>
          <a:effectRef idx="0">
            <a:scrgbClr r="0" g="0" b="0"/>
          </a:effectRef>
          <a:fontRef idx="minor">
            <a:schemeClr val="dk1">
              <a:hueOff val="0"/>
              <a:satOff val="0"/>
              <a:lumOff val="0"/>
              <a:alphaOff val="0"/>
            </a:schemeClr>
          </a:fontRef>
        </p:style>
        <p:txBody>
          <a:bodyPr lIns="1554480" anchor="ctr" anchorCtr="0"/>
          <a:lstStyle/>
          <a:p>
            <a:pPr marL="0" marR="0" lvl="0" indent="0" algn="l" defTabSz="1600200" rtl="0" eaLnBrk="1" fontAlgn="auto" latinLnBrk="0" hangingPunct="1">
              <a:lnSpc>
                <a:spcPct val="100000"/>
              </a:lnSpc>
              <a:spcBef>
                <a:spcPct val="0"/>
              </a:spcBef>
              <a:spcAft>
                <a:spcPct val="3500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n-ea"/>
                <a:cs typeface="+mn-cs"/>
              </a:rPr>
              <a:t>How can we help?</a:t>
            </a:r>
          </a:p>
        </p:txBody>
      </p:sp>
      <p:sp>
        <p:nvSpPr>
          <p:cNvPr id="35" name="Content Placeholder 34">
            <a:extLst>
              <a:ext uri="{FF2B5EF4-FFF2-40B4-BE49-F238E27FC236}">
                <a16:creationId xmlns:a16="http://schemas.microsoft.com/office/drawing/2014/main" id="{A2BC26C6-9865-45EB-B69E-770EB91C9ADC}"/>
              </a:ext>
            </a:extLst>
          </p:cNvPr>
          <p:cNvSpPr>
            <a:spLocks noGrp="1"/>
          </p:cNvSpPr>
          <p:nvPr>
            <p:ph idx="23"/>
          </p:nvPr>
        </p:nvSpPr>
        <p:spPr>
          <a:xfrm>
            <a:off x="965200" y="4555884"/>
            <a:ext cx="10807698" cy="1243584"/>
          </a:xfrm>
          <a:prstGeom prst="roundRect">
            <a:avLst>
              <a:gd name="adj" fmla="val 10000"/>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
            <a:scrgbClr r="0" g="0" b="0"/>
          </a:fillRef>
          <a:effectRef idx="0">
            <a:scrgbClr r="0" g="0" b="0"/>
          </a:effectRef>
          <a:fontRef idx="minor">
            <a:schemeClr val="dk1">
              <a:hueOff val="0"/>
              <a:satOff val="0"/>
              <a:lumOff val="0"/>
              <a:alphaOff val="0"/>
            </a:schemeClr>
          </a:fontRef>
        </p:style>
        <p:txBody>
          <a:bodyPr lIns="1554480" anchor="ctr" anchorCtr="0"/>
          <a:lstStyle/>
          <a:p>
            <a:pPr marL="0" marR="0" lvl="0" indent="0" algn="l" defTabSz="1600200" rtl="0" eaLnBrk="1" fontAlgn="auto" latinLnBrk="0" hangingPunct="1">
              <a:lnSpc>
                <a:spcPct val="100000"/>
              </a:lnSpc>
              <a:spcBef>
                <a:spcPct val="0"/>
              </a:spcBef>
              <a:spcAft>
                <a:spcPct val="3500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What are the alternatives?</a:t>
            </a:r>
            <a:endParaRPr kumimoji="0" lang="en-US" sz="36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4DA4F768-0796-4082-952A-03A65D24A8C9}"/>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32</a:t>
            </a:fld>
            <a:endParaRPr lang="en-US"/>
          </a:p>
        </p:txBody>
      </p:sp>
      <p:pic>
        <p:nvPicPr>
          <p:cNvPr id="31" name="Content Placeholder 30">
            <a:extLst>
              <a:ext uri="{FF2B5EF4-FFF2-40B4-BE49-F238E27FC236}">
                <a16:creationId xmlns:a16="http://schemas.microsoft.com/office/drawing/2014/main" id="{E54ECA93-306F-4A94-BC15-7BDD74670E31}"/>
              </a:ext>
              <a:ext uri="{C183D7F6-B498-43B3-948B-1728B52AA6E4}">
                <adec:decorative xmlns:adec="http://schemas.microsoft.com/office/drawing/2017/decorative" val="1"/>
              </a:ext>
            </a:extLst>
          </p:cNvPr>
          <p:cNvPicPr>
            <a:picLocks noGrp="1" noChangeAspect="1"/>
          </p:cNvPicPr>
          <p:nvPr>
            <p:ph idx="16"/>
          </p:nvPr>
        </p:nvPicPr>
        <p:blipFill>
          <a:blip r:embed="rId3"/>
          <a:stretch>
            <a:fillRect/>
          </a:stretch>
        </p:blipFill>
        <p:spPr>
          <a:xfrm>
            <a:off x="1145415" y="3113392"/>
            <a:ext cx="1050068" cy="1051560"/>
          </a:xfrm>
          <a:prstGeom prst="rect">
            <a:avLst/>
          </a:prstGeom>
        </p:spPr>
      </p:pic>
      <p:pic>
        <p:nvPicPr>
          <p:cNvPr id="32" name="Content Placeholder 31">
            <a:extLst>
              <a:ext uri="{FF2B5EF4-FFF2-40B4-BE49-F238E27FC236}">
                <a16:creationId xmlns:a16="http://schemas.microsoft.com/office/drawing/2014/main" id="{7C19C3DD-5694-4EAB-A90A-31223FD1D258}"/>
              </a:ext>
              <a:ext uri="{C183D7F6-B498-43B3-948B-1728B52AA6E4}">
                <adec:decorative xmlns:adec="http://schemas.microsoft.com/office/drawing/2017/decorative" val="1"/>
              </a:ext>
            </a:extLst>
          </p:cNvPr>
          <p:cNvPicPr>
            <a:picLocks noGrp="1" noChangeAspect="1"/>
          </p:cNvPicPr>
          <p:nvPr>
            <p:ph idx="18"/>
          </p:nvPr>
        </p:nvPicPr>
        <p:blipFill>
          <a:blip r:embed="rId4"/>
          <a:stretch>
            <a:fillRect/>
          </a:stretch>
        </p:blipFill>
        <p:spPr>
          <a:xfrm>
            <a:off x="1145416" y="4664229"/>
            <a:ext cx="1069848" cy="1069848"/>
          </a:xfrm>
          <a:prstGeom prst="rect">
            <a:avLst/>
          </a:prstGeom>
        </p:spPr>
      </p:pic>
      <p:pic>
        <p:nvPicPr>
          <p:cNvPr id="30" name="Content Placeholder 29">
            <a:extLst>
              <a:ext uri="{FF2B5EF4-FFF2-40B4-BE49-F238E27FC236}">
                <a16:creationId xmlns:a16="http://schemas.microsoft.com/office/drawing/2014/main" id="{7592209E-E771-48DF-A181-07AB1B65EB3D}"/>
              </a:ext>
              <a:ext uri="{C183D7F6-B498-43B3-948B-1728B52AA6E4}">
                <adec:decorative xmlns:adec="http://schemas.microsoft.com/office/drawing/2017/decorative" val="1"/>
              </a:ext>
            </a:extLst>
          </p:cNvPr>
          <p:cNvPicPr>
            <a:picLocks noGrp="1" noChangeAspect="1"/>
          </p:cNvPicPr>
          <p:nvPr>
            <p:ph idx="20"/>
          </p:nvPr>
        </p:nvPicPr>
        <p:blipFill>
          <a:blip r:embed="rId5"/>
          <a:stretch>
            <a:fillRect/>
          </a:stretch>
        </p:blipFill>
        <p:spPr>
          <a:xfrm>
            <a:off x="1145416" y="1562558"/>
            <a:ext cx="1068330" cy="1069848"/>
          </a:xfrm>
          <a:prstGeom prst="rect">
            <a:avLst/>
          </a:prstGeom>
        </p:spPr>
      </p:pic>
    </p:spTree>
    <p:extLst>
      <p:ext uri="{BB962C8B-B14F-4D97-AF65-F5344CB8AC3E}">
        <p14:creationId xmlns:p14="http://schemas.microsoft.com/office/powerpoint/2010/main" val="374568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a:extLst>
              <a:ext uri="{FF2B5EF4-FFF2-40B4-BE49-F238E27FC236}">
                <a16:creationId xmlns:a16="http://schemas.microsoft.com/office/drawing/2014/main" id="{4480F560-955E-45A8-8AD8-199158E1A922}"/>
              </a:ext>
              <a:ext uri="{C183D7F6-B498-43B3-948B-1728B52AA6E4}">
                <adec:decorative xmlns:adec="http://schemas.microsoft.com/office/drawing/2017/decorative" val="1"/>
              </a:ext>
            </a:extLst>
          </p:cNvPr>
          <p:cNvSpPr>
            <a:spLocks noGrp="1"/>
          </p:cNvSpPr>
          <p:nvPr>
            <p:ph idx="20"/>
          </p:nvPr>
        </p:nvSpPr>
        <p:spPr>
          <a:xfrm>
            <a:off x="1452001" y="1859256"/>
            <a:ext cx="2299408" cy="2299408"/>
          </a:xfrm>
          <a:prstGeom prst="ellipse">
            <a:avLst/>
          </a:prstGeom>
          <a:solidFill>
            <a:srgbClr val="05639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pPr marL="0" indent="0">
              <a:buNone/>
            </a:pPr>
            <a:r>
              <a:rPr lang="en-US" dirty="0"/>
              <a:t> </a:t>
            </a:r>
          </a:p>
        </p:txBody>
      </p:sp>
      <p:sp>
        <p:nvSpPr>
          <p:cNvPr id="31" name="Content Placeholder 30">
            <a:extLst>
              <a:ext uri="{FF2B5EF4-FFF2-40B4-BE49-F238E27FC236}">
                <a16:creationId xmlns:a16="http://schemas.microsoft.com/office/drawing/2014/main" id="{56C1A4BC-BBFE-460B-BC4F-01FFE2B33DCC}"/>
              </a:ext>
              <a:ext uri="{C183D7F6-B498-43B3-948B-1728B52AA6E4}">
                <adec:decorative xmlns:adec="http://schemas.microsoft.com/office/drawing/2017/decorative" val="1"/>
              </a:ext>
            </a:extLst>
          </p:cNvPr>
          <p:cNvSpPr>
            <a:spLocks noGrp="1"/>
          </p:cNvSpPr>
          <p:nvPr>
            <p:ph idx="16"/>
          </p:nvPr>
        </p:nvSpPr>
        <p:spPr>
          <a:xfrm>
            <a:off x="8986688" y="1859256"/>
            <a:ext cx="2299408" cy="2299408"/>
          </a:xfrm>
          <a:prstGeom prst="ellipse">
            <a:avLst/>
          </a:prstGeom>
          <a:solidFill>
            <a:srgbClr val="05639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pPr marL="0" indent="0">
              <a:buNone/>
            </a:pPr>
            <a:r>
              <a:rPr lang="en-US" dirty="0"/>
              <a:t> </a:t>
            </a:r>
          </a:p>
        </p:txBody>
      </p:sp>
      <p:sp>
        <p:nvSpPr>
          <p:cNvPr id="32" name="Content Placeholder 31">
            <a:extLst>
              <a:ext uri="{FF2B5EF4-FFF2-40B4-BE49-F238E27FC236}">
                <a16:creationId xmlns:a16="http://schemas.microsoft.com/office/drawing/2014/main" id="{F9412C11-E2C8-4749-BF59-ED5146773FC5}"/>
              </a:ext>
              <a:ext uri="{C183D7F6-B498-43B3-948B-1728B52AA6E4}">
                <adec:decorative xmlns:adec="http://schemas.microsoft.com/office/drawing/2017/decorative" val="1"/>
              </a:ext>
            </a:extLst>
          </p:cNvPr>
          <p:cNvSpPr>
            <a:spLocks noGrp="1"/>
          </p:cNvSpPr>
          <p:nvPr>
            <p:ph idx="18"/>
          </p:nvPr>
        </p:nvSpPr>
        <p:spPr>
          <a:xfrm>
            <a:off x="5219345" y="1859256"/>
            <a:ext cx="2299408" cy="2299408"/>
          </a:xfrm>
          <a:prstGeom prst="ellipse">
            <a:avLst/>
          </a:prstGeom>
          <a:solidFill>
            <a:srgbClr val="05639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pPr marL="0" indent="0">
              <a:buNone/>
            </a:pPr>
            <a:r>
              <a:rPr lang="en-US" dirty="0"/>
              <a:t> </a:t>
            </a:r>
          </a:p>
        </p:txBody>
      </p:sp>
      <p:sp>
        <p:nvSpPr>
          <p:cNvPr id="2" name="Title 1">
            <a:extLst>
              <a:ext uri="{FF2B5EF4-FFF2-40B4-BE49-F238E27FC236}">
                <a16:creationId xmlns:a16="http://schemas.microsoft.com/office/drawing/2014/main" id="{FED60FA3-CEFF-41CD-B501-AA35F77A557D}"/>
              </a:ext>
            </a:extLst>
          </p:cNvPr>
          <p:cNvSpPr>
            <a:spLocks noGrp="1"/>
          </p:cNvSpPr>
          <p:nvPr>
            <p:ph type="title"/>
          </p:nvPr>
        </p:nvSpPr>
        <p:spPr>
          <a:xfrm>
            <a:off x="965198" y="269000"/>
            <a:ext cx="10807700" cy="972268"/>
          </a:xfrm>
        </p:spPr>
        <p:txBody>
          <a:bodyPr/>
          <a:lstStyle/>
          <a:p>
            <a:r>
              <a:rPr lang="en-US" dirty="0"/>
              <a:t>How can Prudential help?</a:t>
            </a:r>
          </a:p>
        </p:txBody>
      </p:sp>
      <p:sp>
        <p:nvSpPr>
          <p:cNvPr id="4" name="Slide Number Placeholder 3">
            <a:extLst>
              <a:ext uri="{FF2B5EF4-FFF2-40B4-BE49-F238E27FC236}">
                <a16:creationId xmlns:a16="http://schemas.microsoft.com/office/drawing/2014/main" id="{CA314F2B-49B1-4154-AC15-69B5C3281C28}"/>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33</a:t>
            </a:fld>
            <a:endParaRPr lang="en-US"/>
          </a:p>
        </p:txBody>
      </p:sp>
      <p:sp>
        <p:nvSpPr>
          <p:cNvPr id="29" name="Content Placeholder 28">
            <a:extLst>
              <a:ext uri="{FF2B5EF4-FFF2-40B4-BE49-F238E27FC236}">
                <a16:creationId xmlns:a16="http://schemas.microsoft.com/office/drawing/2014/main" id="{EE39BAF6-9C03-43EF-83BD-DCD96571CF01}"/>
              </a:ext>
            </a:extLst>
          </p:cNvPr>
          <p:cNvSpPr>
            <a:spLocks noGrp="1"/>
          </p:cNvSpPr>
          <p:nvPr>
            <p:ph idx="25"/>
          </p:nvPr>
        </p:nvSpPr>
        <p:spPr>
          <a:xfrm>
            <a:off x="1485449" y="4554154"/>
            <a:ext cx="2232513" cy="1281840"/>
          </a:xfrm>
        </p:spPr>
        <p:txBody>
          <a:bodyPr>
            <a:no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cap="all"/>
            </a:pPr>
            <a:r>
              <a:rPr kumimoji="0" lang="en-US" sz="1200" b="1" i="0" u="none" strike="noStrike" kern="1200" cap="all" spc="0" normalizeH="0" baseline="0" noProof="0" dirty="0">
                <a:ln>
                  <a:noFill/>
                </a:ln>
                <a:solidFill>
                  <a:srgbClr val="002245">
                    <a:hueOff val="0"/>
                    <a:satOff val="0"/>
                    <a:lumOff val="0"/>
                    <a:alphaOff val="0"/>
                  </a:srgbClr>
                </a:solidFill>
                <a:effectLst/>
                <a:uLnTx/>
                <a:uFillTx/>
                <a:latin typeface="Arial"/>
                <a:ea typeface="+mn-ea"/>
                <a:cs typeface="+mn-cs"/>
              </a:rPr>
              <a:t>EXPERIENCED </a:t>
            </a:r>
            <a:br>
              <a:rPr kumimoji="0" lang="en-US" sz="1200" b="1" i="0" u="none" strike="noStrike" kern="1200" cap="all" spc="0" normalizeH="0" baseline="0" noProof="0" dirty="0">
                <a:ln>
                  <a:noFill/>
                </a:ln>
                <a:solidFill>
                  <a:srgbClr val="002245">
                    <a:hueOff val="0"/>
                    <a:satOff val="0"/>
                    <a:lumOff val="0"/>
                    <a:alphaOff val="0"/>
                  </a:srgbClr>
                </a:solidFill>
                <a:effectLst/>
                <a:uLnTx/>
                <a:uFillTx/>
                <a:latin typeface="Arial"/>
                <a:ea typeface="+mn-ea"/>
                <a:cs typeface="+mn-cs"/>
              </a:rPr>
            </a:br>
            <a:r>
              <a:rPr kumimoji="0" lang="en-US" sz="1200" b="1" i="0" u="none" strike="noStrike" kern="1200" cap="all" spc="0" normalizeH="0" baseline="0" noProof="0" dirty="0">
                <a:ln>
                  <a:noFill/>
                </a:ln>
                <a:solidFill>
                  <a:srgbClr val="002245">
                    <a:hueOff val="0"/>
                    <a:satOff val="0"/>
                    <a:lumOff val="0"/>
                    <a:alphaOff val="0"/>
                  </a:srgbClr>
                </a:solidFill>
                <a:effectLst/>
                <a:uLnTx/>
                <a:uFillTx/>
                <a:latin typeface="Arial"/>
                <a:ea typeface="+mn-ea"/>
                <a:cs typeface="+mn-cs"/>
              </a:rPr>
              <a:t>Advanced Planning Team of attorneys,* accountants,* and consultants</a:t>
            </a:r>
          </a:p>
        </p:txBody>
      </p:sp>
      <p:sp>
        <p:nvSpPr>
          <p:cNvPr id="25" name="Content Placeholder 24">
            <a:extLst>
              <a:ext uri="{FF2B5EF4-FFF2-40B4-BE49-F238E27FC236}">
                <a16:creationId xmlns:a16="http://schemas.microsoft.com/office/drawing/2014/main" id="{76A4E1BF-48F4-4DE6-BE84-794349591E4B}"/>
              </a:ext>
            </a:extLst>
          </p:cNvPr>
          <p:cNvSpPr>
            <a:spLocks noGrp="1"/>
          </p:cNvSpPr>
          <p:nvPr>
            <p:ph idx="21"/>
          </p:nvPr>
        </p:nvSpPr>
        <p:spPr>
          <a:xfrm>
            <a:off x="5239864" y="4554154"/>
            <a:ext cx="2258370" cy="1281840"/>
          </a:xfrm>
        </p:spPr>
        <p:txBody>
          <a:bodyPr>
            <a:no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cap="all"/>
            </a:pPr>
            <a:r>
              <a:rPr kumimoji="0" lang="en-US" sz="1200" b="1" i="0" u="none" strike="noStrike" kern="1200" cap="all" spc="0" normalizeH="0" baseline="0" noProof="0" dirty="0">
                <a:ln>
                  <a:noFill/>
                </a:ln>
                <a:solidFill>
                  <a:srgbClr val="002245">
                    <a:hueOff val="0"/>
                    <a:satOff val="0"/>
                    <a:lumOff val="0"/>
                    <a:alphaOff val="0"/>
                  </a:srgbClr>
                </a:solidFill>
                <a:effectLst/>
                <a:uLnTx/>
                <a:uFillTx/>
                <a:latin typeface="Arial"/>
                <a:ea typeface="+mn-ea"/>
                <a:cs typeface="+mn-cs"/>
              </a:rPr>
              <a:t>Customized client presentations demonstrating benefits to client</a:t>
            </a:r>
          </a:p>
        </p:txBody>
      </p:sp>
      <p:sp>
        <p:nvSpPr>
          <p:cNvPr id="26" name="Content Placeholder 25">
            <a:extLst>
              <a:ext uri="{FF2B5EF4-FFF2-40B4-BE49-F238E27FC236}">
                <a16:creationId xmlns:a16="http://schemas.microsoft.com/office/drawing/2014/main" id="{F680DD2F-6101-42EA-B9EC-45D12FC8A09A}"/>
              </a:ext>
            </a:extLst>
          </p:cNvPr>
          <p:cNvSpPr>
            <a:spLocks noGrp="1"/>
          </p:cNvSpPr>
          <p:nvPr>
            <p:ph idx="22"/>
          </p:nvPr>
        </p:nvSpPr>
        <p:spPr>
          <a:xfrm>
            <a:off x="8925752" y="4554154"/>
            <a:ext cx="2421280" cy="1281840"/>
          </a:xfrm>
        </p:spPr>
        <p:txBody>
          <a:bodyPr>
            <a:noAutofit/>
          </a:bodyPr>
          <a:lstStyle/>
          <a:p>
            <a:pPr marL="0" indent="0" algn="ctr" defTabSz="622300">
              <a:lnSpc>
                <a:spcPct val="100000"/>
              </a:lnSpc>
              <a:spcBef>
                <a:spcPct val="0"/>
              </a:spcBef>
              <a:spcAft>
                <a:spcPct val="35000"/>
              </a:spcAft>
              <a:buClrTx/>
              <a:buNone/>
              <a:defRPr cap="all"/>
            </a:pPr>
            <a:r>
              <a:rPr lang="en-US" sz="1200" b="1" cap="all" dirty="0">
                <a:solidFill>
                  <a:srgbClr val="002245">
                    <a:hueOff val="0"/>
                    <a:satOff val="0"/>
                    <a:lumOff val="0"/>
                    <a:alphaOff val="0"/>
                  </a:srgbClr>
                </a:solidFill>
                <a:latin typeface="Arial"/>
              </a:rPr>
              <a:t>Ability to issue </a:t>
            </a:r>
            <a:br>
              <a:rPr lang="en-US" sz="1200" b="1" cap="all" dirty="0">
                <a:solidFill>
                  <a:srgbClr val="002245">
                    <a:hueOff val="0"/>
                    <a:satOff val="0"/>
                    <a:lumOff val="0"/>
                    <a:alphaOff val="0"/>
                  </a:srgbClr>
                </a:solidFill>
                <a:latin typeface="Arial"/>
              </a:rPr>
            </a:br>
            <a:r>
              <a:rPr lang="en-US" sz="1200" b="1" cap="all" dirty="0">
                <a:solidFill>
                  <a:srgbClr val="002245">
                    <a:hueOff val="0"/>
                    <a:satOff val="0"/>
                    <a:lumOff val="0"/>
                    <a:alphaOff val="0"/>
                  </a:srgbClr>
                </a:solidFill>
                <a:latin typeface="Arial"/>
              </a:rPr>
              <a:t>large face amounts </a:t>
            </a:r>
            <a:br>
              <a:rPr lang="en-US" sz="1200" b="1" cap="all" dirty="0">
                <a:solidFill>
                  <a:srgbClr val="002245">
                    <a:hueOff val="0"/>
                    <a:satOff val="0"/>
                    <a:lumOff val="0"/>
                    <a:alphaOff val="0"/>
                  </a:srgbClr>
                </a:solidFill>
                <a:latin typeface="Arial"/>
              </a:rPr>
            </a:br>
            <a:r>
              <a:rPr lang="en-US" sz="1200" b="1" cap="all" dirty="0">
                <a:solidFill>
                  <a:srgbClr val="002245">
                    <a:hueOff val="0"/>
                    <a:satOff val="0"/>
                    <a:lumOff val="0"/>
                    <a:alphaOff val="0"/>
                  </a:srgbClr>
                </a:solidFill>
                <a:latin typeface="Arial"/>
              </a:rPr>
              <a:t>for wealthier clients AND LARGE CASES</a:t>
            </a:r>
          </a:p>
        </p:txBody>
      </p:sp>
      <p:pic>
        <p:nvPicPr>
          <p:cNvPr id="35" name="Content Placeholder 34">
            <a:extLst>
              <a:ext uri="{FF2B5EF4-FFF2-40B4-BE49-F238E27FC236}">
                <a16:creationId xmlns:a16="http://schemas.microsoft.com/office/drawing/2014/main" id="{E1EC2BD3-E83E-4163-BAA1-ED8CF93A5ED6}"/>
              </a:ext>
              <a:ext uri="{C183D7F6-B498-43B3-948B-1728B52AA6E4}">
                <adec:decorative xmlns:adec="http://schemas.microsoft.com/office/drawing/2017/decorative" val="1"/>
              </a:ext>
            </a:extLst>
          </p:cNvPr>
          <p:cNvPicPr>
            <a:picLocks noGrp="1" noChangeAspect="1"/>
          </p:cNvPicPr>
          <p:nvPr>
            <p:ph idx="24"/>
          </p:nvPr>
        </p:nvPicPr>
        <p:blipFill>
          <a:blip r:embed="rId3"/>
          <a:stretch>
            <a:fillRect/>
          </a:stretch>
        </p:blipFill>
        <p:spPr>
          <a:xfrm>
            <a:off x="9587538" y="2460738"/>
            <a:ext cx="1097709" cy="1096445"/>
          </a:xfrm>
          <a:prstGeom prst="rect">
            <a:avLst/>
          </a:prstGeom>
        </p:spPr>
      </p:pic>
      <p:pic>
        <p:nvPicPr>
          <p:cNvPr id="33" name="Content Placeholder 32">
            <a:extLst>
              <a:ext uri="{FF2B5EF4-FFF2-40B4-BE49-F238E27FC236}">
                <a16:creationId xmlns:a16="http://schemas.microsoft.com/office/drawing/2014/main" id="{9B8389B3-BA36-4C4D-8F5F-C628A1A5D491}"/>
              </a:ext>
              <a:ext uri="{C183D7F6-B498-43B3-948B-1728B52AA6E4}">
                <adec:decorative xmlns:adec="http://schemas.microsoft.com/office/drawing/2017/decorative" val="1"/>
              </a:ext>
            </a:extLst>
          </p:cNvPr>
          <p:cNvPicPr>
            <a:picLocks noGrp="1" noChangeAspect="1"/>
          </p:cNvPicPr>
          <p:nvPr>
            <p:ph idx="17"/>
          </p:nvPr>
        </p:nvPicPr>
        <p:blipFill>
          <a:blip r:embed="rId4"/>
          <a:stretch>
            <a:fillRect/>
          </a:stretch>
        </p:blipFill>
        <p:spPr>
          <a:xfrm>
            <a:off x="2052851" y="2460738"/>
            <a:ext cx="1097709" cy="1096445"/>
          </a:xfrm>
          <a:prstGeom prst="rect">
            <a:avLst/>
          </a:prstGeom>
        </p:spPr>
      </p:pic>
      <p:pic>
        <p:nvPicPr>
          <p:cNvPr id="34" name="Content Placeholder 33">
            <a:extLst>
              <a:ext uri="{FF2B5EF4-FFF2-40B4-BE49-F238E27FC236}">
                <a16:creationId xmlns:a16="http://schemas.microsoft.com/office/drawing/2014/main" id="{C5440492-C4B4-454A-92E9-FC7418555D1E}"/>
              </a:ext>
              <a:ext uri="{C183D7F6-B498-43B3-948B-1728B52AA6E4}">
                <adec:decorative xmlns:adec="http://schemas.microsoft.com/office/drawing/2017/decorative" val="1"/>
              </a:ext>
            </a:extLst>
          </p:cNvPr>
          <p:cNvPicPr>
            <a:picLocks noGrp="1" noChangeAspect="1"/>
          </p:cNvPicPr>
          <p:nvPr>
            <p:ph idx="19"/>
          </p:nvPr>
        </p:nvPicPr>
        <p:blipFill>
          <a:blip r:embed="rId5"/>
          <a:stretch>
            <a:fillRect/>
          </a:stretch>
        </p:blipFill>
        <p:spPr>
          <a:xfrm>
            <a:off x="5820195" y="2460738"/>
            <a:ext cx="1097709" cy="1096445"/>
          </a:xfrm>
          <a:prstGeom prst="rect">
            <a:avLst/>
          </a:prstGeom>
        </p:spPr>
      </p:pic>
    </p:spTree>
    <p:extLst>
      <p:ext uri="{BB962C8B-B14F-4D97-AF65-F5344CB8AC3E}">
        <p14:creationId xmlns:p14="http://schemas.microsoft.com/office/powerpoint/2010/main" val="179681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1AF30-5B11-4B9C-B2AF-2FE9744E6270}"/>
              </a:ext>
            </a:extLst>
          </p:cNvPr>
          <p:cNvSpPr>
            <a:spLocks noGrp="1"/>
          </p:cNvSpPr>
          <p:nvPr>
            <p:ph type="title"/>
          </p:nvPr>
        </p:nvSpPr>
        <p:spPr>
          <a:xfrm>
            <a:off x="965198" y="269000"/>
            <a:ext cx="10807700" cy="972268"/>
          </a:xfrm>
        </p:spPr>
        <p:txBody>
          <a:bodyPr/>
          <a:lstStyle/>
          <a:p>
            <a:r>
              <a:rPr lang="en-US" dirty="0"/>
              <a:t>Approaching the market</a:t>
            </a:r>
          </a:p>
        </p:txBody>
      </p:sp>
      <p:sp>
        <p:nvSpPr>
          <p:cNvPr id="4" name="Slide Number Placeholder 3">
            <a:extLst>
              <a:ext uri="{FF2B5EF4-FFF2-40B4-BE49-F238E27FC236}">
                <a16:creationId xmlns:a16="http://schemas.microsoft.com/office/drawing/2014/main" id="{4F960E02-B533-4B80-83DA-35159F949D6F}"/>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34</a:t>
            </a:fld>
            <a:endParaRPr lang="en-US"/>
          </a:p>
        </p:txBody>
      </p:sp>
      <p:pic>
        <p:nvPicPr>
          <p:cNvPr id="23" name="Content Placeholder 22" descr="In addition to other resources, Prudential also has a significant library of approved marketing materials that can help you approach the market. On the screen are samples of materials that correspond to strategies such as life insurance with benefit access rider, how to file a benefit access rider claim, and concierge care services.">
            <a:extLst>
              <a:ext uri="{FF2B5EF4-FFF2-40B4-BE49-F238E27FC236}">
                <a16:creationId xmlns:a16="http://schemas.microsoft.com/office/drawing/2014/main" id="{DB30B032-3B18-45AD-8EA2-7654C2F9EC65}"/>
              </a:ext>
            </a:extLst>
          </p:cNvPr>
          <p:cNvPicPr>
            <a:picLocks noGrp="1" noChangeAspect="1"/>
          </p:cNvPicPr>
          <p:nvPr>
            <p:ph idx="25"/>
          </p:nvPr>
        </p:nvPicPr>
        <p:blipFill>
          <a:blip r:embed="rId3"/>
          <a:stretch>
            <a:fillRect/>
          </a:stretch>
        </p:blipFill>
        <p:spPr>
          <a:xfrm>
            <a:off x="1948680" y="1498911"/>
            <a:ext cx="2809837" cy="3639312"/>
          </a:xfrm>
          <a:prstGeom prst="rect">
            <a:avLst/>
          </a:prstGeom>
        </p:spPr>
      </p:pic>
      <p:pic>
        <p:nvPicPr>
          <p:cNvPr id="25" name="Content Placeholder 24">
            <a:extLst>
              <a:ext uri="{FF2B5EF4-FFF2-40B4-BE49-F238E27FC236}">
                <a16:creationId xmlns:a16="http://schemas.microsoft.com/office/drawing/2014/main" id="{3D58A3A0-65B6-47AE-9119-62579B400966}"/>
              </a:ext>
              <a:ext uri="{C183D7F6-B498-43B3-948B-1728B52AA6E4}">
                <adec:decorative xmlns:adec="http://schemas.microsoft.com/office/drawing/2017/decorative" val="1"/>
              </a:ext>
            </a:extLst>
          </p:cNvPr>
          <p:cNvPicPr>
            <a:picLocks noGrp="1" noChangeAspect="1"/>
          </p:cNvPicPr>
          <p:nvPr>
            <p:ph idx="23"/>
          </p:nvPr>
        </p:nvPicPr>
        <p:blipFill>
          <a:blip r:embed="rId4"/>
          <a:stretch>
            <a:fillRect/>
          </a:stretch>
        </p:blipFill>
        <p:spPr>
          <a:xfrm>
            <a:off x="5657789" y="1498911"/>
            <a:ext cx="2809048" cy="3639312"/>
          </a:xfrm>
          <a:prstGeom prst="rect">
            <a:avLst/>
          </a:prstGeom>
        </p:spPr>
      </p:pic>
      <p:pic>
        <p:nvPicPr>
          <p:cNvPr id="24" name="Content Placeholder 23">
            <a:extLst>
              <a:ext uri="{FF2B5EF4-FFF2-40B4-BE49-F238E27FC236}">
                <a16:creationId xmlns:a16="http://schemas.microsoft.com/office/drawing/2014/main" id="{86F498BA-3D28-4031-8852-798EE75F8B88}"/>
              </a:ext>
              <a:ext uri="{C183D7F6-B498-43B3-948B-1728B52AA6E4}">
                <adec:decorative xmlns:adec="http://schemas.microsoft.com/office/drawing/2017/decorative" val="1"/>
              </a:ext>
            </a:extLst>
          </p:cNvPr>
          <p:cNvPicPr>
            <a:picLocks noGrp="1" noChangeAspect="1"/>
          </p:cNvPicPr>
          <p:nvPr>
            <p:ph idx="21"/>
          </p:nvPr>
        </p:nvPicPr>
        <p:blipFill>
          <a:blip r:embed="rId5"/>
          <a:stretch>
            <a:fillRect/>
          </a:stretch>
        </p:blipFill>
        <p:spPr>
          <a:xfrm>
            <a:off x="3509274" y="2821743"/>
            <a:ext cx="2786345" cy="3639312"/>
          </a:xfrm>
          <a:prstGeom prst="rect">
            <a:avLst/>
          </a:prstGeom>
        </p:spPr>
      </p:pic>
      <p:pic>
        <p:nvPicPr>
          <p:cNvPr id="26" name="Content Placeholder 25">
            <a:extLst>
              <a:ext uri="{FF2B5EF4-FFF2-40B4-BE49-F238E27FC236}">
                <a16:creationId xmlns:a16="http://schemas.microsoft.com/office/drawing/2014/main" id="{CA5EFA7C-45F7-4C3D-94AE-97AB97626229}"/>
              </a:ext>
              <a:ext uri="{C183D7F6-B498-43B3-948B-1728B52AA6E4}">
                <adec:decorative xmlns:adec="http://schemas.microsoft.com/office/drawing/2017/decorative" val="1"/>
              </a:ext>
            </a:extLst>
          </p:cNvPr>
          <p:cNvPicPr>
            <a:picLocks noGrp="1" noChangeAspect="1"/>
          </p:cNvPicPr>
          <p:nvPr>
            <p:ph idx="22"/>
          </p:nvPr>
        </p:nvPicPr>
        <p:blipFill>
          <a:blip r:embed="rId6"/>
          <a:stretch>
            <a:fillRect/>
          </a:stretch>
        </p:blipFill>
        <p:spPr>
          <a:xfrm>
            <a:off x="7191087" y="2821743"/>
            <a:ext cx="2822888" cy="3639312"/>
          </a:xfrm>
          <a:prstGeom prst="rect">
            <a:avLst/>
          </a:prstGeom>
        </p:spPr>
      </p:pic>
    </p:spTree>
    <p:extLst>
      <p:ext uri="{BB962C8B-B14F-4D97-AF65-F5344CB8AC3E}">
        <p14:creationId xmlns:p14="http://schemas.microsoft.com/office/powerpoint/2010/main" val="117023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E404-7646-426E-8B5B-A77DE787B90A}"/>
              </a:ext>
            </a:extLst>
          </p:cNvPr>
          <p:cNvSpPr>
            <a:spLocks noGrp="1"/>
          </p:cNvSpPr>
          <p:nvPr>
            <p:ph type="title"/>
          </p:nvPr>
        </p:nvSpPr>
        <p:spPr>
          <a:xfrm>
            <a:off x="965200" y="268288"/>
            <a:ext cx="10807700" cy="973137"/>
          </a:xfrm>
        </p:spPr>
        <p:txBody>
          <a:bodyPr/>
          <a:lstStyle/>
          <a:p>
            <a:r>
              <a:rPr lang="en-US" dirty="0"/>
              <a:t>Beginning the conversation</a:t>
            </a:r>
          </a:p>
        </p:txBody>
      </p:sp>
      <p:pic>
        <p:nvPicPr>
          <p:cNvPr id="28" name="Content Placeholder 27">
            <a:extLst>
              <a:ext uri="{FF2B5EF4-FFF2-40B4-BE49-F238E27FC236}">
                <a16:creationId xmlns:a16="http://schemas.microsoft.com/office/drawing/2014/main" id="{10017C9B-0B49-4364-9D2A-135072880BA0}"/>
              </a:ext>
              <a:ext uri="{C183D7F6-B498-43B3-948B-1728B52AA6E4}">
                <adec:decorative xmlns:adec="http://schemas.microsoft.com/office/drawing/2017/decorative" val="1"/>
              </a:ext>
            </a:extLst>
          </p:cNvPr>
          <p:cNvPicPr>
            <a:picLocks noGrp="1" noChangeAspect="1"/>
          </p:cNvPicPr>
          <p:nvPr>
            <p:ph idx="20"/>
          </p:nvPr>
        </p:nvPicPr>
        <p:blipFill>
          <a:blip r:embed="rId3"/>
          <a:stretch>
            <a:fillRect/>
          </a:stretch>
        </p:blipFill>
        <p:spPr>
          <a:xfrm>
            <a:off x="965196" y="1477514"/>
            <a:ext cx="1116609" cy="1097280"/>
          </a:xfrm>
          <a:prstGeom prst="rect">
            <a:avLst/>
          </a:prstGeom>
        </p:spPr>
      </p:pic>
      <p:sp>
        <p:nvSpPr>
          <p:cNvPr id="27" name="Content Placeholder 26">
            <a:extLst>
              <a:ext uri="{FF2B5EF4-FFF2-40B4-BE49-F238E27FC236}">
                <a16:creationId xmlns:a16="http://schemas.microsoft.com/office/drawing/2014/main" id="{022923CC-2708-4D02-82E9-4AEA39747149}"/>
              </a:ext>
            </a:extLst>
          </p:cNvPr>
          <p:cNvSpPr>
            <a:spLocks noGrp="1"/>
          </p:cNvSpPr>
          <p:nvPr>
            <p:ph idx="25"/>
          </p:nvPr>
        </p:nvSpPr>
        <p:spPr>
          <a:xfrm>
            <a:off x="2217114" y="1552299"/>
            <a:ext cx="5130802" cy="457200"/>
          </a:xfrm>
        </p:spPr>
        <p:txBody>
          <a:bodyPr/>
          <a:lstStyle/>
          <a:p>
            <a:pPr marL="0" marR="0" lvl="0" indent="0" algn="l" defTabSz="665665" rtl="0" eaLnBrk="1" fontAlgn="auto" latinLnBrk="0" hangingPunct="1">
              <a:lnSpc>
                <a:spcPct val="100000"/>
              </a:lnSpc>
              <a:spcBef>
                <a:spcPts val="0"/>
              </a:spcBef>
              <a:spcAft>
                <a:spcPts val="0"/>
              </a:spcAft>
              <a:buClrTx/>
              <a:buSzTx/>
              <a:buFontTx/>
              <a:buNone/>
              <a:tabLst/>
              <a:defRPr b="1"/>
            </a:pPr>
            <a:r>
              <a:rPr kumimoji="0" lang="en-US" sz="2600" b="1" i="0" u="none" strike="noStrike" kern="1200" cap="none" spc="0" normalizeH="0" baseline="0" noProof="0" dirty="0">
                <a:ln>
                  <a:noFill/>
                </a:ln>
                <a:solidFill>
                  <a:srgbClr val="007BC1"/>
                </a:solidFill>
                <a:effectLst/>
                <a:uLnTx/>
                <a:uFillTx/>
                <a:latin typeface="Arial"/>
                <a:ea typeface="+mn-ea"/>
                <a:cs typeface="+mn-cs"/>
              </a:rPr>
              <a:t>Existing clients</a:t>
            </a:r>
          </a:p>
        </p:txBody>
      </p:sp>
      <p:sp>
        <p:nvSpPr>
          <p:cNvPr id="23" name="Content Placeholder 22">
            <a:extLst>
              <a:ext uri="{FF2B5EF4-FFF2-40B4-BE49-F238E27FC236}">
                <a16:creationId xmlns:a16="http://schemas.microsoft.com/office/drawing/2014/main" id="{364D3D6A-E3E4-4A45-9F81-912CA703A0F0}"/>
              </a:ext>
            </a:extLst>
          </p:cNvPr>
          <p:cNvSpPr>
            <a:spLocks noGrp="1"/>
          </p:cNvSpPr>
          <p:nvPr>
            <p:ph idx="21"/>
          </p:nvPr>
        </p:nvSpPr>
        <p:spPr>
          <a:xfrm>
            <a:off x="2239234" y="1962866"/>
            <a:ext cx="7906251" cy="641465"/>
          </a:xfrm>
        </p:spPr>
        <p:txBody>
          <a:bodyPr/>
          <a:lstStyle/>
          <a:p>
            <a:pPr marL="0" marR="0" lvl="0" indent="0" algn="l" defTabSz="66566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D6E71"/>
                </a:solidFill>
                <a:effectLst/>
                <a:uLnTx/>
                <a:uFillTx/>
                <a:latin typeface="Arial"/>
                <a:ea typeface="+mn-ea"/>
                <a:cs typeface="+mn-cs"/>
              </a:rPr>
              <a:t>Approach someone you already work with who fits the profile</a:t>
            </a:r>
          </a:p>
        </p:txBody>
      </p:sp>
      <p:pic>
        <p:nvPicPr>
          <p:cNvPr id="29" name="Content Placeholder 28">
            <a:extLst>
              <a:ext uri="{FF2B5EF4-FFF2-40B4-BE49-F238E27FC236}">
                <a16:creationId xmlns:a16="http://schemas.microsoft.com/office/drawing/2014/main" id="{8315F68D-63B5-4031-874F-6FD952B7C283}"/>
              </a:ext>
              <a:ext uri="{C183D7F6-B498-43B3-948B-1728B52AA6E4}">
                <adec:decorative xmlns:adec="http://schemas.microsoft.com/office/drawing/2017/decorative" val="1"/>
              </a:ext>
            </a:extLst>
          </p:cNvPr>
          <p:cNvPicPr>
            <a:picLocks noGrp="1" noChangeAspect="1"/>
          </p:cNvPicPr>
          <p:nvPr>
            <p:ph idx="16"/>
          </p:nvPr>
        </p:nvPicPr>
        <p:blipFill>
          <a:blip r:embed="rId4"/>
          <a:stretch>
            <a:fillRect/>
          </a:stretch>
        </p:blipFill>
        <p:spPr>
          <a:xfrm>
            <a:off x="965195" y="3206317"/>
            <a:ext cx="1118124" cy="1097280"/>
          </a:xfrm>
          <a:prstGeom prst="rect">
            <a:avLst/>
          </a:prstGeom>
        </p:spPr>
      </p:pic>
      <p:sp>
        <p:nvSpPr>
          <p:cNvPr id="25" name="Content Placeholder 24">
            <a:extLst>
              <a:ext uri="{FF2B5EF4-FFF2-40B4-BE49-F238E27FC236}">
                <a16:creationId xmlns:a16="http://schemas.microsoft.com/office/drawing/2014/main" id="{BEFE2F1B-D465-4A89-889B-7D75F0BC6CBB}"/>
              </a:ext>
            </a:extLst>
          </p:cNvPr>
          <p:cNvSpPr>
            <a:spLocks noGrp="1"/>
          </p:cNvSpPr>
          <p:nvPr>
            <p:ph idx="23"/>
          </p:nvPr>
        </p:nvSpPr>
        <p:spPr>
          <a:xfrm>
            <a:off x="2245024" y="3255807"/>
            <a:ext cx="5130802" cy="457200"/>
          </a:xfrm>
        </p:spPr>
        <p:txBody>
          <a:bodyPr/>
          <a:lstStyle/>
          <a:p>
            <a:pPr marL="0" marR="0" lvl="0" indent="0" algn="l" defTabSz="665665" rtl="0" eaLnBrk="1" fontAlgn="auto" latinLnBrk="0" hangingPunct="1">
              <a:lnSpc>
                <a:spcPct val="100000"/>
              </a:lnSpc>
              <a:spcBef>
                <a:spcPts val="0"/>
              </a:spcBef>
              <a:spcAft>
                <a:spcPts val="0"/>
              </a:spcAft>
              <a:buClrTx/>
              <a:buSzTx/>
              <a:buFontTx/>
              <a:buNone/>
              <a:tabLst/>
              <a:defRPr b="1"/>
            </a:pPr>
            <a:r>
              <a:rPr kumimoji="0" lang="en-US" sz="2600" b="1" i="0" u="none" strike="noStrike" kern="1200" cap="none" spc="0" normalizeH="0" baseline="0" noProof="0" dirty="0">
                <a:ln>
                  <a:noFill/>
                </a:ln>
                <a:solidFill>
                  <a:srgbClr val="007BC1"/>
                </a:solidFill>
                <a:effectLst/>
                <a:uLnTx/>
                <a:uFillTx/>
                <a:latin typeface="Arial"/>
                <a:ea typeface="+mn-ea"/>
                <a:cs typeface="+mn-cs"/>
              </a:rPr>
              <a:t>Traditional networks</a:t>
            </a:r>
          </a:p>
        </p:txBody>
      </p:sp>
      <p:sp>
        <p:nvSpPr>
          <p:cNvPr id="24" name="Content Placeholder 23">
            <a:extLst>
              <a:ext uri="{FF2B5EF4-FFF2-40B4-BE49-F238E27FC236}">
                <a16:creationId xmlns:a16="http://schemas.microsoft.com/office/drawing/2014/main" id="{B567978A-5D4B-4178-AE1B-2B57ACA155B8}"/>
              </a:ext>
            </a:extLst>
          </p:cNvPr>
          <p:cNvSpPr>
            <a:spLocks noGrp="1"/>
          </p:cNvSpPr>
          <p:nvPr>
            <p:ph idx="22"/>
          </p:nvPr>
        </p:nvSpPr>
        <p:spPr>
          <a:xfrm>
            <a:off x="2304841" y="3668694"/>
            <a:ext cx="7572403" cy="641465"/>
          </a:xfrm>
        </p:spPr>
        <p:txBody>
          <a:bodyPr/>
          <a:lstStyle/>
          <a:p>
            <a:pPr marL="0" marR="0" lvl="0" indent="0" algn="l" defTabSz="66566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D6E71"/>
                </a:solidFill>
                <a:effectLst/>
                <a:uLnTx/>
                <a:uFillTx/>
                <a:latin typeface="Arial"/>
                <a:ea typeface="+mn-ea"/>
                <a:cs typeface="+mn-cs"/>
              </a:rPr>
              <a:t>Work with traditional centers of influence (attorneys, CPAs, etc.) to identify clients </a:t>
            </a:r>
          </a:p>
        </p:txBody>
      </p:sp>
      <p:pic>
        <p:nvPicPr>
          <p:cNvPr id="30" name="Content Placeholder 29">
            <a:extLst>
              <a:ext uri="{FF2B5EF4-FFF2-40B4-BE49-F238E27FC236}">
                <a16:creationId xmlns:a16="http://schemas.microsoft.com/office/drawing/2014/main" id="{68D39B17-D453-4F34-B9D3-84069891F1FB}"/>
              </a:ext>
              <a:ext uri="{C183D7F6-B498-43B3-948B-1728B52AA6E4}">
                <adec:decorative xmlns:adec="http://schemas.microsoft.com/office/drawing/2017/decorative" val="1"/>
              </a:ext>
            </a:extLst>
          </p:cNvPr>
          <p:cNvPicPr>
            <a:picLocks noGrp="1" noChangeAspect="1"/>
          </p:cNvPicPr>
          <p:nvPr>
            <p:ph idx="18"/>
          </p:nvPr>
        </p:nvPicPr>
        <p:blipFill>
          <a:blip r:embed="rId5"/>
          <a:stretch>
            <a:fillRect/>
          </a:stretch>
        </p:blipFill>
        <p:spPr>
          <a:xfrm>
            <a:off x="965195" y="5112657"/>
            <a:ext cx="1118124" cy="1097280"/>
          </a:xfrm>
          <a:prstGeom prst="rect">
            <a:avLst/>
          </a:prstGeom>
        </p:spPr>
      </p:pic>
      <p:sp>
        <p:nvSpPr>
          <p:cNvPr id="26" name="Content Placeholder 25">
            <a:extLst>
              <a:ext uri="{FF2B5EF4-FFF2-40B4-BE49-F238E27FC236}">
                <a16:creationId xmlns:a16="http://schemas.microsoft.com/office/drawing/2014/main" id="{A9578312-FD10-4877-8D49-E3004D244E8C}"/>
              </a:ext>
            </a:extLst>
          </p:cNvPr>
          <p:cNvSpPr>
            <a:spLocks noGrp="1"/>
          </p:cNvSpPr>
          <p:nvPr>
            <p:ph idx="24"/>
          </p:nvPr>
        </p:nvSpPr>
        <p:spPr>
          <a:xfrm>
            <a:off x="2273599" y="5197164"/>
            <a:ext cx="5130802" cy="457200"/>
          </a:xfrm>
        </p:spPr>
        <p:txBody>
          <a:bodyPr/>
          <a:lstStyle/>
          <a:p>
            <a:pPr marL="0" marR="0" lvl="0" indent="0" algn="l" defTabSz="665665" rtl="0" eaLnBrk="1" fontAlgn="auto" latinLnBrk="0" hangingPunct="1">
              <a:lnSpc>
                <a:spcPct val="100000"/>
              </a:lnSpc>
              <a:spcBef>
                <a:spcPts val="0"/>
              </a:spcBef>
              <a:spcAft>
                <a:spcPts val="0"/>
              </a:spcAft>
              <a:buClrTx/>
              <a:buSzTx/>
              <a:buFontTx/>
              <a:buNone/>
              <a:tabLst/>
              <a:defRPr b="1"/>
            </a:pPr>
            <a:r>
              <a:rPr kumimoji="0" lang="en-US" sz="2600" b="1" i="0" u="none" strike="noStrike" kern="1200" cap="none" spc="0" normalizeH="0" baseline="0" noProof="0" dirty="0">
                <a:ln>
                  <a:noFill/>
                </a:ln>
                <a:solidFill>
                  <a:srgbClr val="007BC1"/>
                </a:solidFill>
                <a:effectLst/>
                <a:uLnTx/>
                <a:uFillTx/>
                <a:latin typeface="Arial"/>
                <a:ea typeface="+mn-ea"/>
                <a:cs typeface="+mn-cs"/>
              </a:rPr>
              <a:t>New clients</a:t>
            </a:r>
          </a:p>
        </p:txBody>
      </p:sp>
      <p:sp>
        <p:nvSpPr>
          <p:cNvPr id="19" name="Content Placeholder 18">
            <a:extLst>
              <a:ext uri="{FF2B5EF4-FFF2-40B4-BE49-F238E27FC236}">
                <a16:creationId xmlns:a16="http://schemas.microsoft.com/office/drawing/2014/main" id="{B67C5BAE-41BC-4254-A60B-8BC2E01F45C6}"/>
              </a:ext>
            </a:extLst>
          </p:cNvPr>
          <p:cNvSpPr>
            <a:spLocks noGrp="1"/>
          </p:cNvSpPr>
          <p:nvPr>
            <p:ph idx="17"/>
          </p:nvPr>
        </p:nvSpPr>
        <p:spPr>
          <a:xfrm>
            <a:off x="2285344" y="5622555"/>
            <a:ext cx="7279569" cy="641465"/>
          </a:xfrm>
        </p:spPr>
        <p:txBody>
          <a:bodyPr/>
          <a:lstStyle/>
          <a:p>
            <a:pPr marL="0" marR="0" lvl="0" indent="0" algn="l" defTabSz="66566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D6E71"/>
                </a:solidFill>
                <a:effectLst/>
                <a:uLnTx/>
                <a:uFillTx/>
                <a:latin typeface="Arial"/>
                <a:ea typeface="+mn-ea"/>
                <a:cs typeface="+mn-cs"/>
              </a:rPr>
              <a:t>Get involved with organizations in areas with potential clients that fit the profile</a:t>
            </a:r>
          </a:p>
        </p:txBody>
      </p:sp>
      <p:sp>
        <p:nvSpPr>
          <p:cNvPr id="4" name="Slide Number Placeholder 3">
            <a:extLst>
              <a:ext uri="{FF2B5EF4-FFF2-40B4-BE49-F238E27FC236}">
                <a16:creationId xmlns:a16="http://schemas.microsoft.com/office/drawing/2014/main" id="{BBAF9A70-23FA-47ED-A6BF-126B23CAF1D9}"/>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35</a:t>
            </a:fld>
            <a:endParaRPr lang="en-US"/>
          </a:p>
        </p:txBody>
      </p:sp>
    </p:spTree>
    <p:extLst>
      <p:ext uri="{BB962C8B-B14F-4D97-AF65-F5344CB8AC3E}">
        <p14:creationId xmlns:p14="http://schemas.microsoft.com/office/powerpoint/2010/main" val="35698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E404-7646-426E-8B5B-A77DE787B90A}"/>
              </a:ext>
            </a:extLst>
          </p:cNvPr>
          <p:cNvSpPr>
            <a:spLocks noGrp="1"/>
          </p:cNvSpPr>
          <p:nvPr>
            <p:ph type="title"/>
          </p:nvPr>
        </p:nvSpPr>
        <p:spPr/>
        <p:txBody>
          <a:bodyPr/>
          <a:lstStyle/>
          <a:p>
            <a:r>
              <a:rPr lang="en-US" dirty="0"/>
              <a:t>Important Information </a:t>
            </a:r>
          </a:p>
        </p:txBody>
      </p:sp>
      <p:sp>
        <p:nvSpPr>
          <p:cNvPr id="4" name="Slide Number Placeholder 3">
            <a:extLst>
              <a:ext uri="{FF2B5EF4-FFF2-40B4-BE49-F238E27FC236}">
                <a16:creationId xmlns:a16="http://schemas.microsoft.com/office/drawing/2014/main" id="{BBAF9A70-23FA-47ED-A6BF-126B23CAF1D9}"/>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t>36</a:t>
            </a:fld>
            <a:endParaRPr lang="en-US"/>
          </a:p>
        </p:txBody>
      </p:sp>
      <p:sp>
        <p:nvSpPr>
          <p:cNvPr id="16" name="Content Placeholder 9">
            <a:extLst>
              <a:ext uri="{FF2B5EF4-FFF2-40B4-BE49-F238E27FC236}">
                <a16:creationId xmlns:a16="http://schemas.microsoft.com/office/drawing/2014/main" id="{46343692-E619-4A4C-A975-31CEBF7D6A4B}"/>
              </a:ext>
            </a:extLst>
          </p:cNvPr>
          <p:cNvSpPr txBox="1">
            <a:spLocks/>
          </p:cNvSpPr>
          <p:nvPr/>
        </p:nvSpPr>
        <p:spPr>
          <a:xfrm>
            <a:off x="965198" y="1730207"/>
            <a:ext cx="10731499" cy="3901581"/>
          </a:xfrm>
          <a:prstGeom prst="rect">
            <a:avLst/>
          </a:prstGeom>
        </p:spPr>
        <p:txBody>
          <a:bodyPr wrap="square">
            <a:sp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kern="1200">
                <a:solidFill>
                  <a:srgbClr val="6D6E7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Narrow" panose="020B0606020202030204" pitchFamily="34" charset="0"/>
              <a:buChar char="–"/>
              <a:defRPr sz="2000" kern="1200">
                <a:solidFill>
                  <a:srgbClr val="6D6E7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rgbClr val="6D6E7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t>This material is being provided for informational or educational purposes only and does not take into account the investment objectives or financial situation of any client or prospective clients. The information is not intended as investment advice and is not a recommendation about managing or investing a client’s retirement savings. If clients would like information about their particular investment needs, they should contact a financial professional.</a:t>
            </a:r>
          </a:p>
          <a:p>
            <a:pPr marL="0" indent="0">
              <a:buFont typeface="Arial" panose="020B0604020202020204" pitchFamily="34" charset="0"/>
              <a:buNone/>
            </a:pPr>
            <a:r>
              <a:rPr lang="en-US" sz="1400" dirty="0" err="1"/>
              <a:t>PruLife</a:t>
            </a:r>
            <a:r>
              <a:rPr lang="en-US" sz="1400" dirty="0"/>
              <a:t>® Custom Premier II is issued by Pruco Life Insurance Company in all states except New York, where it is issued by Pruco Life Insurance Company of New Jersey and offered through Pruco Securities, LLC (member SIPC). All are Prudential Financial companies located in Newark, NJ. </a:t>
            </a:r>
          </a:p>
          <a:p>
            <a:pPr marL="0" indent="0">
              <a:buFont typeface="Arial" panose="020B0604020202020204" pitchFamily="34" charset="0"/>
              <a:buNone/>
            </a:pPr>
            <a:r>
              <a:rPr lang="en-US" sz="1400" b="1" dirty="0"/>
              <a:t>Clients should consider the investment objectives, risks, and charges and expenses carefully before investing in the contract and/or underlying portfolios. The prospectus and, if available, the summary prospectus contain this information as well as other important information. A copy of the prospectus(es) may be obtained by contacting your Prudential Life Wholesaler or from prudential.com. Clients should read the prospectus(es) carefully before investing.</a:t>
            </a:r>
          </a:p>
          <a:p>
            <a:pPr marL="0" indent="0">
              <a:buFont typeface="Arial" panose="020B0604020202020204" pitchFamily="34" charset="0"/>
              <a:buNone/>
            </a:pPr>
            <a:r>
              <a:rPr lang="en-US" sz="1400" b="1" dirty="0"/>
              <a:t>It is possible to lose money by investing in securities.</a:t>
            </a:r>
          </a:p>
          <a:p>
            <a:pPr marL="0" indent="0">
              <a:buFont typeface="Arial" panose="020B0604020202020204" pitchFamily="34" charset="0"/>
              <a:buNone/>
            </a:pPr>
            <a:r>
              <a:rPr lang="en-US" sz="1400" dirty="0"/>
              <a:t>The </a:t>
            </a:r>
            <a:r>
              <a:rPr lang="en-US" sz="1400" dirty="0" err="1"/>
              <a:t>BenefitAccess</a:t>
            </a:r>
            <a:r>
              <a:rPr lang="en-US" sz="1400" dirty="0"/>
              <a:t> Rider is an optional rider that accelerates the life insurance death benefit when the insured is terminally ill or is chronically ill as defined in the rider. It is not Long-Term Care (LTC) insurance. Benefits received under the rider will reduce and may deplete the death benefit. Electing the </a:t>
            </a:r>
            <a:r>
              <a:rPr lang="en-US" sz="1400" dirty="0" err="1"/>
              <a:t>BenefitAccess</a:t>
            </a:r>
            <a:r>
              <a:rPr lang="en-US" sz="1400" dirty="0"/>
              <a:t> Rider results in an additional charge and underwriting requirements. Some benefit payments may be subject to a fee. Other terms and conditions apply and can vary by state. Clients should consult their tax and legal advisors.</a:t>
            </a:r>
          </a:p>
        </p:txBody>
      </p:sp>
      <p:sp>
        <p:nvSpPr>
          <p:cNvPr id="7" name="Footer Placeholder 2">
            <a:extLst>
              <a:ext uri="{FF2B5EF4-FFF2-40B4-BE49-F238E27FC236}">
                <a16:creationId xmlns:a16="http://schemas.microsoft.com/office/drawing/2014/main" id="{3933DBA2-DE47-43A1-8A25-9890393F6895}"/>
              </a:ext>
              <a:ext uri="{C183D7F6-B498-43B3-948B-1728B52AA6E4}">
                <adec:decorative xmlns:adec="http://schemas.microsoft.com/office/drawing/2017/decorative" val="1"/>
              </a:ext>
            </a:extLst>
          </p:cNvPr>
          <p:cNvSpPr txBox="1">
            <a:spLocks/>
          </p:cNvSpPr>
          <p:nvPr/>
        </p:nvSpPr>
        <p:spPr>
          <a:xfrm>
            <a:off x="965435" y="6592092"/>
            <a:ext cx="8911810" cy="231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6D6E71"/>
                </a:solidFill>
              </a:rPr>
              <a:t>Created Exclusively for Financial Professionals. Not for Use with Consumers.</a:t>
            </a:r>
            <a:endParaRPr lang="en-US" sz="800" dirty="0">
              <a:solidFill>
                <a:srgbClr val="6D6E71"/>
              </a:solidFill>
            </a:endParaRPr>
          </a:p>
        </p:txBody>
      </p:sp>
    </p:spTree>
    <p:extLst>
      <p:ext uri="{BB962C8B-B14F-4D97-AF65-F5344CB8AC3E}">
        <p14:creationId xmlns:p14="http://schemas.microsoft.com/office/powerpoint/2010/main" val="246119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E404-7646-426E-8B5B-A77DE787B90A}"/>
              </a:ext>
            </a:extLst>
          </p:cNvPr>
          <p:cNvSpPr>
            <a:spLocks noGrp="1"/>
          </p:cNvSpPr>
          <p:nvPr>
            <p:ph type="title"/>
          </p:nvPr>
        </p:nvSpPr>
        <p:spPr/>
        <p:txBody>
          <a:bodyPr/>
          <a:lstStyle/>
          <a:p>
            <a:r>
              <a:rPr lang="en-US" dirty="0"/>
              <a:t>Important Information  </a:t>
            </a:r>
          </a:p>
        </p:txBody>
      </p:sp>
      <p:sp>
        <p:nvSpPr>
          <p:cNvPr id="4" name="Slide Number Placeholder 3">
            <a:extLst>
              <a:ext uri="{FF2B5EF4-FFF2-40B4-BE49-F238E27FC236}">
                <a16:creationId xmlns:a16="http://schemas.microsoft.com/office/drawing/2014/main" id="{BBAF9A70-23FA-47ED-A6BF-126B23CAF1D9}"/>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t>37</a:t>
            </a:fld>
            <a:endParaRPr lang="en-US"/>
          </a:p>
        </p:txBody>
      </p:sp>
      <p:sp>
        <p:nvSpPr>
          <p:cNvPr id="16" name="Content Placeholder 9">
            <a:extLst>
              <a:ext uri="{FF2B5EF4-FFF2-40B4-BE49-F238E27FC236}">
                <a16:creationId xmlns:a16="http://schemas.microsoft.com/office/drawing/2014/main" id="{46343692-E619-4A4C-A975-31CEBF7D6A4B}"/>
              </a:ext>
            </a:extLst>
          </p:cNvPr>
          <p:cNvSpPr txBox="1">
            <a:spLocks/>
          </p:cNvSpPr>
          <p:nvPr/>
        </p:nvSpPr>
        <p:spPr>
          <a:xfrm>
            <a:off x="965198" y="1683378"/>
            <a:ext cx="10531477" cy="4389920"/>
          </a:xfrm>
          <a:prstGeom prst="rect">
            <a:avLst/>
          </a:prstGeom>
        </p:spPr>
        <p:txBody>
          <a:bodyPr wrap="square">
            <a:sp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kern="1200">
                <a:solidFill>
                  <a:srgbClr val="6D6E7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Narrow" panose="020B0606020202030204" pitchFamily="34" charset="0"/>
              <a:buChar char="–"/>
              <a:defRPr sz="2000" kern="1200">
                <a:solidFill>
                  <a:srgbClr val="6D6E7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rgbClr val="6D6E7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For New York contracts: </a:t>
            </a:r>
            <a:r>
              <a:rPr lang="en-US" sz="1400" dirty="0"/>
              <a:t>Please also note the rider is not subject to the minimum requirements of New York law, does not qualify for the New York State Long-Term Partnership Program, and is not a Medicare supplement policy. In addition, receiving accelerated death benefits may affect clients' eligibility for public assistance programs and such benefits may be taxable. Benefit payments may only be made if the payments are subject to favorable federal tax treatment. When determining whether the benefit payments will receive favorable tax treatment, the payment of benefits from all insurance policies must be considered. Accordingly, prior to applying for benefits, you should seek assistance from a qualified tax advisor.</a:t>
            </a:r>
          </a:p>
          <a:p>
            <a:pPr marL="0" indent="0">
              <a:buFont typeface="Arial" panose="020B0604020202020204" pitchFamily="34" charset="0"/>
              <a:buNone/>
            </a:pPr>
            <a:r>
              <a:rPr lang="en-US" sz="1400" dirty="0"/>
              <a:t>We do not provide tax, accounting, or legal advice. Clients should consult their own independent advisors as to any tax, accounting, or legal statements made herein. </a:t>
            </a:r>
            <a:endParaRPr lang="en-US" sz="1400" dirty="0">
              <a:solidFill>
                <a:srgbClr val="DB03B2"/>
              </a:solidFill>
            </a:endParaRPr>
          </a:p>
          <a:p>
            <a:pPr marL="0" indent="0">
              <a:buFont typeface="Arial" panose="020B0604020202020204" pitchFamily="34" charset="0"/>
              <a:buNone/>
            </a:pPr>
            <a:r>
              <a:rPr lang="en-US" sz="1400" dirty="0"/>
              <a:t>All guarantees, and benefits of the insurance policy are backed by the claims-paying ability of the issuing insurance company and do not apply to the underlying investment options. Policy guarantees and benefits are not backed by the broker/dealer and/or insurance agency selling the policy, nor by any of their affiliates, and none of them make any representations or guarantees regarding the claims-paying ability of the issuing insurance company</a:t>
            </a:r>
            <a:r>
              <a:rPr lang="en-US" sz="1400" dirty="0">
                <a:solidFill>
                  <a:srgbClr val="898C94"/>
                </a:solidFill>
              </a:rPr>
              <a:t>.</a:t>
            </a:r>
            <a:endParaRPr lang="en-US" sz="1400" dirty="0">
              <a:solidFill>
                <a:srgbClr val="DB03B2"/>
              </a:solidFill>
            </a:endParaRPr>
          </a:p>
          <a:p>
            <a:pPr marL="0" indent="0">
              <a:buFont typeface="Arial" panose="020B0604020202020204" pitchFamily="34" charset="0"/>
              <a:buNone/>
            </a:pPr>
            <a:r>
              <a:rPr lang="en-US" sz="1400" b="1" dirty="0"/>
              <a:t>Investment and Insurance Products:</a:t>
            </a:r>
            <a:br>
              <a:rPr lang="en-US" sz="1400" dirty="0"/>
            </a:br>
            <a:r>
              <a:rPr lang="en-US" sz="1400" dirty="0"/>
              <a:t>Not Insured by FDIC, NCUSIF, or Any Federal Government Agency. May Lose Value. Not a Deposit of or Guaranteed by Any Bank, Credit Union, Bank Affiliate, or Credit Union Affiliate</a:t>
            </a:r>
          </a:p>
          <a:p>
            <a:pPr marL="0" indent="0">
              <a:buFont typeface="Arial" panose="020B0604020202020204" pitchFamily="34" charset="0"/>
              <a:buNone/>
            </a:pPr>
            <a:r>
              <a:rPr lang="en-US" sz="1400" dirty="0"/>
              <a:t>Prudential, the Prudential logo, and the Rock symbol are service marks of Prudential Financial, Inc. and its related entities. </a:t>
            </a:r>
          </a:p>
          <a:p>
            <a:pPr marL="0" indent="0">
              <a:buFont typeface="Arial" panose="020B0604020202020204" pitchFamily="34" charset="0"/>
              <a:buNone/>
            </a:pPr>
            <a:r>
              <a:rPr lang="en-US" sz="1400" b="1" dirty="0"/>
              <a:t>FOR FINANCIAL PROFESSIONAL USE ONLY. NOT FOR USE WITH CONSUMERS. </a:t>
            </a:r>
            <a:br>
              <a:rPr lang="en-US" sz="1400" b="1" dirty="0"/>
            </a:br>
            <a:r>
              <a:rPr lang="en-US" sz="1400" dirty="0"/>
              <a:t>© 2021 Prudential Financial, Inc. and its related entities.</a:t>
            </a:r>
            <a:br>
              <a:rPr lang="en-US" sz="1400" dirty="0"/>
            </a:br>
            <a:r>
              <a:rPr lang="en-US" sz="1200" b="0" i="0" dirty="0">
                <a:solidFill>
                  <a:srgbClr val="222222"/>
                </a:solidFill>
                <a:effectLst/>
                <a:latin typeface="ProximaNova-Regular"/>
              </a:rPr>
              <a:t>1052515-00001-00</a:t>
            </a:r>
            <a:endParaRPr lang="en-US" sz="1400" dirty="0"/>
          </a:p>
        </p:txBody>
      </p:sp>
      <p:sp>
        <p:nvSpPr>
          <p:cNvPr id="17" name="Footer Placeholder 2">
            <a:extLst>
              <a:ext uri="{FF2B5EF4-FFF2-40B4-BE49-F238E27FC236}">
                <a16:creationId xmlns:a16="http://schemas.microsoft.com/office/drawing/2014/main" id="{C94B2E8E-4AFF-4CE7-88C8-D227DF20B74F}"/>
              </a:ext>
              <a:ext uri="{C183D7F6-B498-43B3-948B-1728B52AA6E4}">
                <adec:decorative xmlns:adec="http://schemas.microsoft.com/office/drawing/2017/decorative" val="1"/>
              </a:ext>
            </a:extLst>
          </p:cNvPr>
          <p:cNvSpPr txBox="1">
            <a:spLocks/>
          </p:cNvSpPr>
          <p:nvPr/>
        </p:nvSpPr>
        <p:spPr>
          <a:xfrm>
            <a:off x="965435" y="6592092"/>
            <a:ext cx="8911810" cy="231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6D6E71"/>
                </a:solidFill>
              </a:rPr>
              <a:t>Created Exclusively for Financial Professionals. Not for Use with Consumers.</a:t>
            </a:r>
            <a:endParaRPr lang="en-US" sz="800" dirty="0">
              <a:solidFill>
                <a:srgbClr val="6D6E71"/>
              </a:solidFill>
            </a:endParaRPr>
          </a:p>
        </p:txBody>
      </p:sp>
    </p:spTree>
    <p:extLst>
      <p:ext uri="{BB962C8B-B14F-4D97-AF65-F5344CB8AC3E}">
        <p14:creationId xmlns:p14="http://schemas.microsoft.com/office/powerpoint/2010/main" val="172765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1739605F-75F2-497F-8C55-637F15782B3A}"/>
              </a:ext>
              <a:ext uri="{C183D7F6-B498-43B3-948B-1728B52AA6E4}">
                <adec:decorative xmlns:adec="http://schemas.microsoft.com/office/drawing/2017/decorative" val="1"/>
              </a:ext>
            </a:extLst>
          </p:cNvPr>
          <p:cNvSpPr/>
          <p:nvPr/>
        </p:nvSpPr>
        <p:spPr>
          <a:xfrm>
            <a:off x="965200" y="1478493"/>
            <a:ext cx="10807700" cy="1240668"/>
          </a:xfrm>
          <a:prstGeom prst="roundRect">
            <a:avLst>
              <a:gd name="adj" fmla="val 10000"/>
            </a:avLst>
          </a:prstGeom>
          <a:solidFill>
            <a:srgbClr val="05639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30" name="Rectangle: Rounded Corners 29">
            <a:extLst>
              <a:ext uri="{FF2B5EF4-FFF2-40B4-BE49-F238E27FC236}">
                <a16:creationId xmlns:a16="http://schemas.microsoft.com/office/drawing/2014/main" id="{CBD20D5B-A930-4FE4-A47A-1D5DD023777A}"/>
              </a:ext>
              <a:ext uri="{C183D7F6-B498-43B3-948B-1728B52AA6E4}">
                <adec:decorative xmlns:adec="http://schemas.microsoft.com/office/drawing/2017/decorative" val="1"/>
              </a:ext>
            </a:extLst>
          </p:cNvPr>
          <p:cNvSpPr/>
          <p:nvPr/>
        </p:nvSpPr>
        <p:spPr>
          <a:xfrm>
            <a:off x="965200" y="3029328"/>
            <a:ext cx="10807700" cy="1240668"/>
          </a:xfrm>
          <a:prstGeom prst="roundRect">
            <a:avLst>
              <a:gd name="adj" fmla="val 10000"/>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33" name="Rectangle: Rounded Corners 32">
            <a:extLst>
              <a:ext uri="{FF2B5EF4-FFF2-40B4-BE49-F238E27FC236}">
                <a16:creationId xmlns:a16="http://schemas.microsoft.com/office/drawing/2014/main" id="{8C3DA22C-7C74-4BB2-A706-990EEB4B3046}"/>
              </a:ext>
              <a:ext uri="{C183D7F6-B498-43B3-948B-1728B52AA6E4}">
                <adec:decorative xmlns:adec="http://schemas.microsoft.com/office/drawing/2017/decorative" val="1"/>
              </a:ext>
            </a:extLst>
          </p:cNvPr>
          <p:cNvSpPr/>
          <p:nvPr/>
        </p:nvSpPr>
        <p:spPr>
          <a:xfrm>
            <a:off x="965200" y="4555884"/>
            <a:ext cx="10807700" cy="1240668"/>
          </a:xfrm>
          <a:prstGeom prst="roundRect">
            <a:avLst>
              <a:gd name="adj" fmla="val 10000"/>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2" name="Title 1">
            <a:extLst>
              <a:ext uri="{FF2B5EF4-FFF2-40B4-BE49-F238E27FC236}">
                <a16:creationId xmlns:a16="http://schemas.microsoft.com/office/drawing/2014/main" id="{899C2CAB-D2A7-47A1-B7C1-1177AF8F4AD6}"/>
              </a:ext>
            </a:extLst>
          </p:cNvPr>
          <p:cNvSpPr>
            <a:spLocks noGrp="1"/>
          </p:cNvSpPr>
          <p:nvPr>
            <p:ph type="title"/>
          </p:nvPr>
        </p:nvSpPr>
        <p:spPr>
          <a:xfrm>
            <a:off x="965198" y="269000"/>
            <a:ext cx="10807700" cy="972268"/>
          </a:xfrm>
        </p:spPr>
        <p:txBody>
          <a:bodyPr/>
          <a:lstStyle/>
          <a:p>
            <a:r>
              <a:rPr lang="en-US" dirty="0"/>
              <a:t>Agenda</a:t>
            </a:r>
          </a:p>
        </p:txBody>
      </p:sp>
      <p:pic>
        <p:nvPicPr>
          <p:cNvPr id="52" name="Content Placeholder 51">
            <a:extLst>
              <a:ext uri="{FF2B5EF4-FFF2-40B4-BE49-F238E27FC236}">
                <a16:creationId xmlns:a16="http://schemas.microsoft.com/office/drawing/2014/main" id="{47CC82E8-5D12-4097-96D1-41053A8A32E7}"/>
              </a:ext>
              <a:ext uri="{C183D7F6-B498-43B3-948B-1728B52AA6E4}">
                <adec:decorative xmlns:adec="http://schemas.microsoft.com/office/drawing/2017/decorative" val="1"/>
              </a:ext>
            </a:extLst>
          </p:cNvPr>
          <p:cNvPicPr>
            <a:picLocks noGrp="1" noChangeAspect="1"/>
          </p:cNvPicPr>
          <p:nvPr>
            <p:ph idx="16"/>
          </p:nvPr>
        </p:nvPicPr>
        <p:blipFill>
          <a:blip r:embed="rId3"/>
          <a:stretch>
            <a:fillRect/>
          </a:stretch>
        </p:blipFill>
        <p:spPr>
          <a:xfrm>
            <a:off x="1179032" y="3180162"/>
            <a:ext cx="937668" cy="939001"/>
          </a:xfrm>
          <a:prstGeom prst="rect">
            <a:avLst/>
          </a:prstGeom>
        </p:spPr>
      </p:pic>
      <p:pic>
        <p:nvPicPr>
          <p:cNvPr id="53" name="Content Placeholder 52">
            <a:extLst>
              <a:ext uri="{FF2B5EF4-FFF2-40B4-BE49-F238E27FC236}">
                <a16:creationId xmlns:a16="http://schemas.microsoft.com/office/drawing/2014/main" id="{ECCD6FDC-3DA8-4B2F-BB0A-B69FB6E6201D}"/>
              </a:ext>
              <a:ext uri="{C183D7F6-B498-43B3-948B-1728B52AA6E4}">
                <adec:decorative xmlns:adec="http://schemas.microsoft.com/office/drawing/2017/decorative" val="1"/>
              </a:ext>
            </a:extLst>
          </p:cNvPr>
          <p:cNvPicPr>
            <a:picLocks noGrp="1" noChangeAspect="1"/>
          </p:cNvPicPr>
          <p:nvPr>
            <p:ph idx="18"/>
          </p:nvPr>
        </p:nvPicPr>
        <p:blipFill>
          <a:blip r:embed="rId4"/>
          <a:stretch>
            <a:fillRect/>
          </a:stretch>
        </p:blipFill>
        <p:spPr>
          <a:xfrm>
            <a:off x="1153961" y="4682313"/>
            <a:ext cx="987810" cy="987810"/>
          </a:xfrm>
          <a:prstGeom prst="rect">
            <a:avLst/>
          </a:prstGeom>
        </p:spPr>
      </p:pic>
      <p:pic>
        <p:nvPicPr>
          <p:cNvPr id="51" name="Content Placeholder 50">
            <a:extLst>
              <a:ext uri="{FF2B5EF4-FFF2-40B4-BE49-F238E27FC236}">
                <a16:creationId xmlns:a16="http://schemas.microsoft.com/office/drawing/2014/main" id="{2980DB37-ED6A-4E03-A110-BA484547B583}"/>
              </a:ext>
              <a:ext uri="{C183D7F6-B498-43B3-948B-1728B52AA6E4}">
                <adec:decorative xmlns:adec="http://schemas.microsoft.com/office/drawing/2017/decorative" val="1"/>
              </a:ext>
            </a:extLst>
          </p:cNvPr>
          <p:cNvPicPr>
            <a:picLocks noGrp="1" noChangeAspect="1"/>
          </p:cNvPicPr>
          <p:nvPr>
            <p:ph idx="20"/>
          </p:nvPr>
        </p:nvPicPr>
        <p:blipFill>
          <a:blip r:embed="rId5"/>
          <a:stretch>
            <a:fillRect/>
          </a:stretch>
        </p:blipFill>
        <p:spPr>
          <a:xfrm>
            <a:off x="1179032" y="1629327"/>
            <a:ext cx="937668" cy="939001"/>
          </a:xfrm>
          <a:prstGeom prst="rect">
            <a:avLst/>
          </a:prstGeom>
        </p:spPr>
      </p:pic>
      <p:sp>
        <p:nvSpPr>
          <p:cNvPr id="54" name="Content Placeholder 53">
            <a:extLst>
              <a:ext uri="{FF2B5EF4-FFF2-40B4-BE49-F238E27FC236}">
                <a16:creationId xmlns:a16="http://schemas.microsoft.com/office/drawing/2014/main" id="{1FC1783F-879A-4F3F-A482-C6D023A98031}"/>
              </a:ext>
            </a:extLst>
          </p:cNvPr>
          <p:cNvSpPr>
            <a:spLocks noGrp="1"/>
          </p:cNvSpPr>
          <p:nvPr>
            <p:ph idx="25"/>
          </p:nvPr>
        </p:nvSpPr>
        <p:spPr>
          <a:xfrm>
            <a:off x="2398170" y="1778152"/>
            <a:ext cx="9168608" cy="641350"/>
          </a:xfrm>
          <a:prstGeom prst="roundRect">
            <a:avLst>
              <a:gd name="adj" fmla="val 10000"/>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1304" tIns="131304" rIns="131304" bIns="131304" numCol="1" spcCol="1270" anchor="ctr" anchorCtr="0">
            <a:noAutofit/>
          </a:bodyPr>
          <a:lstStyle/>
          <a:p>
            <a:pPr marL="0" indent="0" defTabSz="1600200">
              <a:lnSpc>
                <a:spcPct val="100000"/>
              </a:lnSpc>
              <a:spcBef>
                <a:spcPct val="0"/>
              </a:spcBef>
              <a:spcAft>
                <a:spcPct val="35000"/>
              </a:spcAft>
              <a:buNone/>
            </a:pPr>
            <a:r>
              <a:rPr lang="en-US" sz="3600" dirty="0">
                <a:solidFill>
                  <a:schemeClr val="bg1"/>
                </a:solidFill>
              </a:rPr>
              <a:t>How are client’s reacting?</a:t>
            </a:r>
          </a:p>
        </p:txBody>
      </p:sp>
      <p:sp>
        <p:nvSpPr>
          <p:cNvPr id="45" name="Content Placeholder 44">
            <a:extLst>
              <a:ext uri="{FF2B5EF4-FFF2-40B4-BE49-F238E27FC236}">
                <a16:creationId xmlns:a16="http://schemas.microsoft.com/office/drawing/2014/main" id="{97633ACA-A7BC-4D6E-9EAE-35AFD2AA4002}"/>
              </a:ext>
            </a:extLst>
          </p:cNvPr>
          <p:cNvSpPr>
            <a:spLocks noGrp="1"/>
          </p:cNvSpPr>
          <p:nvPr>
            <p:ph idx="21"/>
          </p:nvPr>
        </p:nvSpPr>
        <p:spPr>
          <a:xfrm>
            <a:off x="2398169" y="3328930"/>
            <a:ext cx="7167861" cy="641465"/>
          </a:xfr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1304" tIns="131304" rIns="131304" bIns="131304" numCol="1" spcCol="1270" anchor="ctr" anchorCtr="0">
            <a:noAutofit/>
          </a:bodyPr>
          <a:lstStyle/>
          <a:p>
            <a:pPr marL="0" indent="0" defTabSz="1600200">
              <a:lnSpc>
                <a:spcPct val="100000"/>
              </a:lnSpc>
              <a:spcBef>
                <a:spcPct val="0"/>
              </a:spcBef>
              <a:spcAft>
                <a:spcPct val="35000"/>
              </a:spcAft>
              <a:buNone/>
            </a:pPr>
            <a:r>
              <a:rPr lang="en-US" sz="3600" dirty="0">
                <a:solidFill>
                  <a:schemeClr val="bg1"/>
                </a:solidFill>
              </a:rPr>
              <a:t>How can we help?</a:t>
            </a:r>
          </a:p>
        </p:txBody>
      </p:sp>
      <p:sp>
        <p:nvSpPr>
          <p:cNvPr id="47" name="Content Placeholder 46">
            <a:extLst>
              <a:ext uri="{FF2B5EF4-FFF2-40B4-BE49-F238E27FC236}">
                <a16:creationId xmlns:a16="http://schemas.microsoft.com/office/drawing/2014/main" id="{C802F236-D5C7-4984-8C81-80B5983ED8EB}"/>
              </a:ext>
            </a:extLst>
          </p:cNvPr>
          <p:cNvSpPr>
            <a:spLocks noGrp="1"/>
          </p:cNvSpPr>
          <p:nvPr>
            <p:ph idx="23"/>
          </p:nvPr>
        </p:nvSpPr>
        <p:spPr>
          <a:xfrm>
            <a:off x="2398169" y="4855486"/>
            <a:ext cx="7167861" cy="641465"/>
          </a:xfr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1304" tIns="131304" rIns="131304" bIns="131304" numCol="1" spcCol="1270" anchor="ctr" anchorCtr="0">
            <a:noAutofit/>
          </a:bodyPr>
          <a:lstStyle/>
          <a:p>
            <a:pPr marL="0" indent="0" defTabSz="1600200">
              <a:lnSpc>
                <a:spcPct val="100000"/>
              </a:lnSpc>
              <a:spcBef>
                <a:spcPct val="0"/>
              </a:spcBef>
              <a:spcAft>
                <a:spcPct val="35000"/>
              </a:spcAft>
              <a:buNone/>
            </a:pPr>
            <a:r>
              <a:rPr lang="en-US" sz="3600" dirty="0">
                <a:solidFill>
                  <a:schemeClr val="bg1"/>
                </a:solidFill>
              </a:rPr>
              <a:t>What are the alternatives?</a:t>
            </a:r>
          </a:p>
        </p:txBody>
      </p:sp>
      <p:sp>
        <p:nvSpPr>
          <p:cNvPr id="6" name="Slide Number Placeholder 3">
            <a:extLst>
              <a:ext uri="{FF2B5EF4-FFF2-40B4-BE49-F238E27FC236}">
                <a16:creationId xmlns:a16="http://schemas.microsoft.com/office/drawing/2014/main" id="{85FB2BB2-4AC2-40D5-83D3-A881127776A6}"/>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4</a:t>
            </a:fld>
            <a:endParaRPr lang="en-US"/>
          </a:p>
        </p:txBody>
      </p:sp>
    </p:spTree>
    <p:extLst>
      <p:ext uri="{BB962C8B-B14F-4D97-AF65-F5344CB8AC3E}">
        <p14:creationId xmlns:p14="http://schemas.microsoft.com/office/powerpoint/2010/main" val="193830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E79DA1-C15E-894F-9BC9-922CB1643D06}"/>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5</a:t>
            </a:fld>
            <a:endParaRPr lang="en-US"/>
          </a:p>
        </p:txBody>
      </p:sp>
      <p:sp>
        <p:nvSpPr>
          <p:cNvPr id="5" name="Footer Placeholder 2">
            <a:extLst>
              <a:ext uri="{FF2B5EF4-FFF2-40B4-BE49-F238E27FC236}">
                <a16:creationId xmlns:a16="http://schemas.microsoft.com/office/drawing/2014/main" id="{336E5331-D9B9-4FD0-A35E-8E654DDAC01D}"/>
              </a:ext>
              <a:ext uri="{C183D7F6-B498-43B3-948B-1728B52AA6E4}">
                <adec:decorative xmlns:adec="http://schemas.microsoft.com/office/drawing/2017/decorative" val="1"/>
              </a:ext>
            </a:extLst>
          </p:cNvPr>
          <p:cNvSpPr>
            <a:spLocks noGrp="1"/>
          </p:cNvSpPr>
          <p:nvPr>
            <p:ph type="ftr" sz="quarter" idx="16"/>
          </p:nvPr>
        </p:nvSpPr>
        <p:spPr>
          <a:xfrm>
            <a:off x="965435" y="6592092"/>
            <a:ext cx="8911810" cy="231775"/>
          </a:xfrm>
        </p:spPr>
        <p:txBody>
          <a:bodyPr/>
          <a:lstStyle/>
          <a:p>
            <a:r>
              <a:rPr lang="en-US" dirty="0"/>
              <a:t>Created Exclusively for Financial Professionals. Not for Use with Consumers.</a:t>
            </a:r>
          </a:p>
        </p:txBody>
      </p:sp>
      <p:sp>
        <p:nvSpPr>
          <p:cNvPr id="4" name="Title 3">
            <a:extLst>
              <a:ext uri="{FF2B5EF4-FFF2-40B4-BE49-F238E27FC236}">
                <a16:creationId xmlns:a16="http://schemas.microsoft.com/office/drawing/2014/main" id="{6B45C205-82C8-C34F-B8D8-B7BE5DB8FD9B}"/>
              </a:ext>
            </a:extLst>
          </p:cNvPr>
          <p:cNvSpPr>
            <a:spLocks noGrp="1"/>
          </p:cNvSpPr>
          <p:nvPr>
            <p:ph type="ctrTitle"/>
          </p:nvPr>
        </p:nvSpPr>
        <p:spPr>
          <a:xfrm>
            <a:off x="828675" y="1677167"/>
            <a:ext cx="10534650" cy="2387600"/>
          </a:xfrm>
        </p:spPr>
        <p:txBody>
          <a:bodyPr/>
          <a:lstStyle/>
          <a:p>
            <a:r>
              <a:rPr lang="en-US" dirty="0"/>
              <a:t>What are clients doing?</a:t>
            </a:r>
          </a:p>
        </p:txBody>
      </p:sp>
    </p:spTree>
    <p:extLst>
      <p:ext uri="{BB962C8B-B14F-4D97-AF65-F5344CB8AC3E}">
        <p14:creationId xmlns:p14="http://schemas.microsoft.com/office/powerpoint/2010/main" val="57220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p:txBody>
          <a:bodyPr>
            <a:normAutofit/>
          </a:bodyPr>
          <a:lstStyle/>
          <a:p>
            <a:r>
              <a:rPr lang="en-US" dirty="0"/>
              <a:t>Clients Who May Benefit…</a:t>
            </a:r>
          </a:p>
        </p:txBody>
      </p:sp>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p:txBody>
          <a:bodyPr/>
          <a:lstStyle/>
          <a:p>
            <a:pPr lvl="0"/>
            <a:fld id="{E219045D-A1D9-438A-A5E7-29381CE4027B}" type="slidenum">
              <a:rPr lang="en-US" noProof="0" smtClean="0"/>
              <a:pPr lvl="0"/>
              <a:t>6</a:t>
            </a:fld>
            <a:endParaRPr lang="en-US" noProof="0"/>
          </a:p>
        </p:txBody>
      </p:sp>
      <p:sp>
        <p:nvSpPr>
          <p:cNvPr id="7" name="Content Placeholder 6">
            <a:extLst>
              <a:ext uri="{FF2B5EF4-FFF2-40B4-BE49-F238E27FC236}">
                <a16:creationId xmlns:a16="http://schemas.microsoft.com/office/drawing/2014/main" id="{B84EBF0D-2C8B-49E8-82E1-B4FAFF13D842}"/>
              </a:ext>
            </a:extLst>
          </p:cNvPr>
          <p:cNvSpPr>
            <a:spLocks noGrp="1"/>
          </p:cNvSpPr>
          <p:nvPr>
            <p:ph sz="quarter" idx="14"/>
          </p:nvPr>
        </p:nvSpPr>
        <p:spPr/>
        <p:txBody>
          <a:bodyPr/>
          <a:lstStyle/>
          <a:p>
            <a:r>
              <a:rPr lang="en-US" dirty="0"/>
              <a:t>Age 55 + and family oriented</a:t>
            </a:r>
          </a:p>
          <a:p>
            <a:r>
              <a:rPr lang="en-US" dirty="0"/>
              <a:t>Minimum net worth of $1,000,000 and sufficient liquid assets to support this strategy (excluding equity in the home)</a:t>
            </a:r>
          </a:p>
          <a:p>
            <a:r>
              <a:rPr lang="en-US" dirty="0"/>
              <a:t>Hold assets not needed for support </a:t>
            </a:r>
            <a:br>
              <a:rPr lang="en-US" dirty="0"/>
            </a:br>
            <a:r>
              <a:rPr lang="en-US" dirty="0"/>
              <a:t>in retirement</a:t>
            </a:r>
          </a:p>
          <a:p>
            <a:r>
              <a:rPr lang="en-US" dirty="0"/>
              <a:t>Have a financial strategy developed in conjunction with a financial professional that indicates that the client has sufficient income from other sources to meet current and future retirement income needs</a:t>
            </a:r>
          </a:p>
          <a:p>
            <a:r>
              <a:rPr lang="en-US" dirty="0"/>
              <a:t>Have a need for death benefit to provide liquidity upon their death</a:t>
            </a:r>
          </a:p>
        </p:txBody>
      </p:sp>
      <p:sp>
        <p:nvSpPr>
          <p:cNvPr id="3" name="Footer Placeholder 2">
            <a:extLst>
              <a:ext uri="{FF2B5EF4-FFF2-40B4-BE49-F238E27FC236}">
                <a16:creationId xmlns:a16="http://schemas.microsoft.com/office/drawing/2014/main" id="{C8BEB474-3AF8-4744-856D-2B9E2E3995E2}"/>
              </a:ext>
              <a:ext uri="{C183D7F6-B498-43B3-948B-1728B52AA6E4}">
                <adec:decorative xmlns:adec="http://schemas.microsoft.com/office/drawing/2017/decorative" val="1"/>
              </a:ext>
            </a:extLst>
          </p:cNvPr>
          <p:cNvSpPr>
            <a:spLocks noGrp="1"/>
          </p:cNvSpPr>
          <p:nvPr>
            <p:ph type="ftr" sz="quarter" idx="18"/>
          </p:nvPr>
        </p:nvSpPr>
        <p:spPr/>
        <p:txBody>
          <a:bodyPr/>
          <a:lstStyle/>
          <a:p>
            <a:pPr lvl="0"/>
            <a:r>
              <a:rPr lang="en-US" noProof="0" dirty="0"/>
              <a:t>Created Exclusively for Financial Professionals. Not for Use with Consumers.</a:t>
            </a:r>
          </a:p>
        </p:txBody>
      </p:sp>
      <p:pic>
        <p:nvPicPr>
          <p:cNvPr id="14" name="Content Placeholder 13">
            <a:extLst>
              <a:ext uri="{FF2B5EF4-FFF2-40B4-BE49-F238E27FC236}">
                <a16:creationId xmlns:a16="http://schemas.microsoft.com/office/drawing/2014/main" id="{0C45169A-BF34-4B08-A2B6-994A66DFD9AE}"/>
              </a:ext>
              <a:ext uri="{C183D7F6-B498-43B3-948B-1728B52AA6E4}">
                <adec:decorative xmlns:adec="http://schemas.microsoft.com/office/drawing/2017/decorative" val="1"/>
              </a:ext>
            </a:extLst>
          </p:cNvPr>
          <p:cNvPicPr>
            <a:picLocks noGrp="1" noChangeAspect="1"/>
          </p:cNvPicPr>
          <p:nvPr>
            <p:ph sz="quarter" idx="15"/>
          </p:nvPr>
        </p:nvPicPr>
        <p:blipFill rotWithShape="1">
          <a:blip r:embed="rId3" cstate="print">
            <a:extLst>
              <a:ext uri="{28A0092B-C50C-407E-A947-70E740481C1C}">
                <a14:useLocalDpi xmlns:a14="http://schemas.microsoft.com/office/drawing/2010/main" val="0"/>
              </a:ext>
            </a:extLst>
          </a:blip>
          <a:srcRect l="13022" r="16612"/>
          <a:stretch/>
        </p:blipFill>
        <p:spPr>
          <a:xfrm>
            <a:off x="6667376" y="1509759"/>
            <a:ext cx="4922212" cy="4663440"/>
          </a:xfrm>
          <a:prstGeom prst="rect">
            <a:avLst/>
          </a:prstGeom>
        </p:spPr>
      </p:pic>
    </p:spTree>
    <p:extLst>
      <p:ext uri="{BB962C8B-B14F-4D97-AF65-F5344CB8AC3E}">
        <p14:creationId xmlns:p14="http://schemas.microsoft.com/office/powerpoint/2010/main" val="1615442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a:xfrm>
            <a:off x="965198" y="269000"/>
            <a:ext cx="10807700" cy="972268"/>
          </a:xfrm>
        </p:spPr>
        <p:txBody>
          <a:bodyPr>
            <a:normAutofit/>
          </a:bodyPr>
          <a:lstStyle/>
          <a:p>
            <a:r>
              <a:rPr lang="en-US"/>
              <a:t>Cash on the sidelines</a:t>
            </a:r>
            <a:endParaRPr lang="en-US" dirty="0"/>
          </a:p>
        </p:txBody>
      </p:sp>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pPr lvl="0"/>
            <a:fld id="{E219045D-A1D9-438A-A5E7-29381CE4027B}" type="slidenum">
              <a:rPr lang="en-US" noProof="0" smtClean="0"/>
              <a:pPr lvl="0"/>
              <a:t>7</a:t>
            </a:fld>
            <a:endParaRPr lang="en-US" noProof="0"/>
          </a:p>
        </p:txBody>
      </p:sp>
      <p:pic>
        <p:nvPicPr>
          <p:cNvPr id="41" name="Content Placeholder 17" descr="The line graph talks about the cash on the sidelines during the forecasted years 2007-2021 for the money market funds asset under management in trillions of dollars. In 2007 the cash on the sideline was at $1.00 trillion, in 2010 it was $1.30 trillion, in 2013 it was $1.30 trillion, in 2016 it was $1.50 trillion, in 2019 it was $2.50 trillion, and in 2021 it is $3.60 trillion.&#10;A financial crisis high was observed in 2009 at $2.20 trillion.">
            <a:extLst>
              <a:ext uri="{FF2B5EF4-FFF2-40B4-BE49-F238E27FC236}">
                <a16:creationId xmlns:a16="http://schemas.microsoft.com/office/drawing/2014/main" id="{D900A5A3-2EB5-45AC-B6B1-27158EC56A4D}"/>
              </a:ext>
            </a:extLst>
          </p:cNvPr>
          <p:cNvPicPr>
            <a:picLocks noGrp="1" noChangeAspect="1"/>
          </p:cNvPicPr>
          <p:nvPr>
            <p:ph idx="25"/>
          </p:nvPr>
        </p:nvPicPr>
        <p:blipFill>
          <a:blip r:embed="rId3"/>
          <a:stretch>
            <a:fillRect/>
          </a:stretch>
        </p:blipFill>
        <p:spPr>
          <a:xfrm>
            <a:off x="2281113" y="1447903"/>
            <a:ext cx="8183086" cy="4407408"/>
          </a:xfrm>
          <a:prstGeom prst="rect">
            <a:avLst/>
          </a:prstGeom>
        </p:spPr>
      </p:pic>
    </p:spTree>
    <p:extLst>
      <p:ext uri="{BB962C8B-B14F-4D97-AF65-F5344CB8AC3E}">
        <p14:creationId xmlns:p14="http://schemas.microsoft.com/office/powerpoint/2010/main" val="3954634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a:xfrm>
            <a:off x="965198" y="269000"/>
            <a:ext cx="10807700" cy="972268"/>
          </a:xfrm>
        </p:spPr>
        <p:txBody>
          <a:bodyPr>
            <a:normAutofit/>
          </a:bodyPr>
          <a:lstStyle/>
          <a:p>
            <a:r>
              <a:rPr lang="en-US"/>
              <a:t>Interest Rates</a:t>
            </a:r>
            <a:endParaRPr lang="en-US" dirty="0"/>
          </a:p>
        </p:txBody>
      </p:sp>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pPr lvl="0"/>
            <a:fld id="{E219045D-A1D9-438A-A5E7-29381CE4027B}" type="slidenum">
              <a:rPr lang="en-US" noProof="0" smtClean="0"/>
              <a:pPr lvl="0"/>
              <a:t>8</a:t>
            </a:fld>
            <a:endParaRPr lang="en-US" noProof="0"/>
          </a:p>
        </p:txBody>
      </p:sp>
      <p:pic>
        <p:nvPicPr>
          <p:cNvPr id="39" name="Content Placeholder 9" descr="The snapshot talks about the interest rates. They are as follows:&#10;Comenity Direct – APY as of June 24 was 0.70%, minimum discount was $1,500, at a one-year term.&#10;CFG Community Bank – APY as of June 24 was 0.67%, minimum discount was $500, at a one-year term.&#10;First Internet Bank of Indiana – APY as of June 24 was 0.60%, minimum discount was $1,000, at a one-year term.&#10;First National Bank of America – APY as of June 24 was 0.60%, minimum discount was $1,000, at a one-year term.">
            <a:extLst>
              <a:ext uri="{FF2B5EF4-FFF2-40B4-BE49-F238E27FC236}">
                <a16:creationId xmlns:a16="http://schemas.microsoft.com/office/drawing/2014/main" id="{C0AFB60D-A5D3-42EB-8DF9-E687C7ECC350}"/>
              </a:ext>
            </a:extLst>
          </p:cNvPr>
          <p:cNvPicPr>
            <a:picLocks noGrp="1" noChangeAspect="1"/>
          </p:cNvPicPr>
          <p:nvPr>
            <p:ph idx="1"/>
          </p:nvPr>
        </p:nvPicPr>
        <p:blipFill>
          <a:blip r:embed="rId3"/>
          <a:stretch>
            <a:fillRect/>
          </a:stretch>
        </p:blipFill>
        <p:spPr>
          <a:xfrm>
            <a:off x="3649227" y="1402338"/>
            <a:ext cx="5444696" cy="4873752"/>
          </a:xfrm>
          <a:prstGeom prst="rect">
            <a:avLst/>
          </a:prstGeom>
        </p:spPr>
      </p:pic>
    </p:spTree>
    <p:extLst>
      <p:ext uri="{BB962C8B-B14F-4D97-AF65-F5344CB8AC3E}">
        <p14:creationId xmlns:p14="http://schemas.microsoft.com/office/powerpoint/2010/main" val="2262975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Content Placeholder 41">
            <a:extLst>
              <a:ext uri="{FF2B5EF4-FFF2-40B4-BE49-F238E27FC236}">
                <a16:creationId xmlns:a16="http://schemas.microsoft.com/office/drawing/2014/main" id="{14C2974E-3837-477A-8F72-CFD66B002438}"/>
              </a:ext>
              <a:ext uri="{C183D7F6-B498-43B3-948B-1728B52AA6E4}">
                <adec:decorative xmlns:adec="http://schemas.microsoft.com/office/drawing/2017/decorative" val="1"/>
              </a:ext>
            </a:extLst>
          </p:cNvPr>
          <p:cNvPicPr>
            <a:picLocks noGrp="1" noChangeAspect="1"/>
          </p:cNvPicPr>
          <p:nvPr>
            <p:ph idx="16"/>
          </p:nvPr>
        </p:nvPicPr>
        <p:blipFill>
          <a:blip r:embed="rId3"/>
          <a:stretch>
            <a:fillRect/>
          </a:stretch>
        </p:blipFill>
        <p:spPr>
          <a:xfrm>
            <a:off x="6260239" y="1541996"/>
            <a:ext cx="2660810" cy="1965960"/>
          </a:xfrm>
          <a:prstGeom prst="rect">
            <a:avLst/>
          </a:prstGeom>
        </p:spPr>
      </p:pic>
      <p:pic>
        <p:nvPicPr>
          <p:cNvPr id="44" name="Content Placeholder 43">
            <a:extLst>
              <a:ext uri="{FF2B5EF4-FFF2-40B4-BE49-F238E27FC236}">
                <a16:creationId xmlns:a16="http://schemas.microsoft.com/office/drawing/2014/main" id="{82B00F98-E590-4766-8C47-E598A23B7A37}"/>
              </a:ext>
              <a:ext uri="{C183D7F6-B498-43B3-948B-1728B52AA6E4}">
                <adec:decorative xmlns:adec="http://schemas.microsoft.com/office/drawing/2017/decorative" val="1"/>
              </a:ext>
            </a:extLst>
          </p:cNvPr>
          <p:cNvPicPr>
            <a:picLocks noGrp="1" noChangeAspect="1"/>
          </p:cNvPicPr>
          <p:nvPr>
            <p:ph idx="17"/>
          </p:nvPr>
        </p:nvPicPr>
        <p:blipFill>
          <a:blip r:embed="rId4"/>
          <a:stretch>
            <a:fillRect/>
          </a:stretch>
        </p:blipFill>
        <p:spPr>
          <a:xfrm>
            <a:off x="6260240" y="3990391"/>
            <a:ext cx="2658753" cy="1965960"/>
          </a:xfrm>
          <a:prstGeom prst="rect">
            <a:avLst/>
          </a:prstGeom>
        </p:spPr>
      </p:pic>
      <p:pic>
        <p:nvPicPr>
          <p:cNvPr id="43" name="Content Placeholder 42">
            <a:extLst>
              <a:ext uri="{FF2B5EF4-FFF2-40B4-BE49-F238E27FC236}">
                <a16:creationId xmlns:a16="http://schemas.microsoft.com/office/drawing/2014/main" id="{F2F20273-D02C-4898-A55C-687EB10ED023}"/>
              </a:ext>
              <a:ext uri="{C183D7F6-B498-43B3-948B-1728B52AA6E4}">
                <adec:decorative xmlns:adec="http://schemas.microsoft.com/office/drawing/2017/decorative" val="1"/>
              </a:ext>
            </a:extLst>
          </p:cNvPr>
          <p:cNvPicPr>
            <a:picLocks noGrp="1" noChangeAspect="1"/>
          </p:cNvPicPr>
          <p:nvPr>
            <p:ph idx="18"/>
          </p:nvPr>
        </p:nvPicPr>
        <p:blipFill>
          <a:blip r:embed="rId5"/>
          <a:stretch>
            <a:fillRect/>
          </a:stretch>
        </p:blipFill>
        <p:spPr>
          <a:xfrm>
            <a:off x="3095864" y="3990391"/>
            <a:ext cx="2660273" cy="1965960"/>
          </a:xfrm>
          <a:prstGeom prst="rect">
            <a:avLst/>
          </a:prstGeom>
        </p:spPr>
      </p:pic>
      <p:pic>
        <p:nvPicPr>
          <p:cNvPr id="41" name="Content Placeholder 40">
            <a:extLst>
              <a:ext uri="{FF2B5EF4-FFF2-40B4-BE49-F238E27FC236}">
                <a16:creationId xmlns:a16="http://schemas.microsoft.com/office/drawing/2014/main" id="{BA9E1884-FA03-44F8-8854-C9DDCCE1FBB1}"/>
              </a:ext>
              <a:ext uri="{C183D7F6-B498-43B3-948B-1728B52AA6E4}">
                <adec:decorative xmlns:adec="http://schemas.microsoft.com/office/drawing/2017/decorative" val="1"/>
              </a:ext>
            </a:extLst>
          </p:cNvPr>
          <p:cNvPicPr>
            <a:picLocks noGrp="1" noChangeAspect="1"/>
          </p:cNvPicPr>
          <p:nvPr>
            <p:ph idx="20"/>
          </p:nvPr>
        </p:nvPicPr>
        <p:blipFill>
          <a:blip r:embed="rId6"/>
          <a:stretch>
            <a:fillRect/>
          </a:stretch>
        </p:blipFill>
        <p:spPr>
          <a:xfrm>
            <a:off x="3095863" y="1541996"/>
            <a:ext cx="2662330" cy="1965960"/>
          </a:xfrm>
          <a:prstGeom prst="rect">
            <a:avLst/>
          </a:prstGeom>
        </p:spPr>
      </p:pic>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a:xfrm>
            <a:off x="965198" y="269000"/>
            <a:ext cx="10807700" cy="972268"/>
          </a:xfrm>
        </p:spPr>
        <p:txBody>
          <a:bodyPr>
            <a:normAutofit/>
          </a:bodyPr>
          <a:lstStyle/>
          <a:p>
            <a:r>
              <a:rPr lang="en-US" dirty="0"/>
              <a:t>Why accept a low rate of return?</a:t>
            </a:r>
          </a:p>
        </p:txBody>
      </p:sp>
      <p:sp>
        <p:nvSpPr>
          <p:cNvPr id="45" name="Content Placeholder 44">
            <a:extLst>
              <a:ext uri="{FF2B5EF4-FFF2-40B4-BE49-F238E27FC236}">
                <a16:creationId xmlns:a16="http://schemas.microsoft.com/office/drawing/2014/main" id="{BE3E11B5-8D53-465E-8A65-756824060011}"/>
              </a:ext>
            </a:extLst>
          </p:cNvPr>
          <p:cNvSpPr>
            <a:spLocks noGrp="1"/>
          </p:cNvSpPr>
          <p:nvPr>
            <p:ph idx="25"/>
          </p:nvPr>
        </p:nvSpPr>
        <p:spPr>
          <a:xfrm>
            <a:off x="3634683" y="3154775"/>
            <a:ext cx="2295144" cy="548640"/>
          </a:xfrm>
          <a:custGeom>
            <a:avLst/>
            <a:gdLst>
              <a:gd name="connsiteX0" fmla="*/ 0 w 2297075"/>
              <a:gd name="connsiteY0" fmla="*/ 0 h 552025"/>
              <a:gd name="connsiteX1" fmla="*/ 2297075 w 2297075"/>
              <a:gd name="connsiteY1" fmla="*/ 0 h 552025"/>
              <a:gd name="connsiteX2" fmla="*/ 2297075 w 2297075"/>
              <a:gd name="connsiteY2" fmla="*/ 552025 h 552025"/>
              <a:gd name="connsiteX3" fmla="*/ 0 w 2297075"/>
              <a:gd name="connsiteY3" fmla="*/ 552025 h 552025"/>
              <a:gd name="connsiteX4" fmla="*/ 0 w 2297075"/>
              <a:gd name="connsiteY4" fmla="*/ 0 h 552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075" h="552025">
                <a:moveTo>
                  <a:pt x="0" y="0"/>
                </a:moveTo>
                <a:lnTo>
                  <a:pt x="2297075" y="0"/>
                </a:lnTo>
                <a:lnTo>
                  <a:pt x="2297075" y="552025"/>
                </a:lnTo>
                <a:lnTo>
                  <a:pt x="0" y="552025"/>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chemeClr val="bg1"/>
                </a:solidFill>
              </a:rPr>
              <a:t>Safety</a:t>
            </a:r>
          </a:p>
        </p:txBody>
      </p:sp>
      <p:sp>
        <p:nvSpPr>
          <p:cNvPr id="46" name="Content Placeholder 45">
            <a:extLst>
              <a:ext uri="{FF2B5EF4-FFF2-40B4-BE49-F238E27FC236}">
                <a16:creationId xmlns:a16="http://schemas.microsoft.com/office/drawing/2014/main" id="{011CADDE-3BC0-455D-9A07-9EF40C67970F}"/>
              </a:ext>
            </a:extLst>
          </p:cNvPr>
          <p:cNvSpPr>
            <a:spLocks noGrp="1"/>
          </p:cNvSpPr>
          <p:nvPr>
            <p:ph idx="21"/>
          </p:nvPr>
        </p:nvSpPr>
        <p:spPr>
          <a:xfrm>
            <a:off x="6799059" y="3154775"/>
            <a:ext cx="2295144" cy="548640"/>
          </a:xfrm>
          <a:custGeom>
            <a:avLst/>
            <a:gdLst>
              <a:gd name="connsiteX0" fmla="*/ 0 w 2297075"/>
              <a:gd name="connsiteY0" fmla="*/ 0 h 552025"/>
              <a:gd name="connsiteX1" fmla="*/ 2297075 w 2297075"/>
              <a:gd name="connsiteY1" fmla="*/ 0 h 552025"/>
              <a:gd name="connsiteX2" fmla="*/ 2297075 w 2297075"/>
              <a:gd name="connsiteY2" fmla="*/ 552025 h 552025"/>
              <a:gd name="connsiteX3" fmla="*/ 0 w 2297075"/>
              <a:gd name="connsiteY3" fmla="*/ 552025 h 552025"/>
              <a:gd name="connsiteX4" fmla="*/ 0 w 2297075"/>
              <a:gd name="connsiteY4" fmla="*/ 0 h 552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075" h="552025">
                <a:moveTo>
                  <a:pt x="0" y="0"/>
                </a:moveTo>
                <a:lnTo>
                  <a:pt x="2297075" y="0"/>
                </a:lnTo>
                <a:lnTo>
                  <a:pt x="2297075" y="552025"/>
                </a:lnTo>
                <a:lnTo>
                  <a:pt x="0" y="552025"/>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chemeClr val="bg1"/>
                </a:solidFill>
              </a:rPr>
              <a:t>Predictability</a:t>
            </a:r>
          </a:p>
        </p:txBody>
      </p:sp>
      <p:sp>
        <p:nvSpPr>
          <p:cNvPr id="47" name="Content Placeholder 46">
            <a:extLst>
              <a:ext uri="{FF2B5EF4-FFF2-40B4-BE49-F238E27FC236}">
                <a16:creationId xmlns:a16="http://schemas.microsoft.com/office/drawing/2014/main" id="{9EA629E5-088C-41FE-B3AD-C6477B34F949}"/>
              </a:ext>
            </a:extLst>
          </p:cNvPr>
          <p:cNvSpPr>
            <a:spLocks noGrp="1"/>
          </p:cNvSpPr>
          <p:nvPr>
            <p:ph idx="23"/>
          </p:nvPr>
        </p:nvSpPr>
        <p:spPr>
          <a:xfrm>
            <a:off x="3634683" y="5603171"/>
            <a:ext cx="2295144" cy="548640"/>
          </a:xfrm>
          <a:custGeom>
            <a:avLst/>
            <a:gdLst>
              <a:gd name="connsiteX0" fmla="*/ 0 w 2297075"/>
              <a:gd name="connsiteY0" fmla="*/ 0 h 552025"/>
              <a:gd name="connsiteX1" fmla="*/ 2297075 w 2297075"/>
              <a:gd name="connsiteY1" fmla="*/ 0 h 552025"/>
              <a:gd name="connsiteX2" fmla="*/ 2297075 w 2297075"/>
              <a:gd name="connsiteY2" fmla="*/ 552025 h 552025"/>
              <a:gd name="connsiteX3" fmla="*/ 0 w 2297075"/>
              <a:gd name="connsiteY3" fmla="*/ 552025 h 552025"/>
              <a:gd name="connsiteX4" fmla="*/ 0 w 2297075"/>
              <a:gd name="connsiteY4" fmla="*/ 0 h 552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075" h="552025">
                <a:moveTo>
                  <a:pt x="0" y="0"/>
                </a:moveTo>
                <a:lnTo>
                  <a:pt x="2297075" y="0"/>
                </a:lnTo>
                <a:lnTo>
                  <a:pt x="2297075" y="552025"/>
                </a:lnTo>
                <a:lnTo>
                  <a:pt x="0" y="552025"/>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chemeClr val="bg1"/>
                </a:solidFill>
              </a:rPr>
              <a:t>Wide Selection of Terms</a:t>
            </a:r>
          </a:p>
        </p:txBody>
      </p:sp>
      <p:sp>
        <p:nvSpPr>
          <p:cNvPr id="48" name="Content Placeholder 47">
            <a:extLst>
              <a:ext uri="{FF2B5EF4-FFF2-40B4-BE49-F238E27FC236}">
                <a16:creationId xmlns:a16="http://schemas.microsoft.com/office/drawing/2014/main" id="{5BC48D03-23DA-42C6-890B-1D2D67D610F6}"/>
              </a:ext>
            </a:extLst>
          </p:cNvPr>
          <p:cNvSpPr>
            <a:spLocks noGrp="1"/>
          </p:cNvSpPr>
          <p:nvPr>
            <p:ph idx="22"/>
          </p:nvPr>
        </p:nvSpPr>
        <p:spPr>
          <a:xfrm>
            <a:off x="6799059" y="5603171"/>
            <a:ext cx="2295144" cy="548640"/>
          </a:xfrm>
          <a:custGeom>
            <a:avLst/>
            <a:gdLst>
              <a:gd name="connsiteX0" fmla="*/ 0 w 2297075"/>
              <a:gd name="connsiteY0" fmla="*/ 0 h 552025"/>
              <a:gd name="connsiteX1" fmla="*/ 2297075 w 2297075"/>
              <a:gd name="connsiteY1" fmla="*/ 0 h 552025"/>
              <a:gd name="connsiteX2" fmla="*/ 2297075 w 2297075"/>
              <a:gd name="connsiteY2" fmla="*/ 552025 h 552025"/>
              <a:gd name="connsiteX3" fmla="*/ 0 w 2297075"/>
              <a:gd name="connsiteY3" fmla="*/ 552025 h 552025"/>
              <a:gd name="connsiteX4" fmla="*/ 0 w 2297075"/>
              <a:gd name="connsiteY4" fmla="*/ 0 h 552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075" h="552025">
                <a:moveTo>
                  <a:pt x="0" y="0"/>
                </a:moveTo>
                <a:lnTo>
                  <a:pt x="2297075" y="0"/>
                </a:lnTo>
                <a:lnTo>
                  <a:pt x="2297075" y="552025"/>
                </a:lnTo>
                <a:lnTo>
                  <a:pt x="0" y="552025"/>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chemeClr val="bg1"/>
                </a:solidFill>
              </a:rPr>
              <a:t>Quick Access to Funds</a:t>
            </a:r>
          </a:p>
        </p:txBody>
      </p:sp>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pPr lvl="0"/>
            <a:fld id="{E219045D-A1D9-438A-A5E7-29381CE4027B}" type="slidenum">
              <a:rPr lang="en-US" noProof="0" smtClean="0"/>
              <a:pPr lvl="0"/>
              <a:t>9</a:t>
            </a:fld>
            <a:endParaRPr lang="en-US" noProof="0"/>
          </a:p>
        </p:txBody>
      </p:sp>
    </p:spTree>
    <p:extLst>
      <p:ext uri="{BB962C8B-B14F-4D97-AF65-F5344CB8AC3E}">
        <p14:creationId xmlns:p14="http://schemas.microsoft.com/office/powerpoint/2010/main" val="1682920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dvanced Layout">
  <a:themeElements>
    <a:clrScheme name="RET">
      <a:dk1>
        <a:srgbClr val="002245"/>
      </a:dk1>
      <a:lt1>
        <a:sysClr val="window" lastClr="FFFFFF"/>
      </a:lt1>
      <a:dk2>
        <a:srgbClr val="00386F"/>
      </a:dk2>
      <a:lt2>
        <a:srgbClr val="007BC1"/>
      </a:lt2>
      <a:accent1>
        <a:srgbClr val="FFD200"/>
      </a:accent1>
      <a:accent2>
        <a:srgbClr val="D1931F"/>
      </a:accent2>
      <a:accent3>
        <a:srgbClr val="009ED1"/>
      </a:accent3>
      <a:accent4>
        <a:srgbClr val="98C3DE"/>
      </a:accent4>
      <a:accent5>
        <a:srgbClr val="A29E95"/>
      </a:accent5>
      <a:accent6>
        <a:srgbClr val="504844"/>
      </a:accent6>
      <a:hlink>
        <a:srgbClr val="0070C0"/>
      </a:hlink>
      <a:folHlink>
        <a:srgbClr val="004A82"/>
      </a:folHlink>
    </a:clrScheme>
    <a:fontScheme name="RET">
      <a:majorFont>
        <a:latin typeface="PrudentialModern Sem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s and Section Headers">
  <a:themeElements>
    <a:clrScheme name="RET">
      <a:dk1>
        <a:srgbClr val="002245"/>
      </a:dk1>
      <a:lt1>
        <a:sysClr val="window" lastClr="FFFFFF"/>
      </a:lt1>
      <a:dk2>
        <a:srgbClr val="00386F"/>
      </a:dk2>
      <a:lt2>
        <a:srgbClr val="007BC1"/>
      </a:lt2>
      <a:accent1>
        <a:srgbClr val="FFD200"/>
      </a:accent1>
      <a:accent2>
        <a:srgbClr val="D1931F"/>
      </a:accent2>
      <a:accent3>
        <a:srgbClr val="009ED1"/>
      </a:accent3>
      <a:accent4>
        <a:srgbClr val="98C3DE"/>
      </a:accent4>
      <a:accent5>
        <a:srgbClr val="A29E95"/>
      </a:accent5>
      <a:accent6>
        <a:srgbClr val="504844"/>
      </a:accent6>
      <a:hlink>
        <a:srgbClr val="0070C0"/>
      </a:hlink>
      <a:folHlink>
        <a:srgbClr val="004A82"/>
      </a:folHlink>
    </a:clrScheme>
    <a:fontScheme name="RET">
      <a:majorFont>
        <a:latin typeface="PrudentialModern Sem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dvanced Layout">
  <a:themeElements>
    <a:clrScheme name="RET">
      <a:dk1>
        <a:srgbClr val="002245"/>
      </a:dk1>
      <a:lt1>
        <a:sysClr val="window" lastClr="FFFFFF"/>
      </a:lt1>
      <a:dk2>
        <a:srgbClr val="00386F"/>
      </a:dk2>
      <a:lt2>
        <a:srgbClr val="007BC1"/>
      </a:lt2>
      <a:accent1>
        <a:srgbClr val="FFD200"/>
      </a:accent1>
      <a:accent2>
        <a:srgbClr val="D1931F"/>
      </a:accent2>
      <a:accent3>
        <a:srgbClr val="009ED1"/>
      </a:accent3>
      <a:accent4>
        <a:srgbClr val="98C3DE"/>
      </a:accent4>
      <a:accent5>
        <a:srgbClr val="A29E95"/>
      </a:accent5>
      <a:accent6>
        <a:srgbClr val="504844"/>
      </a:accent6>
      <a:hlink>
        <a:srgbClr val="0070C0"/>
      </a:hlink>
      <a:folHlink>
        <a:srgbClr val="004A82"/>
      </a:folHlink>
    </a:clrScheme>
    <a:fontScheme name="RET">
      <a:majorFont>
        <a:latin typeface="PrudentialModern Sem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Advanced Layout">
  <a:themeElements>
    <a:clrScheme name="RET">
      <a:dk1>
        <a:srgbClr val="002245"/>
      </a:dk1>
      <a:lt1>
        <a:sysClr val="window" lastClr="FFFFFF"/>
      </a:lt1>
      <a:dk2>
        <a:srgbClr val="00386F"/>
      </a:dk2>
      <a:lt2>
        <a:srgbClr val="007BC1"/>
      </a:lt2>
      <a:accent1>
        <a:srgbClr val="FFD200"/>
      </a:accent1>
      <a:accent2>
        <a:srgbClr val="D1931F"/>
      </a:accent2>
      <a:accent3>
        <a:srgbClr val="009ED1"/>
      </a:accent3>
      <a:accent4>
        <a:srgbClr val="98C3DE"/>
      </a:accent4>
      <a:accent5>
        <a:srgbClr val="A29E95"/>
      </a:accent5>
      <a:accent6>
        <a:srgbClr val="504844"/>
      </a:accent6>
      <a:hlink>
        <a:srgbClr val="0070C0"/>
      </a:hlink>
      <a:folHlink>
        <a:srgbClr val="004A82"/>
      </a:folHlink>
    </a:clrScheme>
    <a:fontScheme name="RET">
      <a:majorFont>
        <a:latin typeface="PrudentialModern Sem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RET">
      <a:dk1>
        <a:srgbClr val="002245"/>
      </a:dk1>
      <a:lt1>
        <a:sysClr val="window" lastClr="FFFFFF"/>
      </a:lt1>
      <a:dk2>
        <a:srgbClr val="00386F"/>
      </a:dk2>
      <a:lt2>
        <a:srgbClr val="007BC1"/>
      </a:lt2>
      <a:accent1>
        <a:srgbClr val="FFD200"/>
      </a:accent1>
      <a:accent2>
        <a:srgbClr val="D1931F"/>
      </a:accent2>
      <a:accent3>
        <a:srgbClr val="009ED1"/>
      </a:accent3>
      <a:accent4>
        <a:srgbClr val="98C3DE"/>
      </a:accent4>
      <a:accent5>
        <a:srgbClr val="A29E95"/>
      </a:accent5>
      <a:accent6>
        <a:srgbClr val="504844"/>
      </a:accent6>
      <a:hlink>
        <a:srgbClr val="0070C0"/>
      </a:hlink>
      <a:folHlink>
        <a:srgbClr val="004A82"/>
      </a:folHlink>
    </a:clrScheme>
    <a:fontScheme name="RET">
      <a:majorFont>
        <a:latin typeface="PrudentialModern Sem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99C4FFDA086E74B8187C2D49E9EF550" ma:contentTypeVersion="14" ma:contentTypeDescription="Create a new document." ma:contentTypeScope="" ma:versionID="d8227dbaa9560aab9846ee462ee72d0b">
  <xsd:schema xmlns:xsd="http://www.w3.org/2001/XMLSchema" xmlns:xs="http://www.w3.org/2001/XMLSchema" xmlns:p="http://schemas.microsoft.com/office/2006/metadata/properties" xmlns:ns3="b24728e0-73a7-4bf8-b246-3d3a4eb367b6" xmlns:ns4="bc07c542-31d9-43e6-8381-41bf2cd25ef3" targetNamespace="http://schemas.microsoft.com/office/2006/metadata/properties" ma:root="true" ma:fieldsID="42bdf0b1c85064e660ca35a8f4f5c2bc" ns3:_="" ns4:_="">
    <xsd:import namespace="b24728e0-73a7-4bf8-b246-3d3a4eb367b6"/>
    <xsd:import namespace="bc07c542-31d9-43e6-8381-41bf2cd25ef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4728e0-73a7-4bf8-b246-3d3a4eb367b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07c542-31d9-43e6-8381-41bf2cd25ef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DDC2FD-EBAF-467B-808D-ED03BDFA9556}">
  <ds:schemaRefs>
    <ds:schemaRef ds:uri="http://purl.org/dc/elements/1.1/"/>
    <ds:schemaRef ds:uri="http://schemas.microsoft.com/office/2006/documentManagement/types"/>
    <ds:schemaRef ds:uri="http://purl.org/dc/dcmitype/"/>
    <ds:schemaRef ds:uri="bc07c542-31d9-43e6-8381-41bf2cd25ef3"/>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b24728e0-73a7-4bf8-b246-3d3a4eb367b6"/>
    <ds:schemaRef ds:uri="http://purl.org/dc/terms/"/>
  </ds:schemaRefs>
</ds:datastoreItem>
</file>

<file path=customXml/itemProps2.xml><?xml version="1.0" encoding="utf-8"?>
<ds:datastoreItem xmlns:ds="http://schemas.openxmlformats.org/officeDocument/2006/customXml" ds:itemID="{757CE5CB-24ED-419F-B777-E903D9F1785B}">
  <ds:schemaRefs>
    <ds:schemaRef ds:uri="http://schemas.microsoft.com/sharepoint/v3/contenttype/forms"/>
  </ds:schemaRefs>
</ds:datastoreItem>
</file>

<file path=customXml/itemProps3.xml><?xml version="1.0" encoding="utf-8"?>
<ds:datastoreItem xmlns:ds="http://schemas.openxmlformats.org/officeDocument/2006/customXml" ds:itemID="{8F543626-933C-4C7C-B607-66FDE9E81F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4728e0-73a7-4bf8-b246-3d3a4eb367b6"/>
    <ds:schemaRef ds:uri="bc07c542-31d9-43e6-8381-41bf2cd25e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32277</TotalTime>
  <Words>4083</Words>
  <Application>Microsoft Office PowerPoint</Application>
  <PresentationFormat>Widescreen</PresentationFormat>
  <Paragraphs>491</Paragraphs>
  <Slides>37</Slides>
  <Notes>37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37</vt:i4>
      </vt:variant>
    </vt:vector>
  </HeadingPairs>
  <TitlesOfParts>
    <vt:vector size="51" baseType="lpstr">
      <vt:lpstr>Arial</vt:lpstr>
      <vt:lpstr>Arial Narrow</vt:lpstr>
      <vt:lpstr>Calibri</vt:lpstr>
      <vt:lpstr>ProximaNova-Regular</vt:lpstr>
      <vt:lpstr>PrudentialModern Bold SemiConde</vt:lpstr>
      <vt:lpstr>PrudentialModern SemCond</vt:lpstr>
      <vt:lpstr>PrudentialModern SemCond Bold S</vt:lpstr>
      <vt:lpstr>Segoe UI</vt:lpstr>
      <vt:lpstr>Times</vt:lpstr>
      <vt:lpstr>Wingdings</vt:lpstr>
      <vt:lpstr>Advanced Layout</vt:lpstr>
      <vt:lpstr>Covers and Section Headers</vt:lpstr>
      <vt:lpstr>1_Advanced Layout</vt:lpstr>
      <vt:lpstr>2_Advanced Layout</vt:lpstr>
      <vt:lpstr> Asset Based Chronic Illness Planning Using Life Insurance</vt:lpstr>
      <vt:lpstr>Important Information</vt:lpstr>
      <vt:lpstr>Historical Inflation Rate</vt:lpstr>
      <vt:lpstr>Agenda</vt:lpstr>
      <vt:lpstr>What are clients doing?</vt:lpstr>
      <vt:lpstr>Clients Who May Benefit…</vt:lpstr>
      <vt:lpstr>Cash on the sidelines</vt:lpstr>
      <vt:lpstr>Interest Rates</vt:lpstr>
      <vt:lpstr>Why accept a low rate of return?</vt:lpstr>
      <vt:lpstr>Cons of cash on the sidelines</vt:lpstr>
      <vt:lpstr>Reduced Purchasing Power </vt:lpstr>
      <vt:lpstr>What can we do about it?</vt:lpstr>
      <vt:lpstr>Custom Premier II with BAR</vt:lpstr>
      <vt:lpstr>The Versatility of Life Insurance</vt:lpstr>
      <vt:lpstr>Client Profile: Susan</vt:lpstr>
      <vt:lpstr>What if I need the money?</vt:lpstr>
      <vt:lpstr>What if I die?</vt:lpstr>
      <vt:lpstr>What if I become chronically ill?</vt:lpstr>
      <vt:lpstr>Addressing Chronic Illness</vt:lpstr>
      <vt:lpstr>What if I get sick?</vt:lpstr>
      <vt:lpstr>What’s the right amount?</vt:lpstr>
      <vt:lpstr>Not quite chronically ill?</vt:lpstr>
      <vt:lpstr>Payment flexibility</vt:lpstr>
      <vt:lpstr>Accelerating the Process</vt:lpstr>
      <vt:lpstr>Full underwriting</vt:lpstr>
      <vt:lpstr>What are the alternatives?</vt:lpstr>
      <vt:lpstr>What are the alternatives? </vt:lpstr>
      <vt:lpstr>Premium flexibility</vt:lpstr>
      <vt:lpstr>What if I need cash?</vt:lpstr>
      <vt:lpstr>What if I die? </vt:lpstr>
      <vt:lpstr>What if I need care?</vt:lpstr>
      <vt:lpstr>Review</vt:lpstr>
      <vt:lpstr>How can Prudential help?</vt:lpstr>
      <vt:lpstr>Approaching the market</vt:lpstr>
      <vt:lpstr>Beginning the conversation</vt:lpstr>
      <vt:lpstr>Important Information </vt:lpstr>
      <vt:lpstr>Important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MonicaS</dc:creator>
  <cp:lastModifiedBy>Charlotte Bing - Financial Markets Inc</cp:lastModifiedBy>
  <cp:revision>1009</cp:revision>
  <cp:lastPrinted>2021-08-18T17:42:39Z</cp:lastPrinted>
  <dcterms:modified xsi:type="dcterms:W3CDTF">2021-11-15T17:16:46Z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0x010100999C4FFDA086E74B8187C2D49E9EF550</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AuthorIds_UIVersion_2048">
    <vt:lpwstr>83</vt:lpwstr>
  </property>
</Properties>
</file>