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1"/>
    <p:sldMasterId id="2147483672" r:id="rId12"/>
  </p:sldMasterIdLst>
  <p:notesMasterIdLst>
    <p:notesMasterId r:id="rId18"/>
  </p:notesMasterIdLst>
  <p:sldIdLst>
    <p:sldId id="256" r:id="rId13"/>
    <p:sldId id="265" r:id="rId14"/>
    <p:sldId id="329" r:id="rId15"/>
    <p:sldId id="328" r:id="rId16"/>
    <p:sldId id="261" r:id="rId17"/>
  </p:sldIdLst>
  <p:sldSz cx="12192000" cy="6858000"/>
  <p:notesSz cx="6858000" cy="9144000"/>
  <p:custDataLst>
    <p:custData r:id="rId8"/>
    <p:custData r:id="rId6"/>
    <p:custData r:id="rId1"/>
    <p:custData r:id="rId2"/>
    <p:custData r:id="rId7"/>
    <p:custData r:id="rId3"/>
    <p:custData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A147"/>
    <a:srgbClr val="95C9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7" autoAdjust="0"/>
    <p:restoredTop sz="57247" autoAdjust="0"/>
  </p:normalViewPr>
  <p:slideViewPr>
    <p:cSldViewPr snapToGrid="0">
      <p:cViewPr varScale="1">
        <p:scale>
          <a:sx n="48" d="100"/>
          <a:sy n="48" d="100"/>
        </p:scale>
        <p:origin x="203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Master" Target="slideMasters/slideMaster2.xml"/><Relationship Id="rId17" Type="http://schemas.openxmlformats.org/officeDocument/2006/relationships/slide" Target="slides/slide5.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5" Type="http://schemas.openxmlformats.org/officeDocument/2006/relationships/customXml" Target="../customXml/item5.xml"/><Relationship Id="rId15" Type="http://schemas.openxmlformats.org/officeDocument/2006/relationships/slide" Target="slides/slide3.xml"/><Relationship Id="rId10" Type="http://schemas.openxmlformats.org/officeDocument/2006/relationships/customXml" Target="../customXml/item10.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98274-4471-4585-B0C5-A521FE6A0A39}" type="datetimeFigureOut">
              <a:rPr lang="en-US" smtClean="0"/>
              <a:t>10/18/2021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0948D-E947-4DAD-8543-2AC449C7C40E}" type="slidenum">
              <a:rPr lang="en-US" smtClean="0"/>
              <a:t>‹#›</a:t>
            </a:fld>
            <a:endParaRPr lang="en-US"/>
          </a:p>
        </p:txBody>
      </p:sp>
    </p:spTree>
    <p:extLst>
      <p:ext uri="{BB962C8B-B14F-4D97-AF65-F5344CB8AC3E}">
        <p14:creationId xmlns:p14="http://schemas.microsoft.com/office/powerpoint/2010/main" val="25103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i="0" u="none" strike="noStrike" baseline="0" dirty="0">
              <a:solidFill>
                <a:srgbClr val="09A046"/>
              </a:solidFill>
              <a:latin typeface="Arial" panose="020B0604020202020204" pitchFamily="34" charset="0"/>
              <a:cs typeface="Arial" panose="020B0604020202020204" pitchFamily="34" charset="0"/>
            </a:endParaRPr>
          </a:p>
          <a:p>
            <a:endParaRPr lang="en-US" sz="1800" b="0" i="0" u="none" strike="noStrike" baseline="0" dirty="0">
              <a:solidFill>
                <a:srgbClr val="09A04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950948D-E947-4DAD-8543-2AC449C7C40E}" type="slidenum">
              <a:rPr lang="en-US" smtClean="0"/>
              <a:t>1</a:t>
            </a:fld>
            <a:endParaRPr lang="en-US"/>
          </a:p>
        </p:txBody>
      </p:sp>
    </p:spTree>
    <p:extLst>
      <p:ext uri="{BB962C8B-B14F-4D97-AF65-F5344CB8AC3E}">
        <p14:creationId xmlns:p14="http://schemas.microsoft.com/office/powerpoint/2010/main" val="192120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500"/>
              </a:lnSpc>
              <a:spcBef>
                <a:spcPts val="450"/>
              </a:spcBef>
              <a:spcAft>
                <a:spcPts val="900"/>
              </a:spcAft>
            </a:pPr>
            <a:r>
              <a:rPr lang="en-US" sz="1800" b="0" spc="10" dirty="0">
                <a:solidFill>
                  <a:srgbClr val="0AA147"/>
                </a:solidFill>
                <a:effectLst/>
                <a:latin typeface="Arial" panose="020B0604020202020204" pitchFamily="34" charset="0"/>
                <a:ea typeface="Times New Roman" panose="02020603050405020304" pitchFamily="18" charset="0"/>
                <a:cs typeface="Arial-BoldMT"/>
              </a:rPr>
              <a:t>In September, the House Ways and Means Committee released and approved draft legislation as part of Congress’ ongoing $3.5 trillion budget reconciliation bill. The legislation includes significant tax proposals that, if passed, would dramatically increase what high-net worth individuals and corporations pay.</a:t>
            </a:r>
          </a:p>
          <a:p>
            <a:pPr marL="0" marR="0">
              <a:lnSpc>
                <a:spcPts val="1500"/>
              </a:lnSpc>
              <a:spcBef>
                <a:spcPts val="450"/>
              </a:spcBef>
              <a:spcAft>
                <a:spcPts val="900"/>
              </a:spcAft>
            </a:pPr>
            <a:endParaRPr lang="en-US" sz="1800" b="1" spc="10" dirty="0">
              <a:solidFill>
                <a:srgbClr val="0AA147"/>
              </a:solidFill>
              <a:effectLst/>
              <a:latin typeface="Arial" panose="020B0604020202020204" pitchFamily="34" charset="0"/>
              <a:ea typeface="Times New Roman" panose="02020603050405020304" pitchFamily="18" charset="0"/>
              <a:cs typeface="Arial-BoldMT"/>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According to The National Law Review, the committee’s recommendations head to the House Budget Committee – and the Senate will vote on its own reconciliation bill featuring tax increases proposes by the Senate Finance Committee. While these changes remain pending, it's important to note that the recommendations in their current form may not end up in the final budget bill.</a:t>
            </a:r>
          </a:p>
          <a:p>
            <a:pPr marL="0" marR="0">
              <a:lnSpc>
                <a:spcPts val="1400"/>
              </a:lnSpc>
              <a:spcBef>
                <a:spcPts val="0"/>
              </a:spcBef>
              <a:spcAft>
                <a:spcPts val="450"/>
              </a:spcAft>
            </a:pPr>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Making your way through all these changes can be overwhelming. Be sure to work with your financial professional and tax advisor to understand the potential impact to you or your business.</a:t>
            </a:r>
          </a:p>
          <a:p>
            <a:pPr marL="0" marR="0">
              <a:lnSpc>
                <a:spcPts val="1500"/>
              </a:lnSpc>
              <a:spcBef>
                <a:spcPts val="450"/>
              </a:spcBef>
              <a:spcAft>
                <a:spcPts val="900"/>
              </a:spcAft>
            </a:pPr>
            <a:endParaRPr lang="en-US" sz="1800" b="1" spc="10" dirty="0">
              <a:solidFill>
                <a:srgbClr val="0AA147"/>
              </a:solidFill>
              <a:effectLst/>
              <a:latin typeface="Arial" panose="020B0604020202020204" pitchFamily="34" charset="0"/>
              <a:ea typeface="Times New Roman" panose="02020603050405020304" pitchFamily="18" charset="0"/>
              <a:cs typeface="Arial-BoldMT"/>
            </a:endParaRPr>
          </a:p>
          <a:p>
            <a:pPr marL="0" marR="0">
              <a:lnSpc>
                <a:spcPts val="1500"/>
              </a:lnSpc>
              <a:spcBef>
                <a:spcPts val="450"/>
              </a:spcBef>
              <a:spcAft>
                <a:spcPts val="900"/>
              </a:spcAft>
            </a:pPr>
            <a:r>
              <a:rPr lang="en-US" sz="1800" b="1" spc="10" dirty="0">
                <a:solidFill>
                  <a:srgbClr val="0AA147"/>
                </a:solidFill>
                <a:effectLst/>
                <a:latin typeface="Arial" panose="020B0604020202020204" pitchFamily="34" charset="0"/>
                <a:ea typeface="Times New Roman" panose="02020603050405020304" pitchFamily="18" charset="0"/>
                <a:cs typeface="Arial-BoldMT"/>
              </a:rPr>
              <a:t>Highlights: House Ways and Means tax proposal</a:t>
            </a:r>
          </a:p>
          <a:p>
            <a:pPr marL="0" marR="0">
              <a:lnSpc>
                <a:spcPts val="1500"/>
              </a:lnSpc>
              <a:spcBef>
                <a:spcPts val="450"/>
              </a:spcBef>
              <a:spcAft>
                <a:spcPts val="900"/>
              </a:spcAft>
            </a:pPr>
            <a:endParaRPr lang="en-US" sz="1800" b="1" spc="10" dirty="0">
              <a:solidFill>
                <a:srgbClr val="0AA147"/>
              </a:solidFill>
              <a:effectLst/>
              <a:latin typeface="Arial" panose="020B0604020202020204" pitchFamily="34" charset="0"/>
              <a:ea typeface="Times New Roman" panose="02020603050405020304" pitchFamily="18" charset="0"/>
              <a:cs typeface="Arial-BoldMT"/>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Let’s take a look at a summary of proposed changes that may be particularly relevant to high-net worth individuals and business owners.</a:t>
            </a:r>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2</a:t>
            </a:fld>
            <a:endParaRPr lang="en-US"/>
          </a:p>
        </p:txBody>
      </p:sp>
    </p:spTree>
    <p:extLst>
      <p:ext uri="{BB962C8B-B14F-4D97-AF65-F5344CB8AC3E}">
        <p14:creationId xmlns:p14="http://schemas.microsoft.com/office/powerpoint/2010/main" val="1015316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Individual and capital gains and dividend tax rate increases</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400"/>
              </a:lnSpc>
              <a:spcBef>
                <a:spcPts val="0"/>
              </a:spcBef>
              <a:spcAft>
                <a:spcPts val="45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Capital gains and dividend tax rates, as proposed by the House Ways and Means Committee, would increase for certain higher-income taxpayers from their current level of 20% to as high as 25%. There is a 3% surtax proposed that would apply to both ordinary and capital gain income in excess of $5,000,000 ($2,500,000 for married individuals filing separately and $100,000 for estates and trusts).</a:t>
            </a:r>
          </a:p>
          <a:p>
            <a:pPr marL="0" marR="0">
              <a:lnSpc>
                <a:spcPts val="1400"/>
              </a:lnSpc>
              <a:spcBef>
                <a:spcPts val="0"/>
              </a:spcBef>
              <a:spcAft>
                <a:spcPts val="450"/>
              </a:spcAft>
            </a:pPr>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Individual tax rates could increase from 37% to 39.6% for married individuals filing jointly with taxable income over $450,000, heads of households with taxable income over $425,000, and unmarried individuals with taxable income over $400,000.</a:t>
            </a:r>
          </a:p>
          <a:p>
            <a:pPr marL="0" marR="0">
              <a:lnSpc>
                <a:spcPts val="1300"/>
              </a:lnSpc>
              <a:spcBef>
                <a:spcPts val="700"/>
              </a:spcBef>
              <a:spcAft>
                <a:spcPts val="0"/>
              </a:spcAft>
            </a:pPr>
            <a:endParaRPr lang="en-US" sz="1800" b="1" spc="10" dirty="0">
              <a:solidFill>
                <a:srgbClr val="284684"/>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Estate and gift tax increases and changes</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estate tax and lifetime gift tax exemption is currently $11.7 million per person and would drop to $5 million (adjusted for inflation). Under current law, this reduction is already scheduled to occur on January 1, 2026, and the proposal would accelerate that change to the beginning of 2022.</a:t>
            </a:r>
          </a:p>
          <a:p>
            <a:pPr marL="0" marR="0">
              <a:lnSpc>
                <a:spcPts val="1400"/>
              </a:lnSpc>
              <a:spcBef>
                <a:spcPts val="0"/>
              </a:spcBef>
              <a:spcAft>
                <a:spcPts val="450"/>
              </a:spcAft>
            </a:pPr>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estate and gift tax rules that apply to grantor trusts could be severely limited under the House Ways and Means Committee’s proposal. No longer will the grantor be able to supercharge estate tax planning by paying the income tax on behalf of the irrevocable trust and by selling appreciated assets to the trust in a tax-free exchange. </a:t>
            </a:r>
          </a:p>
          <a:p>
            <a:pPr marL="0" marR="0">
              <a:lnSpc>
                <a:spcPts val="1400"/>
              </a:lnSpc>
              <a:spcBef>
                <a:spcPts val="0"/>
              </a:spcBef>
              <a:spcAft>
                <a:spcPts val="450"/>
              </a:spcAft>
            </a:pPr>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enacted, the assets owned by the irrevocable trust will be pulled into the grantor’s taxable estate and will eliminate the grantor’s ability to sell appreciated assets without paying capital gains tax. </a:t>
            </a: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Under the proposal, taxpayers will no longer be able to take valuation discounts for gift and estate tax purposes on entities holding passive assets not used in an active trade or business.</a:t>
            </a:r>
          </a:p>
          <a:p>
            <a:pPr marL="0" marR="0">
              <a:lnSpc>
                <a:spcPts val="1300"/>
              </a:lnSpc>
              <a:spcBef>
                <a:spcPts val="700"/>
              </a:spcBef>
              <a:spcAft>
                <a:spcPts val="0"/>
              </a:spcAft>
            </a:pPr>
            <a:endParaRPr lang="en-US" sz="1800" b="1" spc="10" dirty="0">
              <a:solidFill>
                <a:srgbClr val="284684"/>
              </a:solidFill>
              <a:effectLst/>
              <a:latin typeface="Arial" panose="020B0604020202020204" pitchFamily="34" charset="0"/>
              <a:ea typeface="Times New Roman" panose="02020603050405020304" pitchFamily="18" charset="0"/>
              <a:cs typeface="Arial-BoldMT"/>
            </a:endParaRPr>
          </a:p>
          <a:p>
            <a:pPr marL="0" marR="0">
              <a:lnSpc>
                <a:spcPts val="1300"/>
              </a:lnSpc>
              <a:spcBef>
                <a:spcPts val="700"/>
              </a:spcBef>
              <a:spcAft>
                <a:spcPts val="0"/>
              </a:spcAft>
            </a:pPr>
            <a:r>
              <a:rPr lang="en-US" sz="1800" b="1" spc="10" dirty="0">
                <a:solidFill>
                  <a:srgbClr val="284684"/>
                </a:solidFill>
                <a:effectLst/>
                <a:latin typeface="Arial" panose="020B0604020202020204" pitchFamily="34" charset="0"/>
                <a:ea typeface="Times New Roman" panose="02020603050405020304" pitchFamily="18" charset="0"/>
                <a:cs typeface="Arial-BoldMT"/>
              </a:rPr>
              <a:t>Retirement plan changes</a:t>
            </a:r>
            <a:endParaRPr lang="en-US" sz="1800" b="1" spc="10" dirty="0">
              <a:solidFill>
                <a:srgbClr val="000000"/>
              </a:solidFill>
              <a:effectLst/>
              <a:latin typeface="Arial" panose="020B0604020202020204" pitchFamily="34" charset="0"/>
              <a:ea typeface="Times New Roman" panose="02020603050405020304" pitchFamily="18" charset="0"/>
              <a:cs typeface="Arial-BoldMT"/>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bill would prohibit individuals with retirement accounts exceeding $10 million from contributing extra savings and would have a new required minimum distribution (RMD) each year and that RMD will be equal to one-half of the IRA value in excess of $10 million.</a:t>
            </a:r>
          </a:p>
          <a:p>
            <a:pPr marL="0" marR="0">
              <a:lnSpc>
                <a:spcPts val="1400"/>
              </a:lnSpc>
              <a:spcBef>
                <a:spcPts val="0"/>
              </a:spcBef>
              <a:spcAft>
                <a:spcPts val="450"/>
              </a:spcAft>
            </a:pPr>
            <a:endPar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would also repeal so-called Roth conversions in individual retirement accounts and 401(k)-type plans for individuals making more than $400,000 a year ($450,000 married filing jointly and $425,000 heads of household). It would also prevent savers from using the “mega-backdoor Roth” strategy, regardless of income level.</a:t>
            </a:r>
          </a:p>
        </p:txBody>
      </p:sp>
      <p:sp>
        <p:nvSpPr>
          <p:cNvPr id="4" name="Slide Number Placeholder 3"/>
          <p:cNvSpPr>
            <a:spLocks noGrp="1"/>
          </p:cNvSpPr>
          <p:nvPr>
            <p:ph type="sldNum" sz="quarter" idx="5"/>
          </p:nvPr>
        </p:nvSpPr>
        <p:spPr/>
        <p:txBody>
          <a:bodyPr/>
          <a:lstStyle/>
          <a:p>
            <a:fld id="{6950948D-E947-4DAD-8543-2AC449C7C40E}" type="slidenum">
              <a:rPr lang="en-US" smtClean="0"/>
              <a:t>3</a:t>
            </a:fld>
            <a:endParaRPr lang="en-US"/>
          </a:p>
        </p:txBody>
      </p:sp>
    </p:spTree>
    <p:extLst>
      <p:ext uri="{BB962C8B-B14F-4D97-AF65-F5344CB8AC3E}">
        <p14:creationId xmlns:p14="http://schemas.microsoft.com/office/powerpoint/2010/main" val="266056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40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While it’s impossible to predict how many tax changes will pass through Congress as proposed, one thing is certain: your financial professional can help you navigate what these tax changes could mean for you.</a:t>
            </a:r>
          </a:p>
        </p:txBody>
      </p:sp>
      <p:sp>
        <p:nvSpPr>
          <p:cNvPr id="4" name="Slide Number Placeholder 3"/>
          <p:cNvSpPr>
            <a:spLocks noGrp="1"/>
          </p:cNvSpPr>
          <p:nvPr>
            <p:ph type="sldNum" sz="quarter" idx="5"/>
          </p:nvPr>
        </p:nvSpPr>
        <p:spPr/>
        <p:txBody>
          <a:bodyPr/>
          <a:lstStyle/>
          <a:p>
            <a:fld id="{6950948D-E947-4DAD-8543-2AC449C7C40E}" type="slidenum">
              <a:rPr lang="en-US" smtClean="0"/>
              <a:t>4</a:t>
            </a:fld>
            <a:endParaRPr lang="en-US"/>
          </a:p>
        </p:txBody>
      </p:sp>
    </p:spTree>
    <p:extLst>
      <p:ext uri="{BB962C8B-B14F-4D97-AF65-F5344CB8AC3E}">
        <p14:creationId xmlns:p14="http://schemas.microsoft.com/office/powerpoint/2010/main" val="1757502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5</a:t>
            </a:fld>
            <a:endParaRPr lang="en-US"/>
          </a:p>
        </p:txBody>
      </p:sp>
    </p:spTree>
    <p:extLst>
      <p:ext uri="{BB962C8B-B14F-4D97-AF65-F5344CB8AC3E}">
        <p14:creationId xmlns:p14="http://schemas.microsoft.com/office/powerpoint/2010/main" val="313017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0" y="3368675"/>
            <a:ext cx="10553700" cy="1276350"/>
          </a:xfrm>
        </p:spPr>
        <p:txBody>
          <a:bodyPr>
            <a:normAutofit/>
          </a:bodyPr>
          <a:lstStyle>
            <a:lvl1pPr marL="920750" indent="0">
              <a:lnSpc>
                <a:spcPts val="1000"/>
              </a:lnSpc>
              <a:spcBef>
                <a:spcPts val="0"/>
              </a:spcBef>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lvl="0">
              <a:lnSpc>
                <a:spcPts val="1000"/>
              </a:lnSpc>
              <a:defRPr/>
            </a:pPr>
            <a:r>
              <a:rPr lang="en-US" spc="-5">
                <a:solidFill>
                  <a:srgbClr val="595959"/>
                </a:solidFill>
                <a:latin typeface="Arial" panose="020B0604020202020204" pitchFamily="34" charset="0"/>
              </a:rPr>
              <a:t>Click to edit Master text styles</a:t>
            </a:r>
          </a:p>
          <a:p>
            <a:pPr lvl="1">
              <a:lnSpc>
                <a:spcPts val="1000"/>
              </a:lnSpc>
              <a:defRPr/>
            </a:pPr>
            <a:r>
              <a:rPr lang="en-US" spc="-5">
                <a:solidFill>
                  <a:srgbClr val="595959"/>
                </a:solidFill>
                <a:latin typeface="Arial" panose="020B0604020202020204" pitchFamily="34" charset="0"/>
              </a:rPr>
              <a:t>Second level</a:t>
            </a:r>
          </a:p>
          <a:p>
            <a:pPr lvl="2">
              <a:lnSpc>
                <a:spcPts val="1000"/>
              </a:lnSpc>
              <a:defRPr/>
            </a:pPr>
            <a:r>
              <a:rPr lang="en-US" spc="-5">
                <a:solidFill>
                  <a:srgbClr val="595959"/>
                </a:solidFill>
                <a:latin typeface="Arial" panose="020B0604020202020204" pitchFamily="34" charset="0"/>
              </a:rPr>
              <a:t>Third level</a:t>
            </a:r>
          </a:p>
        </p:txBody>
      </p:sp>
    </p:spTree>
    <p:extLst>
      <p:ext uri="{BB962C8B-B14F-4D97-AF65-F5344CB8AC3E}">
        <p14:creationId xmlns:p14="http://schemas.microsoft.com/office/powerpoint/2010/main" val="174653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a:solidFill>
            <a:schemeClr val="accent5">
              <a:lumMod val="20000"/>
              <a:lumOff val="80000"/>
            </a:schemeClr>
          </a:solidFill>
        </p:spPr>
        <p:txBody>
          <a:bodyPr anchor="ctr">
            <a:normAutofit/>
          </a:bodyPr>
          <a:lstStyle>
            <a:lvl1pPr marL="0" indent="0">
              <a:buFontTx/>
              <a:buNone/>
              <a:defRPr sz="1200"/>
            </a:lvl1pPr>
          </a:lstStyle>
          <a:p>
            <a:r>
              <a:rPr lang="en-US"/>
              <a:t>Click icon to add chart</a:t>
            </a:r>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796155"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1" y="2526793"/>
            <a:ext cx="10871200" cy="941832"/>
          </a:xfrm>
        </p:spPr>
        <p:txBody>
          <a:bodyPr>
            <a:noAutofit/>
          </a:bodyPr>
          <a:lstStyle>
            <a:lvl1pPr marL="0" indent="0">
              <a:buFontTx/>
              <a:buNone/>
              <a:defRPr b="1" baseline="0">
                <a:solidFill>
                  <a:schemeClr val="accent5"/>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5" name="Content Placeholder 3"/>
          <p:cNvSpPr>
            <a:spLocks noGrp="1"/>
          </p:cNvSpPr>
          <p:nvPr>
            <p:ph sz="half" idx="2" hasCustomPrompt="1"/>
          </p:nvPr>
        </p:nvSpPr>
        <p:spPr>
          <a:xfrm>
            <a:off x="9144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4196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9248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63638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phic_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0" y="2526793"/>
            <a:ext cx="3352800" cy="1133855"/>
          </a:xfrm>
        </p:spPr>
        <p:txBody>
          <a:bodyPr>
            <a:normAutofit/>
          </a:bodyPr>
          <a:lstStyle>
            <a:lvl1pPr marL="0" indent="0" algn="l">
              <a:lnSpc>
                <a:spcPts val="12000"/>
              </a:lnSpc>
              <a:spcBef>
                <a:spcPts val="0"/>
              </a:spcBef>
              <a:buFontTx/>
              <a:buNone/>
              <a:defRPr sz="12000" b="1" baseline="0">
                <a:solidFill>
                  <a:schemeClr val="tx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5" name="Content Placeholder 3"/>
          <p:cNvSpPr>
            <a:spLocks noGrp="1"/>
          </p:cNvSpPr>
          <p:nvPr>
            <p:ph sz="half" idx="2" hasCustomPrompt="1"/>
          </p:nvPr>
        </p:nvSpPr>
        <p:spPr>
          <a:xfrm>
            <a:off x="9144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419600" y="2526793"/>
            <a:ext cx="3352800" cy="1133855"/>
          </a:xfrm>
        </p:spPr>
        <p:txBody>
          <a:bodyPr>
            <a:normAutofit/>
          </a:bodyPr>
          <a:lstStyle>
            <a:lvl1pPr marL="0" indent="0" algn="l">
              <a:lnSpc>
                <a:spcPts val="12000"/>
              </a:lnSpc>
              <a:spcBef>
                <a:spcPts val="0"/>
              </a:spcBef>
              <a:buFontTx/>
              <a:buNone/>
              <a:defRPr sz="12000"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924800" y="2526793"/>
            <a:ext cx="3352800" cy="1133855"/>
          </a:xfrm>
        </p:spPr>
        <p:txBody>
          <a:bodyPr>
            <a:normAutofit/>
          </a:bodyPr>
          <a:lstStyle>
            <a:lvl1pPr marL="0" indent="0" algn="l">
              <a:lnSpc>
                <a:spcPts val="12000"/>
              </a:lnSpc>
              <a:spcBef>
                <a:spcPts val="0"/>
              </a:spcBef>
              <a:buFontTx/>
              <a:buNone/>
              <a:defRPr sz="12000"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8" name="Content Placeholder 3"/>
          <p:cNvSpPr>
            <a:spLocks noGrp="1"/>
          </p:cNvSpPr>
          <p:nvPr>
            <p:ph sz="half" idx="12" hasCustomPrompt="1"/>
          </p:nvPr>
        </p:nvSpPr>
        <p:spPr>
          <a:xfrm>
            <a:off x="44196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9" name="Content Placeholder 3"/>
          <p:cNvSpPr>
            <a:spLocks noGrp="1"/>
          </p:cNvSpPr>
          <p:nvPr>
            <p:ph sz="half" idx="13" hasCustomPrompt="1"/>
          </p:nvPr>
        </p:nvSpPr>
        <p:spPr>
          <a:xfrm>
            <a:off x="7924800"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21729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4874" y="1447800"/>
            <a:ext cx="5588000" cy="5105400"/>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71015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58500" cy="960120"/>
          </a:xfrm>
        </p:spPr>
        <p:txBody>
          <a:bodyPr>
            <a:noAutofit/>
          </a:bodyPr>
          <a:lstStyle>
            <a:lvl1pPr>
              <a:defRPr/>
            </a:lvl1pPr>
          </a:lstStyle>
          <a:p>
            <a:r>
              <a:rPr lang="en-US" dirty="0"/>
              <a:t>Headline 30pt Arial bold to accommodate longer headlines</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20121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0485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70485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6" name="Picture Placeholder 9"/>
          <p:cNvSpPr>
            <a:spLocks noGrp="1"/>
          </p:cNvSpPr>
          <p:nvPr>
            <p:ph type="pic" sz="quarter" idx="10"/>
          </p:nvPr>
        </p:nvSpPr>
        <p:spPr>
          <a:xfrm>
            <a:off x="609600" y="1447800"/>
            <a:ext cx="5562600" cy="1981200"/>
          </a:xfrm>
          <a:solidFill>
            <a:schemeClr val="accent1"/>
          </a:solidFill>
          <a:ln>
            <a:noFill/>
          </a:ln>
        </p:spPr>
        <p:txBody>
          <a:bodyPr/>
          <a:lstStyle>
            <a:lvl1pPr marL="0" indent="0">
              <a:buFontTx/>
              <a:buNone/>
              <a:defRPr>
                <a:solidFill>
                  <a:schemeClr val="bg2"/>
                </a:solidFill>
              </a:defRPr>
            </a:lvl1pPr>
          </a:lstStyle>
          <a:p>
            <a:r>
              <a:rPr lang="en-US"/>
              <a:t>Click icon to add picture</a:t>
            </a:r>
            <a:endParaRPr lang="en-US" dirty="0"/>
          </a:p>
        </p:txBody>
      </p:sp>
      <p:sp>
        <p:nvSpPr>
          <p:cNvPr id="7" name="Content Placeholder 10"/>
          <p:cNvSpPr>
            <a:spLocks noGrp="1"/>
          </p:cNvSpPr>
          <p:nvPr>
            <p:ph sz="quarter" idx="11"/>
          </p:nvPr>
        </p:nvSpPr>
        <p:spPr>
          <a:xfrm>
            <a:off x="609600" y="3535681"/>
            <a:ext cx="2932176" cy="1115567"/>
          </a:xfrm>
          <a:solidFill>
            <a:schemeClr val="bg2"/>
          </a:solidFill>
        </p:spPr>
        <p:txBody>
          <a:bodyPr>
            <a:normAutofit/>
          </a:bodyPr>
          <a:lstStyle>
            <a:lvl1pPr marL="0" indent="0">
              <a:buFontTx/>
              <a:buNone/>
              <a:defRPr sz="1600"/>
            </a:lvl1pPr>
          </a:lstStyle>
          <a:p>
            <a:pPr lvl="0"/>
            <a:r>
              <a:rPr lang="en-US"/>
              <a:t>Click to edit Master text styles</a:t>
            </a:r>
          </a:p>
        </p:txBody>
      </p:sp>
      <p:sp>
        <p:nvSpPr>
          <p:cNvPr id="8" name="Picture Placeholder 11"/>
          <p:cNvSpPr>
            <a:spLocks noGrp="1"/>
          </p:cNvSpPr>
          <p:nvPr>
            <p:ph type="pic" sz="quarter" idx="12"/>
          </p:nvPr>
        </p:nvSpPr>
        <p:spPr>
          <a:xfrm>
            <a:off x="609600" y="4751832"/>
            <a:ext cx="2933700" cy="1801368"/>
          </a:xfrm>
          <a:solidFill>
            <a:schemeClr val="accent1"/>
          </a:solidFill>
          <a:ln>
            <a:noFill/>
          </a:ln>
        </p:spPr>
        <p:txBody>
          <a:bodyPr/>
          <a:lstStyle>
            <a:lvl1pPr marL="0" indent="0">
              <a:buFontTx/>
              <a:buNone/>
              <a:defRPr>
                <a:solidFill>
                  <a:schemeClr val="bg2"/>
                </a:solidFill>
              </a:defRPr>
            </a:lvl1pPr>
          </a:lstStyle>
          <a:p>
            <a:r>
              <a:rPr lang="en-US"/>
              <a:t>Click icon to add picture</a:t>
            </a:r>
            <a:endParaRPr lang="en-US" dirty="0"/>
          </a:p>
        </p:txBody>
      </p:sp>
      <p:sp>
        <p:nvSpPr>
          <p:cNvPr id="9" name="Picture Placeholder 12"/>
          <p:cNvSpPr>
            <a:spLocks noGrp="1"/>
          </p:cNvSpPr>
          <p:nvPr>
            <p:ph type="pic" sz="quarter" idx="13"/>
          </p:nvPr>
        </p:nvSpPr>
        <p:spPr>
          <a:xfrm>
            <a:off x="3701288" y="3535681"/>
            <a:ext cx="2470912" cy="3017519"/>
          </a:xfrm>
          <a:solidFill>
            <a:schemeClr val="bg2"/>
          </a:solidFill>
        </p:spPr>
        <p:txBody>
          <a:bodyPr/>
          <a:lstStyle>
            <a:lvl1pPr marL="0" indent="0">
              <a:buFontTx/>
              <a:buNone/>
              <a:defRPr/>
            </a:lvl1pPr>
          </a:lstStyle>
          <a:p>
            <a:r>
              <a:rPr lang="en-US"/>
              <a:t>Click icon to add picture</a:t>
            </a:r>
            <a:endParaRPr lang="en-US" dirty="0"/>
          </a:p>
        </p:txBody>
      </p:sp>
    </p:spTree>
    <p:extLst>
      <p:ext uri="{BB962C8B-B14F-4D97-AF65-F5344CB8AC3E}">
        <p14:creationId xmlns:p14="http://schemas.microsoft.com/office/powerpoint/2010/main" val="351490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31412"/>
            <a:ext cx="5105400" cy="3913632"/>
          </a:xfrm>
        </p:spPr>
        <p:txBody>
          <a:bodyPr>
            <a:noAutofit/>
          </a:bodyPr>
          <a:lstStyle>
            <a:lvl1pPr marL="0" indent="0">
              <a:lnSpc>
                <a:spcPts val="2200"/>
              </a:lnSpc>
              <a:buFontTx/>
              <a:buNone/>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r>
              <a:rPr lang="en-US"/>
              <a:t>Click icon to add chart</a:t>
            </a:r>
          </a:p>
        </p:txBody>
      </p:sp>
      <p:sp>
        <p:nvSpPr>
          <p:cNvPr id="6"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r>
              <a:rPr lang="en-US"/>
              <a:t>Click icon to add chart</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481706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2667000"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5" name="Picture Placeholder 5"/>
          <p:cNvSpPr>
            <a:spLocks noGrp="1"/>
          </p:cNvSpPr>
          <p:nvPr>
            <p:ph type="pic" sz="quarter" idx="10"/>
          </p:nvPr>
        </p:nvSpPr>
        <p:spPr>
          <a:xfrm>
            <a:off x="905256" y="2563496"/>
            <a:ext cx="1609344" cy="1060704"/>
          </a:xfrm>
        </p:spPr>
        <p:txBody>
          <a:bodyPr anchor="ctr">
            <a:normAutofit/>
          </a:bodyPr>
          <a:lstStyle>
            <a:lvl1pPr marL="0" indent="0">
              <a:buFontTx/>
              <a:buNone/>
              <a:defRPr sz="1200"/>
            </a:lvl1pPr>
          </a:lstStyle>
          <a:p>
            <a:r>
              <a:rPr lang="en-US"/>
              <a:t>Click icon to add picture</a:t>
            </a:r>
            <a:endParaRPr lang="en-US" dirty="0"/>
          </a:p>
        </p:txBody>
      </p:sp>
      <p:sp>
        <p:nvSpPr>
          <p:cNvPr id="6" name="Picture Placeholder 5"/>
          <p:cNvSpPr>
            <a:spLocks noGrp="1"/>
          </p:cNvSpPr>
          <p:nvPr>
            <p:ph type="pic" sz="quarter" idx="11"/>
          </p:nvPr>
        </p:nvSpPr>
        <p:spPr>
          <a:xfrm>
            <a:off x="905256" y="3951636"/>
            <a:ext cx="1609344" cy="1060704"/>
          </a:xfrm>
        </p:spPr>
        <p:txBody>
          <a:bodyPr anchor="ctr">
            <a:normAutofit/>
          </a:bodyPr>
          <a:lstStyle>
            <a:lvl1pPr marL="0" indent="0">
              <a:buFontTx/>
              <a:buNone/>
              <a:defRPr sz="1200"/>
            </a:lvl1pPr>
          </a:lstStyle>
          <a:p>
            <a:r>
              <a:rPr lang="en-US"/>
              <a:t>Click icon to add picture</a:t>
            </a:r>
            <a:endParaRPr lang="en-US" dirty="0"/>
          </a:p>
        </p:txBody>
      </p:sp>
      <p:sp>
        <p:nvSpPr>
          <p:cNvPr id="7" name="Picture Placeholder 9"/>
          <p:cNvSpPr>
            <a:spLocks noGrp="1"/>
          </p:cNvSpPr>
          <p:nvPr>
            <p:ph type="pic" sz="quarter" idx="12"/>
          </p:nvPr>
        </p:nvSpPr>
        <p:spPr>
          <a:xfrm>
            <a:off x="6172200" y="1422400"/>
            <a:ext cx="5562600" cy="4978400"/>
          </a:xfrm>
          <a:solidFill>
            <a:schemeClr val="bg1">
              <a:lumMod val="95000"/>
            </a:schemeClr>
          </a:solidFill>
        </p:spPr>
        <p:txBody>
          <a:bodyPr anchor="ctr">
            <a:normAutofit/>
          </a:bodyPr>
          <a:lstStyle>
            <a:lvl1pPr marL="0" indent="0">
              <a:buFontTx/>
              <a:buNone/>
              <a:defRPr sz="1200"/>
            </a:lvl1pPr>
          </a:lstStyle>
          <a:p>
            <a:r>
              <a:rPr lang="en-US"/>
              <a:t>Click icon to add picture</a:t>
            </a:r>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46249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251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914400" y="2487470"/>
            <a:ext cx="103251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5"/>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5" name="Picture Placeholder 8"/>
          <p:cNvSpPr>
            <a:spLocks noGrp="1"/>
          </p:cNvSpPr>
          <p:nvPr>
            <p:ph type="pic" sz="quarter" idx="10"/>
          </p:nvPr>
        </p:nvSpPr>
        <p:spPr>
          <a:xfrm>
            <a:off x="914400" y="3429000"/>
            <a:ext cx="2489200" cy="1335024"/>
          </a:xfrm>
        </p:spPr>
        <p:txBody>
          <a:bodyPr/>
          <a:lstStyle>
            <a:lvl1pPr marL="0" indent="0">
              <a:buNone/>
              <a:defRPr/>
            </a:lvl1pPr>
          </a:lstStyle>
          <a:p>
            <a:r>
              <a:rPr lang="en-US"/>
              <a:t>Click icon to add picture</a:t>
            </a:r>
            <a:endParaRPr lang="en-US" dirty="0"/>
          </a:p>
        </p:txBody>
      </p:sp>
      <p:sp>
        <p:nvSpPr>
          <p:cNvPr id="6" name="Picture Placeholder 10"/>
          <p:cNvSpPr>
            <a:spLocks noGrp="1"/>
          </p:cNvSpPr>
          <p:nvPr>
            <p:ph type="pic" sz="quarter" idx="11"/>
          </p:nvPr>
        </p:nvSpPr>
        <p:spPr>
          <a:xfrm>
            <a:off x="4419600" y="3429000"/>
            <a:ext cx="2540000" cy="1335024"/>
          </a:xfrm>
        </p:spPr>
        <p:txBody>
          <a:bodyPr/>
          <a:lstStyle>
            <a:lvl1pPr marL="0" indent="0">
              <a:buNone/>
              <a:defRPr/>
            </a:lvl1pPr>
          </a:lstStyle>
          <a:p>
            <a:r>
              <a:rPr lang="en-US"/>
              <a:t>Click icon to add picture</a:t>
            </a:r>
          </a:p>
        </p:txBody>
      </p:sp>
      <p:sp>
        <p:nvSpPr>
          <p:cNvPr id="7" name="Picture Placeholder 12"/>
          <p:cNvSpPr>
            <a:spLocks noGrp="1"/>
          </p:cNvSpPr>
          <p:nvPr>
            <p:ph type="pic" sz="quarter" idx="12"/>
          </p:nvPr>
        </p:nvSpPr>
        <p:spPr>
          <a:xfrm>
            <a:off x="7924800" y="3429000"/>
            <a:ext cx="2550160" cy="1335024"/>
          </a:xfrm>
        </p:spPr>
        <p:txBody>
          <a:bodyPr/>
          <a:lstStyle>
            <a:lvl1pPr marL="0" indent="0">
              <a:buNone/>
              <a:defRPr/>
            </a:lvl1pPr>
          </a:lstStyle>
          <a:p>
            <a:r>
              <a:rPr lang="en-US"/>
              <a:t>Click icon to add picture</a:t>
            </a:r>
          </a:p>
        </p:txBody>
      </p:sp>
      <p:sp>
        <p:nvSpPr>
          <p:cNvPr id="8" name="Text Placeholder 16"/>
          <p:cNvSpPr>
            <a:spLocks noGrp="1"/>
          </p:cNvSpPr>
          <p:nvPr>
            <p:ph type="body" sz="quarter" idx="13" hasCustomPrompt="1"/>
          </p:nvPr>
        </p:nvSpPr>
        <p:spPr>
          <a:xfrm>
            <a:off x="9144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9" name="Text Placeholder 16"/>
          <p:cNvSpPr>
            <a:spLocks noGrp="1"/>
          </p:cNvSpPr>
          <p:nvPr>
            <p:ph type="body" sz="quarter" idx="14" hasCustomPrompt="1"/>
          </p:nvPr>
        </p:nvSpPr>
        <p:spPr>
          <a:xfrm>
            <a:off x="44196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5" hasCustomPrompt="1"/>
          </p:nvPr>
        </p:nvSpPr>
        <p:spPr>
          <a:xfrm>
            <a:off x="7924800" y="4935538"/>
            <a:ext cx="33147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4900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
        <p:nvSpPr>
          <p:cNvPr id="8" name="Title 1"/>
          <p:cNvSpPr>
            <a:spLocks noGrp="1"/>
          </p:cNvSpPr>
          <p:nvPr>
            <p:ph type="ctrTitle" hasCustomPrompt="1"/>
          </p:nvPr>
        </p:nvSpPr>
        <p:spPr>
          <a:xfrm>
            <a:off x="914400" y="1499616"/>
            <a:ext cx="6211312" cy="932688"/>
          </a:xfrm>
          <a:ln>
            <a:noFill/>
          </a:ln>
        </p:spPr>
        <p:txBody>
          <a:bodyPr anchor="t">
            <a:noAutofit/>
          </a:bodyPr>
          <a:lstStyle>
            <a:lvl1pPr algn="l">
              <a:lnSpc>
                <a:spcPts val="3300"/>
              </a:lnSpc>
              <a:defRPr sz="3200">
                <a:solidFill>
                  <a:schemeClr val="accent1"/>
                </a:solidFill>
              </a:defRPr>
            </a:lvl1pPr>
          </a:lstStyle>
          <a:p>
            <a:r>
              <a:rPr lang="en-US" dirty="0"/>
              <a:t>Headline 32pt</a:t>
            </a:r>
            <a:br>
              <a:rPr lang="en-US" dirty="0"/>
            </a:br>
            <a:r>
              <a:rPr lang="en-US" dirty="0"/>
              <a:t>Arial bold</a:t>
            </a:r>
          </a:p>
        </p:txBody>
      </p:sp>
      <p:sp>
        <p:nvSpPr>
          <p:cNvPr id="9" name="Subtitle 2"/>
          <p:cNvSpPr>
            <a:spLocks noGrp="1"/>
          </p:cNvSpPr>
          <p:nvPr>
            <p:ph type="subTitle" idx="1" hasCustomPrompt="1"/>
          </p:nvPr>
        </p:nvSpPr>
        <p:spPr>
          <a:xfrm>
            <a:off x="914400"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10" name="Content Placeholder 7"/>
          <p:cNvSpPr>
            <a:spLocks noGrp="1"/>
          </p:cNvSpPr>
          <p:nvPr>
            <p:ph sz="quarter" idx="10" hasCustomPrompt="1"/>
          </p:nvPr>
        </p:nvSpPr>
        <p:spPr>
          <a:xfrm>
            <a:off x="914400"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1" name="Text Placeholder 9"/>
          <p:cNvSpPr>
            <a:spLocks noGrp="1"/>
          </p:cNvSpPr>
          <p:nvPr>
            <p:ph type="body" sz="quarter" idx="11" hasCustomPrompt="1"/>
          </p:nvPr>
        </p:nvSpPr>
        <p:spPr>
          <a:xfrm>
            <a:off x="914400"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914400"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3" name="Text Placeholder 13"/>
          <p:cNvSpPr>
            <a:spLocks noGrp="1"/>
          </p:cNvSpPr>
          <p:nvPr>
            <p:ph type="body" sz="quarter" idx="13" hasCustomPrompt="1"/>
          </p:nvPr>
        </p:nvSpPr>
        <p:spPr>
          <a:xfrm>
            <a:off x="914400"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4" name="Content Placeholder 15"/>
          <p:cNvSpPr>
            <a:spLocks noGrp="1"/>
          </p:cNvSpPr>
          <p:nvPr>
            <p:ph sz="quarter" idx="14" hasCustomPrompt="1"/>
          </p:nvPr>
        </p:nvSpPr>
        <p:spPr>
          <a:xfrm>
            <a:off x="914400"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5" name="Text Placeholder 17"/>
          <p:cNvSpPr>
            <a:spLocks noGrp="1"/>
          </p:cNvSpPr>
          <p:nvPr>
            <p:ph type="body" sz="quarter" idx="15" hasCustomPrompt="1"/>
          </p:nvPr>
        </p:nvSpPr>
        <p:spPr>
          <a:xfrm>
            <a:off x="914400"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23"/>
          <p:cNvSpPr>
            <a:spLocks noGrp="1"/>
          </p:cNvSpPr>
          <p:nvPr>
            <p:ph sz="quarter" idx="16" hasCustomPrompt="1"/>
          </p:nvPr>
        </p:nvSpPr>
        <p:spPr>
          <a:xfrm>
            <a:off x="914400"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4221" y="456798"/>
            <a:ext cx="6135077" cy="6058182"/>
          </a:xfrm>
          <a:prstGeom prst="rect">
            <a:avLst/>
          </a:prstGeom>
        </p:spPr>
      </p:pic>
    </p:spTree>
    <p:extLst>
      <p:ext uri="{BB962C8B-B14F-4D97-AF65-F5344CB8AC3E}">
        <p14:creationId xmlns:p14="http://schemas.microsoft.com/office/powerpoint/2010/main" val="116053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0" y="3368675"/>
            <a:ext cx="10553700" cy="1276350"/>
          </a:xfrm>
        </p:spPr>
        <p:txBody>
          <a:bodyPr>
            <a:normAutofit/>
          </a:bodyPr>
          <a:lstStyle>
            <a:lvl1pPr marL="920750" indent="0">
              <a:lnSpc>
                <a:spcPts val="1000"/>
              </a:lnSpc>
              <a:spcBef>
                <a:spcPts val="0"/>
              </a:spcBef>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lvl="0">
              <a:lnSpc>
                <a:spcPts val="1000"/>
              </a:lnSpc>
              <a:defRPr/>
            </a:pPr>
            <a:r>
              <a:rPr lang="en-US" spc="-5">
                <a:solidFill>
                  <a:srgbClr val="595959"/>
                </a:solidFill>
                <a:latin typeface="Arial" panose="020B0604020202020204" pitchFamily="34" charset="0"/>
              </a:rPr>
              <a:t>Click to edit Master text styles</a:t>
            </a:r>
          </a:p>
          <a:p>
            <a:pPr lvl="1">
              <a:lnSpc>
                <a:spcPts val="1000"/>
              </a:lnSpc>
              <a:defRPr/>
            </a:pPr>
            <a:r>
              <a:rPr lang="en-US" spc="-5">
                <a:solidFill>
                  <a:srgbClr val="595959"/>
                </a:solidFill>
                <a:latin typeface="Arial" panose="020B0604020202020204" pitchFamily="34" charset="0"/>
              </a:rPr>
              <a:t>Second level</a:t>
            </a:r>
          </a:p>
          <a:p>
            <a:pPr lvl="2">
              <a:lnSpc>
                <a:spcPts val="1000"/>
              </a:lnSpc>
              <a:defRPr/>
            </a:pPr>
            <a:r>
              <a:rPr lang="en-US" spc="-5">
                <a:solidFill>
                  <a:srgbClr val="595959"/>
                </a:solidFill>
                <a:latin typeface="Arial" panose="020B0604020202020204" pitchFamily="34" charset="0"/>
              </a:rPr>
              <a:t>Third level</a:t>
            </a:r>
          </a:p>
        </p:txBody>
      </p:sp>
      <p:sp>
        <p:nvSpPr>
          <p:cNvPr id="11" name="Text Placeholder 10"/>
          <p:cNvSpPr>
            <a:spLocks noGrp="1"/>
          </p:cNvSpPr>
          <p:nvPr>
            <p:ph type="body" sz="quarter" idx="11" hasCustomPrompt="1"/>
          </p:nvPr>
        </p:nvSpPr>
        <p:spPr>
          <a:xfrm>
            <a:off x="0" y="4630964"/>
            <a:ext cx="6534150" cy="628650"/>
          </a:xfrm>
        </p:spPr>
        <p:txBody>
          <a:bodyPr>
            <a:noAutofit/>
          </a:bodyPr>
          <a:lstStyle>
            <a:lvl1pPr marL="920750" indent="0">
              <a:lnSpc>
                <a:spcPts val="1000"/>
              </a:lnSpc>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a:t>
            </a:r>
          </a:p>
        </p:txBody>
      </p:sp>
    </p:spTree>
    <p:extLst>
      <p:ext uri="{BB962C8B-B14F-4D97-AF65-F5344CB8AC3E}">
        <p14:creationId xmlns:p14="http://schemas.microsoft.com/office/powerpoint/2010/main" val="1746536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p:spPr>
        <p:txBody>
          <a:bodyPr anchor="ctr">
            <a:normAutofit/>
          </a:bodyPr>
          <a:lstStyle>
            <a:lvl1pPr marL="0" indent="0">
              <a:buFontTx/>
              <a:buNone/>
              <a:defRPr sz="1200"/>
            </a:lvl1pPr>
          </a:lstStyle>
          <a:p>
            <a:r>
              <a:rPr lang="en-US"/>
              <a:t>Click icon to add chart</a:t>
            </a:r>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914401" y="1499616"/>
            <a:ext cx="5030128" cy="932688"/>
          </a:xfrm>
        </p:spPr>
        <p:txBody>
          <a:bodyPr anchor="t">
            <a:noAutofit/>
          </a:bodyPr>
          <a:lstStyle>
            <a:lvl1pPr algn="l">
              <a:lnSpc>
                <a:spcPts val="3300"/>
              </a:lnSpc>
              <a:defRPr sz="3200">
                <a:solidFill>
                  <a:schemeClr val="accent1"/>
                </a:solidFill>
              </a:defRPr>
            </a:lvl1pPr>
          </a:lstStyle>
          <a:p>
            <a:r>
              <a:rPr lang="en-US" dirty="0"/>
              <a:t>Headline 32pt</a:t>
            </a:r>
            <a:br>
              <a:rPr lang="en-US" dirty="0"/>
            </a:br>
            <a:r>
              <a:rPr lang="en-US" dirty="0"/>
              <a:t>Arial bold</a:t>
            </a:r>
          </a:p>
        </p:txBody>
      </p:sp>
      <p:sp>
        <p:nvSpPr>
          <p:cNvPr id="8" name="Subtitle 2"/>
          <p:cNvSpPr>
            <a:spLocks noGrp="1"/>
          </p:cNvSpPr>
          <p:nvPr>
            <p:ph type="subTitle" idx="1" hasCustomPrompt="1"/>
          </p:nvPr>
        </p:nvSpPr>
        <p:spPr>
          <a:xfrm>
            <a:off x="914401"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9" name="Content Placeholder 7"/>
          <p:cNvSpPr>
            <a:spLocks noGrp="1"/>
          </p:cNvSpPr>
          <p:nvPr>
            <p:ph sz="quarter" idx="10" hasCustomPrompt="1"/>
          </p:nvPr>
        </p:nvSpPr>
        <p:spPr>
          <a:xfrm>
            <a:off x="914400"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914401"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1" name="Content Placeholder 11"/>
          <p:cNvSpPr>
            <a:spLocks noGrp="1"/>
          </p:cNvSpPr>
          <p:nvPr>
            <p:ph sz="quarter" idx="12" hasCustomPrompt="1"/>
          </p:nvPr>
        </p:nvSpPr>
        <p:spPr>
          <a:xfrm>
            <a:off x="914400"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2" name="Text Placeholder 13"/>
          <p:cNvSpPr>
            <a:spLocks noGrp="1"/>
          </p:cNvSpPr>
          <p:nvPr>
            <p:ph type="body" sz="quarter" idx="13" hasCustomPrompt="1"/>
          </p:nvPr>
        </p:nvSpPr>
        <p:spPr>
          <a:xfrm>
            <a:off x="914400"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3" name="Content Placeholder 15"/>
          <p:cNvSpPr>
            <a:spLocks noGrp="1"/>
          </p:cNvSpPr>
          <p:nvPr>
            <p:ph sz="quarter" idx="14" hasCustomPrompt="1"/>
          </p:nvPr>
        </p:nvSpPr>
        <p:spPr>
          <a:xfrm>
            <a:off x="914400"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4" name="Text Placeholder 17"/>
          <p:cNvSpPr>
            <a:spLocks noGrp="1"/>
          </p:cNvSpPr>
          <p:nvPr>
            <p:ph type="body" sz="quarter" idx="15" hasCustomPrompt="1"/>
          </p:nvPr>
        </p:nvSpPr>
        <p:spPr>
          <a:xfrm>
            <a:off x="914400"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5" name="Content Placeholder 23"/>
          <p:cNvSpPr>
            <a:spLocks noGrp="1"/>
          </p:cNvSpPr>
          <p:nvPr>
            <p:ph sz="quarter" idx="16" hasCustomPrompt="1"/>
          </p:nvPr>
        </p:nvSpPr>
        <p:spPr>
          <a:xfrm>
            <a:off x="914401"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16"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Tree>
    <p:extLst>
      <p:ext uri="{BB962C8B-B14F-4D97-AF65-F5344CB8AC3E}">
        <p14:creationId xmlns:p14="http://schemas.microsoft.com/office/powerpoint/2010/main" val="334839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44780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66970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10" name="Rectangle 9"/>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2" name="Content Placeholder 3"/>
          <p:cNvSpPr>
            <a:spLocks noGrp="1"/>
          </p:cNvSpPr>
          <p:nvPr>
            <p:ph sz="quarter" idx="10" hasCustomPrompt="1"/>
          </p:nvPr>
        </p:nvSpPr>
        <p:spPr>
          <a:xfrm>
            <a:off x="914400" y="2855974"/>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2032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5" name="Rectangle 4"/>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p:cNvSpPr>
            <a:spLocks noGrp="1"/>
          </p:cNvSpPr>
          <p:nvPr>
            <p:ph type="title" hasCustomPrompt="1"/>
          </p:nvPr>
        </p:nvSpPr>
        <p:spPr>
          <a:xfrm>
            <a:off x="914400" y="144780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7" name="Picture Placeholder 4"/>
          <p:cNvSpPr>
            <a:spLocks noGrp="1"/>
          </p:cNvSpPr>
          <p:nvPr>
            <p:ph type="pic" sz="quarter" idx="10"/>
          </p:nvPr>
        </p:nvSpPr>
        <p:spPr>
          <a:xfrm>
            <a:off x="914400" y="5224272"/>
            <a:ext cx="963168" cy="722376"/>
          </a:xfrm>
        </p:spPr>
        <p:txBody>
          <a:bodyPr anchor="t">
            <a:normAutofit/>
          </a:bodyPr>
          <a:lstStyle>
            <a:lvl1pPr marL="0" indent="0">
              <a:buFontTx/>
              <a:buNone/>
              <a:defRPr sz="1200">
                <a:solidFill>
                  <a:schemeClr val="bg1"/>
                </a:solidFill>
              </a:defRPr>
            </a:lvl1pPr>
          </a:lstStyle>
          <a:p>
            <a:r>
              <a:rPr lang="en-US"/>
              <a:t>Click icon to add picture</a:t>
            </a:r>
          </a:p>
        </p:txBody>
      </p:sp>
    </p:spTree>
    <p:extLst>
      <p:ext uri="{BB962C8B-B14F-4D97-AF65-F5344CB8AC3E}">
        <p14:creationId xmlns:p14="http://schemas.microsoft.com/office/powerpoint/2010/main" val="273590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11" name="Rectangle 10"/>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08262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quote divider page">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8"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9"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88101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Standard High-Level_Overview">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63200" cy="960120"/>
          </a:xfrm>
        </p:spPr>
        <p:txBody>
          <a:bodyPr>
            <a:noAutofit/>
          </a:bodyPr>
          <a:lstStyle>
            <a:lvl1pPr>
              <a:lnSpc>
                <a:spcPts val="3200"/>
              </a:lnSpc>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363200" cy="2724912"/>
          </a:xfrm>
        </p:spPr>
        <p:txBody>
          <a:bodyPr>
            <a:noAutofit/>
          </a:bodyPr>
          <a:lstStyle>
            <a:lvl1pPr marL="238125" indent="-238125">
              <a:buFont typeface="Arial" panose="020B0604020202020204" pitchFamily="34" charset="0"/>
              <a:buChar char="•"/>
              <a:tabLst/>
              <a:defRPr>
                <a:solidFill>
                  <a:schemeClr val="tx1"/>
                </a:solidFill>
              </a:defRPr>
            </a:lvl1pPr>
            <a:lvl2pPr marL="519113" indent="-231775">
              <a:buFont typeface="Arial" panose="020B0604020202020204" pitchFamily="34" charset="0"/>
              <a:buChar char="–"/>
              <a:tabLst/>
              <a:defRPr>
                <a:solidFill>
                  <a:schemeClr val="tx1"/>
                </a:solidFill>
              </a:defRPr>
            </a:lvl2pPr>
            <a:lvl3pPr marL="687388" indent="-168275">
              <a:tabLst/>
              <a:defRPr>
                <a:solidFill>
                  <a:schemeClr val="tx1"/>
                </a:solidFill>
              </a:defRPr>
            </a:lvl3pPr>
          </a:lstStyle>
          <a:p>
            <a:pPr lvl="0"/>
            <a:r>
              <a:rPr lang="en-US" dirty="0"/>
              <a:t>Body 24pt </a:t>
            </a:r>
          </a:p>
          <a:p>
            <a:pPr lvl="1"/>
            <a:r>
              <a:rPr lang="en-US" dirty="0"/>
              <a:t>Second level</a:t>
            </a:r>
          </a:p>
          <a:p>
            <a:pPr lvl="2"/>
            <a:r>
              <a:rPr lang="en-US" dirty="0"/>
              <a:t>Third level</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60864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22"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73" r:id="rId1"/>
    <p:sldLayoutId id="2147483649" r:id="rId2"/>
    <p:sldLayoutId id="2147483650" r:id="rId3"/>
    <p:sldLayoutId id="2147483651" r:id="rId4"/>
    <p:sldLayoutId id="2147483653" r:id="rId5"/>
    <p:sldLayoutId id="2147483655" r:id="rId6"/>
    <p:sldLayoutId id="2147483657"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ts val="32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403225" indent="-173038"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635000" indent="-174625"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4"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74" r:id="rId1"/>
    <p:sldLayoutId id="2147483675" r:id="rId2"/>
  </p:sldLayoutIdLst>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guide id="40" pos="192" userDrawn="1">
          <p15:clr>
            <a:srgbClr val="F26B43"/>
          </p15:clr>
        </p15:guide>
        <p15:guide id="41" orient="horz" pos="4128" userDrawn="1">
          <p15:clr>
            <a:srgbClr val="F26B43"/>
          </p15:clr>
        </p15:guide>
        <p15:guide id="42" pos="74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atlawreview.com/article/house-ways-and-means-committee-proposed-tax-changes-impacting-high-net-worth-and" TargetMode="External"/><Relationship Id="rId2" Type="http://schemas.openxmlformats.org/officeDocument/2006/relationships/notesSlide" Target="../notesSlides/notesSlide2.xml"/><Relationship Id="rId1" Type="http://schemas.openxmlformats.org/officeDocument/2006/relationships/slideLayout" Target="../slideLayouts/slideLayout21.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60A8-D41C-3F4B-865C-F2D12F189887}"/>
              </a:ext>
            </a:extLst>
          </p:cNvPr>
          <p:cNvSpPr>
            <a:spLocks noGrp="1"/>
          </p:cNvSpPr>
          <p:nvPr>
            <p:ph type="ctrTitle"/>
          </p:nvPr>
        </p:nvSpPr>
        <p:spPr>
          <a:xfrm>
            <a:off x="914400" y="1499616"/>
            <a:ext cx="5876925" cy="1600200"/>
          </a:xfrm>
        </p:spPr>
        <p:txBody>
          <a:bodyPr/>
          <a:lstStyle/>
          <a:p>
            <a:r>
              <a:rPr lang="en-US" dirty="0">
                <a:latin typeface="HurmeGeometricSans4 Bold" panose="020B0800020000000000" pitchFamily="34" charset="0"/>
              </a:rPr>
              <a:t>What proposed tax changes could mean for high-net-worth individuals and businesses</a:t>
            </a:r>
          </a:p>
        </p:txBody>
      </p:sp>
      <p:sp>
        <p:nvSpPr>
          <p:cNvPr id="14" name="Text Placeholder 13">
            <a:extLst>
              <a:ext uri="{FF2B5EF4-FFF2-40B4-BE49-F238E27FC236}">
                <a16:creationId xmlns:a16="http://schemas.microsoft.com/office/drawing/2014/main" id="{9C66F7DE-05BB-1A4A-A545-D67B5E0F8634}"/>
              </a:ext>
            </a:extLst>
          </p:cNvPr>
          <p:cNvSpPr>
            <a:spLocks noGrp="1"/>
          </p:cNvSpPr>
          <p:nvPr>
            <p:ph type="body" sz="quarter" idx="11"/>
          </p:nvPr>
        </p:nvSpPr>
        <p:spPr/>
        <p:txBody>
          <a:bodyPr/>
          <a:lstStyle/>
          <a:p>
            <a:endParaRPr lang="en-US"/>
          </a:p>
        </p:txBody>
      </p:sp>
      <p:sp>
        <p:nvSpPr>
          <p:cNvPr id="15" name="Content Placeholder 14">
            <a:extLst>
              <a:ext uri="{FF2B5EF4-FFF2-40B4-BE49-F238E27FC236}">
                <a16:creationId xmlns:a16="http://schemas.microsoft.com/office/drawing/2014/main" id="{F096742B-AFA4-134B-9445-845287E27166}"/>
              </a:ext>
            </a:extLst>
          </p:cNvPr>
          <p:cNvSpPr>
            <a:spLocks noGrp="1"/>
          </p:cNvSpPr>
          <p:nvPr>
            <p:ph sz="quarter" idx="12"/>
          </p:nvPr>
        </p:nvSpPr>
        <p:spPr/>
        <p:txBody>
          <a:bodyPr/>
          <a:lstStyle/>
          <a:p>
            <a:endParaRPr lang="en-US"/>
          </a:p>
        </p:txBody>
      </p:sp>
      <p:sp>
        <p:nvSpPr>
          <p:cNvPr id="16" name="Text Placeholder 15">
            <a:extLst>
              <a:ext uri="{FF2B5EF4-FFF2-40B4-BE49-F238E27FC236}">
                <a16:creationId xmlns:a16="http://schemas.microsoft.com/office/drawing/2014/main" id="{089E37AA-5336-1442-9E9E-5B4EFCE98AFC}"/>
              </a:ext>
            </a:extLst>
          </p:cNvPr>
          <p:cNvSpPr>
            <a:spLocks noGrp="1"/>
          </p:cNvSpPr>
          <p:nvPr>
            <p:ph type="body" sz="quarter" idx="13"/>
          </p:nvPr>
        </p:nvSpPr>
        <p:spPr/>
        <p:txBody>
          <a:bodyPr/>
          <a:lstStyle/>
          <a:p>
            <a:endParaRPr lang="en-US"/>
          </a:p>
        </p:txBody>
      </p:sp>
      <p:sp>
        <p:nvSpPr>
          <p:cNvPr id="19" name="Content Placeholder 18">
            <a:extLst>
              <a:ext uri="{FF2B5EF4-FFF2-40B4-BE49-F238E27FC236}">
                <a16:creationId xmlns:a16="http://schemas.microsoft.com/office/drawing/2014/main" id="{B2FE51B6-5712-8A47-8EE9-E4F86B7E1118}"/>
              </a:ext>
            </a:extLst>
          </p:cNvPr>
          <p:cNvSpPr>
            <a:spLocks noGrp="1"/>
          </p:cNvSpPr>
          <p:nvPr>
            <p:ph sz="quarter" idx="16"/>
          </p:nvPr>
        </p:nvSpPr>
        <p:spPr/>
        <p:txBody>
          <a:bodyPr/>
          <a:lstStyle/>
          <a:p>
            <a:endParaRPr lang="en-US"/>
          </a:p>
        </p:txBody>
      </p:sp>
      <p:sp>
        <p:nvSpPr>
          <p:cNvPr id="5" name="Content Placeholder 4">
            <a:extLst>
              <a:ext uri="{FF2B5EF4-FFF2-40B4-BE49-F238E27FC236}">
                <a16:creationId xmlns:a16="http://schemas.microsoft.com/office/drawing/2014/main" id="{DE00092C-6F31-49A1-A7A6-2335B9E31C6D}"/>
              </a:ext>
            </a:extLst>
          </p:cNvPr>
          <p:cNvSpPr>
            <a:spLocks noGrp="1"/>
          </p:cNvSpPr>
          <p:nvPr>
            <p:ph sz="quarter" idx="10"/>
          </p:nvPr>
        </p:nvSpPr>
        <p:spPr/>
        <p:txBody>
          <a:bodyPr/>
          <a:lstStyle/>
          <a:p>
            <a:endParaRPr lang="en-US"/>
          </a:p>
        </p:txBody>
      </p:sp>
      <p:sp>
        <p:nvSpPr>
          <p:cNvPr id="21" name="TextBox 20">
            <a:extLst>
              <a:ext uri="{FF2B5EF4-FFF2-40B4-BE49-F238E27FC236}">
                <a16:creationId xmlns:a16="http://schemas.microsoft.com/office/drawing/2014/main" id="{C300B32D-F54D-4B89-A1FB-F99EB456CE69}"/>
              </a:ext>
            </a:extLst>
          </p:cNvPr>
          <p:cNvSpPr txBox="1"/>
          <p:nvPr/>
        </p:nvSpPr>
        <p:spPr>
          <a:xfrm>
            <a:off x="-96880" y="6126480"/>
            <a:ext cx="6679904" cy="438582"/>
          </a:xfrm>
          <a:prstGeom prst="rect">
            <a:avLst/>
          </a:prstGeom>
          <a:noFill/>
        </p:spPr>
        <p:txBody>
          <a:bodyPr wrap="square">
            <a:spAutoFit/>
          </a:bodyPr>
          <a:lstStyle/>
          <a:p>
            <a:pPr marL="920750" marR="0" lvl="0" indent="0" algn="l" defTabSz="914400" rtl="0" eaLnBrk="1" fontAlgn="auto" latinLnBrk="0" hangingPunct="1">
              <a:lnSpc>
                <a:spcPts val="900"/>
              </a:lnSpc>
              <a:spcBef>
                <a:spcPts val="0"/>
              </a:spcBef>
              <a:spcAft>
                <a:spcPts val="450"/>
              </a:spcAft>
              <a:buClrTx/>
              <a:buSzTx/>
              <a:buFontTx/>
              <a:buNone/>
              <a:tabLst/>
              <a:defRPr/>
            </a:pPr>
            <a:r>
              <a:rPr kumimoji="0" lang="en-US" sz="800" b="0" i="0" u="none" strike="noStrike" kern="1200" cap="none" spc="0" normalizeH="0" baseline="0" noProof="0" dirty="0">
                <a:ln>
                  <a:noFill/>
                </a:ln>
                <a:solidFill>
                  <a:srgbClr val="58595B"/>
                </a:solidFill>
                <a:effectLst/>
                <a:uLnTx/>
                <a:uFillTx/>
                <a:latin typeface="Arial" panose="020B0604020202020204"/>
                <a:ea typeface="+mn-ea"/>
                <a:cs typeface="+mn-cs"/>
              </a:rPr>
              <a:t>This information is a general discussion of the relevant federal tax laws provided to promote ideas that may benefit a taxpayer. It is not intended for, nor can it be used by any taxpayer for the purpose of voiding federal tax penalties. Taxpayers should seek the advice of their own advisors regarding any tax and legal issues specific to their situation.</a:t>
            </a:r>
          </a:p>
        </p:txBody>
      </p:sp>
    </p:spTree>
    <p:extLst>
      <p:ext uri="{BB962C8B-B14F-4D97-AF65-F5344CB8AC3E}">
        <p14:creationId xmlns:p14="http://schemas.microsoft.com/office/powerpoint/2010/main" val="152796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C8D6-484D-9E4A-B2B7-69DEA1794211}"/>
              </a:ext>
            </a:extLst>
          </p:cNvPr>
          <p:cNvSpPr>
            <a:spLocks noGrp="1"/>
          </p:cNvSpPr>
          <p:nvPr>
            <p:ph type="title"/>
          </p:nvPr>
        </p:nvSpPr>
        <p:spPr/>
        <p:txBody>
          <a:bodyPr/>
          <a:lstStyle/>
          <a:p>
            <a:r>
              <a:rPr lang="en-US" dirty="0">
                <a:latin typeface="HurmeGeometricSans4 Bold" panose="020B0800020000000000" pitchFamily="34" charset="0"/>
              </a:rPr>
              <a:t>Setting the stage</a:t>
            </a:r>
            <a:br>
              <a:rPr lang="en-US" dirty="0">
                <a:latin typeface="HurmeGeometricSans4 Bold" panose="020B0800020000000000" pitchFamily="34" charset="0"/>
              </a:rPr>
            </a:br>
            <a:endParaRPr lang="en-US" dirty="0">
              <a:latin typeface="HurmeGeometricSans4 Bold" panose="020B0800020000000000" pitchFamily="34" charset="0"/>
            </a:endParaRPr>
          </a:p>
        </p:txBody>
      </p:sp>
      <p:sp>
        <p:nvSpPr>
          <p:cNvPr id="3" name="Content Placeholder 2">
            <a:extLst>
              <a:ext uri="{FF2B5EF4-FFF2-40B4-BE49-F238E27FC236}">
                <a16:creationId xmlns:a16="http://schemas.microsoft.com/office/drawing/2014/main" id="{9536060C-997F-4743-8F9B-8B664194249D}"/>
              </a:ext>
            </a:extLst>
          </p:cNvPr>
          <p:cNvSpPr>
            <a:spLocks noGrp="1"/>
          </p:cNvSpPr>
          <p:nvPr>
            <p:ph idx="1"/>
          </p:nvPr>
        </p:nvSpPr>
        <p:spPr>
          <a:xfrm>
            <a:off x="914400" y="2219324"/>
            <a:ext cx="4667250" cy="4191523"/>
          </a:xfrm>
        </p:spPr>
        <p:txBody>
          <a:bodyPr/>
          <a:lstStyle/>
          <a:p>
            <a:pPr marL="342900" indent="-342900">
              <a:buFont typeface="Arial" panose="020B0604020202020204" pitchFamily="34" charset="0"/>
              <a:buChar char="•"/>
            </a:pPr>
            <a:r>
              <a:rPr lang="en-US" dirty="0">
                <a:latin typeface="HurmeGeometricSans3 Regular" panose="020B0500020000000000" pitchFamily="34" charset="0"/>
              </a:rPr>
              <a:t>House Ways and Means committee approved the draft legislation on September 15</a:t>
            </a:r>
          </a:p>
          <a:p>
            <a:pPr marL="342900" indent="-342900">
              <a:buFont typeface="Arial" panose="020B0604020202020204" pitchFamily="34" charset="0"/>
              <a:buChar char="•"/>
            </a:pPr>
            <a:r>
              <a:rPr lang="en-US" dirty="0">
                <a:latin typeface="HurmeGeometricSans3 Regular" panose="020B0500020000000000" pitchFamily="34" charset="0"/>
              </a:rPr>
              <a:t>Part of ongoing $3.5 trillion budget reconciliation bill</a:t>
            </a:r>
          </a:p>
          <a:p>
            <a:pPr marL="342900" indent="-342900">
              <a:buFont typeface="Arial" panose="020B0604020202020204" pitchFamily="34" charset="0"/>
              <a:buChar char="•"/>
            </a:pPr>
            <a:r>
              <a:rPr lang="en-US" dirty="0">
                <a:latin typeface="HurmeGeometricSans3 Regular" panose="020B0500020000000000" pitchFamily="34" charset="0"/>
              </a:rPr>
              <a:t>Possible dramatic tax increases </a:t>
            </a:r>
          </a:p>
          <a:p>
            <a:pPr marL="342900" indent="-342900">
              <a:buFont typeface="Arial" panose="020B0604020202020204" pitchFamily="34" charset="0"/>
              <a:buChar char="•"/>
            </a:pPr>
            <a:endParaRPr lang="en-US" baseline="30000" dirty="0">
              <a:latin typeface="HurmeGeometricSans3 Regular" panose="020B0500020000000000" pitchFamily="34" charset="0"/>
            </a:endParaRPr>
          </a:p>
          <a:p>
            <a:pPr marL="342900" indent="-342900">
              <a:buFont typeface="Arial" panose="020B0604020202020204" pitchFamily="34" charset="0"/>
              <a:buChar char="•"/>
            </a:pPr>
            <a:endParaRPr lang="en-US" dirty="0">
              <a:latin typeface="HurmeGeometricSans3 Regular" panose="020B0500020000000000" pitchFamily="34" charset="0"/>
            </a:endParaRPr>
          </a:p>
          <a:p>
            <a:pPr marL="342900" indent="-342900">
              <a:buFont typeface="Arial" panose="020B0604020202020204" pitchFamily="34" charset="0"/>
              <a:buChar char="•"/>
            </a:pPr>
            <a:endParaRPr lang="en-US" dirty="0">
              <a:latin typeface="HurmeGeometricSans3 Regular" panose="020B0500020000000000" pitchFamily="34" charset="0"/>
            </a:endParaRPr>
          </a:p>
          <a:p>
            <a:endParaRPr lang="en-US" dirty="0">
              <a:latin typeface="HurmeGeometricSans3 Regular" panose="020B0500020000000000" pitchFamily="34" charset="0"/>
            </a:endParaRPr>
          </a:p>
          <a:p>
            <a:endParaRPr lang="en-US" dirty="0">
              <a:latin typeface="HurmeGeometricSans3 Regular" panose="020B0500020000000000" pitchFamily="34" charset="0"/>
            </a:endParaRPr>
          </a:p>
          <a:p>
            <a:endParaRPr lang="en-US" dirty="0">
              <a:latin typeface="HurmeGeometricSans3 Regular" panose="020B0500020000000000" pitchFamily="34" charset="0"/>
            </a:endParaRPr>
          </a:p>
        </p:txBody>
      </p:sp>
      <p:sp>
        <p:nvSpPr>
          <p:cNvPr id="4" name="TextBox 3">
            <a:extLst>
              <a:ext uri="{FF2B5EF4-FFF2-40B4-BE49-F238E27FC236}">
                <a16:creationId xmlns:a16="http://schemas.microsoft.com/office/drawing/2014/main" id="{DCD67AA4-A9D6-45A0-BF25-747CB092F6DE}"/>
              </a:ext>
            </a:extLst>
          </p:cNvPr>
          <p:cNvSpPr txBox="1"/>
          <p:nvPr/>
        </p:nvSpPr>
        <p:spPr>
          <a:xfrm>
            <a:off x="454300" y="6182622"/>
            <a:ext cx="10422807" cy="377924"/>
          </a:xfrm>
          <a:prstGeom prst="rect">
            <a:avLst/>
          </a:prstGeom>
          <a:noFill/>
        </p:spPr>
        <p:txBody>
          <a:bodyPr wrap="square" rtlCol="0">
            <a:spAutoFit/>
          </a:bodyPr>
          <a:lstStyle/>
          <a:p>
            <a:pPr marR="0" lvl="0">
              <a:lnSpc>
                <a:spcPct val="107000"/>
              </a:lnSpc>
              <a:spcBef>
                <a:spcPts val="0"/>
              </a:spcBef>
              <a:spcAft>
                <a:spcPts val="0"/>
              </a:spcAft>
            </a:pP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Source: “</a:t>
            </a: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hlinkClick r:id="rId3"/>
              </a:rPr>
              <a:t>House Ways and Means Committee Proposed Tax Changes Impacting High-Net Worth and High-Income Individuals</a:t>
            </a: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 The National Law Review, Vol. XI, No. 273, Copyright©2021 Nelson Mullins Riley &amp; Scarborough LLP. September 22, 2021.</a:t>
            </a:r>
            <a:endParaRPr lang="en-US" sz="900" dirty="0"/>
          </a:p>
        </p:txBody>
      </p:sp>
      <p:pic>
        <p:nvPicPr>
          <p:cNvPr id="6" name="Graphic 5">
            <a:extLst>
              <a:ext uri="{FF2B5EF4-FFF2-40B4-BE49-F238E27FC236}">
                <a16:creationId xmlns:a16="http://schemas.microsoft.com/office/drawing/2014/main" id="{F7CAD52B-87CC-45D6-9978-6D0D069BCA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05551" y="1948339"/>
            <a:ext cx="3873576" cy="3873576"/>
          </a:xfrm>
          <a:prstGeom prst="rect">
            <a:avLst/>
          </a:prstGeom>
        </p:spPr>
      </p:pic>
    </p:spTree>
    <p:extLst>
      <p:ext uri="{BB962C8B-B14F-4D97-AF65-F5344CB8AC3E}">
        <p14:creationId xmlns:p14="http://schemas.microsoft.com/office/powerpoint/2010/main" val="303884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C8D6-484D-9E4A-B2B7-69DEA1794211}"/>
              </a:ext>
            </a:extLst>
          </p:cNvPr>
          <p:cNvSpPr>
            <a:spLocks noGrp="1"/>
          </p:cNvSpPr>
          <p:nvPr>
            <p:ph type="title"/>
          </p:nvPr>
        </p:nvSpPr>
        <p:spPr/>
        <p:txBody>
          <a:bodyPr/>
          <a:lstStyle/>
          <a:p>
            <a:r>
              <a:rPr lang="en-US" dirty="0">
                <a:latin typeface="HurmeGeometricSans4 Bold" panose="020B0800020000000000" pitchFamily="34" charset="0"/>
              </a:rPr>
              <a:t>Highlights</a:t>
            </a:r>
            <a:br>
              <a:rPr lang="en-US" dirty="0">
                <a:latin typeface="HurmeGeometricSans4 Bold" panose="020B0800020000000000" pitchFamily="34" charset="0"/>
              </a:rPr>
            </a:br>
            <a:endParaRPr lang="en-US" dirty="0">
              <a:latin typeface="HurmeGeometricSans4 Bold" panose="020B0800020000000000" pitchFamily="34" charset="0"/>
            </a:endParaRPr>
          </a:p>
        </p:txBody>
      </p:sp>
      <p:sp>
        <p:nvSpPr>
          <p:cNvPr id="3" name="Content Placeholder 2">
            <a:extLst>
              <a:ext uri="{FF2B5EF4-FFF2-40B4-BE49-F238E27FC236}">
                <a16:creationId xmlns:a16="http://schemas.microsoft.com/office/drawing/2014/main" id="{9536060C-997F-4743-8F9B-8B664194249D}"/>
              </a:ext>
            </a:extLst>
          </p:cNvPr>
          <p:cNvSpPr>
            <a:spLocks noGrp="1"/>
          </p:cNvSpPr>
          <p:nvPr>
            <p:ph idx="1"/>
          </p:nvPr>
        </p:nvSpPr>
        <p:spPr>
          <a:xfrm>
            <a:off x="914400" y="2219325"/>
            <a:ext cx="4667250" cy="2586592"/>
          </a:xfrm>
        </p:spPr>
        <p:txBody>
          <a:bodyPr/>
          <a:lstStyle/>
          <a:p>
            <a:pPr marL="342900" indent="-342900">
              <a:buFont typeface="Arial" panose="020B0604020202020204" pitchFamily="34" charset="0"/>
              <a:buChar char="•"/>
            </a:pPr>
            <a:r>
              <a:rPr lang="en-US" dirty="0">
                <a:latin typeface="HurmeGeometricSans3 Regular" panose="020B0500020000000000" pitchFamily="34" charset="0"/>
              </a:rPr>
              <a:t>Individual, capital gains, and dividend tax rate increases</a:t>
            </a:r>
          </a:p>
          <a:p>
            <a:pPr marL="342900" indent="-342900">
              <a:buFont typeface="Arial" panose="020B0604020202020204" pitchFamily="34" charset="0"/>
              <a:buChar char="•"/>
            </a:pPr>
            <a:r>
              <a:rPr lang="en-US" dirty="0">
                <a:latin typeface="HurmeGeometricSans3 Regular" panose="020B0500020000000000" pitchFamily="34" charset="0"/>
              </a:rPr>
              <a:t>Estate and gift tax increases and changes</a:t>
            </a:r>
          </a:p>
          <a:p>
            <a:pPr marL="342900" indent="-342900">
              <a:buFont typeface="Arial" panose="020B0604020202020204" pitchFamily="34" charset="0"/>
              <a:buChar char="•"/>
            </a:pPr>
            <a:r>
              <a:rPr lang="en-US" dirty="0">
                <a:latin typeface="HurmeGeometricSans3 Regular" panose="020B0500020000000000" pitchFamily="34" charset="0"/>
              </a:rPr>
              <a:t>Retirement plan changes</a:t>
            </a:r>
            <a:endParaRPr lang="en-US" baseline="30000" dirty="0">
              <a:latin typeface="HurmeGeometricSans3 Regular" panose="020B0500020000000000" pitchFamily="34" charset="0"/>
            </a:endParaRPr>
          </a:p>
          <a:p>
            <a:pPr marL="342900" indent="-342900">
              <a:buFont typeface="Arial" panose="020B0604020202020204" pitchFamily="34" charset="0"/>
              <a:buChar char="•"/>
            </a:pPr>
            <a:endParaRPr lang="en-US" dirty="0">
              <a:latin typeface="HurmeGeometricSans3 Regular" panose="020B0500020000000000" pitchFamily="34" charset="0"/>
            </a:endParaRPr>
          </a:p>
          <a:p>
            <a:pPr marL="342900" indent="-342900">
              <a:buFont typeface="Arial" panose="020B0604020202020204" pitchFamily="34" charset="0"/>
              <a:buChar char="•"/>
            </a:pPr>
            <a:endParaRPr lang="en-US" dirty="0">
              <a:latin typeface="HurmeGeometricSans3 Regular" panose="020B0500020000000000" pitchFamily="34" charset="0"/>
            </a:endParaRPr>
          </a:p>
          <a:p>
            <a:endParaRPr lang="en-US" dirty="0">
              <a:latin typeface="HurmeGeometricSans3 Regular" panose="020B0500020000000000" pitchFamily="34" charset="0"/>
            </a:endParaRPr>
          </a:p>
          <a:p>
            <a:endParaRPr lang="en-US" dirty="0">
              <a:latin typeface="HurmeGeometricSans3 Regular" panose="020B0500020000000000" pitchFamily="34" charset="0"/>
            </a:endParaRPr>
          </a:p>
          <a:p>
            <a:endParaRPr lang="en-US" dirty="0">
              <a:latin typeface="HurmeGeometricSans3 Regular" panose="020B0500020000000000" pitchFamily="34" charset="0"/>
            </a:endParaRPr>
          </a:p>
        </p:txBody>
      </p:sp>
      <p:pic>
        <p:nvPicPr>
          <p:cNvPr id="5" name="Picture 4">
            <a:extLst>
              <a:ext uri="{FF2B5EF4-FFF2-40B4-BE49-F238E27FC236}">
                <a16:creationId xmlns:a16="http://schemas.microsoft.com/office/drawing/2014/main" id="{92B46C36-287C-384C-890B-797A3741F778}"/>
              </a:ext>
            </a:extLst>
          </p:cNvPr>
          <p:cNvPicPr>
            <a:picLocks noChangeAspect="1"/>
          </p:cNvPicPr>
          <p:nvPr/>
        </p:nvPicPr>
        <p:blipFill rotWithShape="1">
          <a:blip r:embed="rId3">
            <a:extLst>
              <a:ext uri="{28A0092B-C50C-407E-A947-70E740481C1C}">
                <a14:useLocalDpi xmlns:a14="http://schemas.microsoft.com/office/drawing/2010/main" val="0"/>
              </a:ext>
            </a:extLst>
          </a:blip>
          <a:srcRect t="22" b="22"/>
          <a:stretch/>
        </p:blipFill>
        <p:spPr>
          <a:xfrm flipH="1">
            <a:off x="6096000" y="1305464"/>
            <a:ext cx="6096000" cy="5552536"/>
          </a:xfrm>
          <a:prstGeom prst="rect">
            <a:avLst/>
          </a:prstGeom>
        </p:spPr>
      </p:pic>
      <p:sp>
        <p:nvSpPr>
          <p:cNvPr id="4" name="TextBox 3">
            <a:extLst>
              <a:ext uri="{FF2B5EF4-FFF2-40B4-BE49-F238E27FC236}">
                <a16:creationId xmlns:a16="http://schemas.microsoft.com/office/drawing/2014/main" id="{DCD67AA4-A9D6-45A0-BF25-747CB092F6DE}"/>
              </a:ext>
            </a:extLst>
          </p:cNvPr>
          <p:cNvSpPr txBox="1"/>
          <p:nvPr/>
        </p:nvSpPr>
        <p:spPr>
          <a:xfrm>
            <a:off x="511450" y="5747563"/>
            <a:ext cx="5473149" cy="899413"/>
          </a:xfrm>
          <a:prstGeom prst="rect">
            <a:avLst/>
          </a:prstGeom>
          <a:noFill/>
        </p:spPr>
        <p:txBody>
          <a:bodyPr wrap="square" rtlCol="0">
            <a:spAutoFit/>
          </a:bodyPr>
          <a:lstStyle/>
          <a:p>
            <a:pPr marR="0" lvl="0">
              <a:lnSpc>
                <a:spcPct val="107000"/>
              </a:lnSpc>
              <a:spcBef>
                <a:spcPts val="0"/>
              </a:spcBef>
              <a:spcAft>
                <a:spcPts val="0"/>
              </a:spcAft>
            </a:pP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Sources: </a:t>
            </a:r>
          </a:p>
          <a:p>
            <a:pPr marR="0" lvl="0">
              <a:lnSpc>
                <a:spcPct val="107000"/>
              </a:lnSpc>
              <a:spcBef>
                <a:spcPts val="0"/>
              </a:spcBef>
              <a:spcAft>
                <a:spcPts val="600"/>
              </a:spcAft>
            </a:pP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Forster, John M. and Shook, Alyssa. “Highlights from House Ways &amp; Means Committee Tax Proposal – Conversations for your clients.” </a:t>
            </a:r>
            <a:r>
              <a:rPr lang="en-US" sz="900" dirty="0" err="1">
                <a:solidFill>
                  <a:srgbClr val="58595B"/>
                </a:solidFill>
                <a:effectLst/>
                <a:latin typeface="Arial" panose="020B0604020202020204" pitchFamily="34" charset="0"/>
                <a:ea typeface="Arial" panose="020B0604020202020204" pitchFamily="34" charset="0"/>
                <a:cs typeface="Times New Roman" panose="02020603050405020304" pitchFamily="18" charset="0"/>
              </a:rPr>
              <a:t>Finseca</a:t>
            </a: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 Report: Marketplace, Finseca.org, September 23, 2021.</a:t>
            </a:r>
          </a:p>
          <a:p>
            <a:pPr marR="0" lvl="0">
              <a:lnSpc>
                <a:spcPct val="107000"/>
              </a:lnSpc>
              <a:spcBef>
                <a:spcPts val="0"/>
              </a:spcBef>
              <a:spcAft>
                <a:spcPts val="0"/>
              </a:spcAft>
            </a:pP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Caron, Josh and Kim, Alex. “The Ways &amp; Means Tax Bill – Top 11 relevant provisions for financial security professionals.” </a:t>
            </a:r>
            <a:r>
              <a:rPr lang="en-US" sz="900" dirty="0" err="1">
                <a:solidFill>
                  <a:srgbClr val="58595B"/>
                </a:solidFill>
                <a:effectLst/>
                <a:latin typeface="Arial" panose="020B0604020202020204" pitchFamily="34" charset="0"/>
                <a:ea typeface="Arial" panose="020B0604020202020204" pitchFamily="34" charset="0"/>
                <a:cs typeface="Times New Roman" panose="02020603050405020304" pitchFamily="18" charset="0"/>
              </a:rPr>
              <a:t>Finseca</a:t>
            </a:r>
            <a:r>
              <a:rPr lang="en-US" sz="900" dirty="0">
                <a:solidFill>
                  <a:srgbClr val="58595B"/>
                </a:solidFill>
                <a:effectLst/>
                <a:latin typeface="Arial" panose="020B0604020202020204" pitchFamily="34" charset="0"/>
                <a:ea typeface="Arial" panose="020B0604020202020204" pitchFamily="34" charset="0"/>
                <a:cs typeface="Times New Roman" panose="02020603050405020304" pitchFamily="18" charset="0"/>
              </a:rPr>
              <a:t> Policy Deep Dive, Finseca.org, September 21, 2021.</a:t>
            </a:r>
          </a:p>
        </p:txBody>
      </p:sp>
    </p:spTree>
    <p:extLst>
      <p:ext uri="{BB962C8B-B14F-4D97-AF65-F5344CB8AC3E}">
        <p14:creationId xmlns:p14="http://schemas.microsoft.com/office/powerpoint/2010/main" val="345402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537D82-0E65-CA45-B807-011C8776D929}"/>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BC07AB23-18B5-FE49-9E9C-D50B40AD3A24}"/>
              </a:ext>
            </a:extLst>
          </p:cNvPr>
          <p:cNvSpPr/>
          <p:nvPr/>
        </p:nvSpPr>
        <p:spPr>
          <a:xfrm>
            <a:off x="526223" y="637953"/>
            <a:ext cx="4173368" cy="1708160"/>
          </a:xfrm>
          <a:prstGeom prst="rect">
            <a:avLst/>
          </a:prstGeom>
        </p:spPr>
        <p:txBody>
          <a:bodyPr wrap="square">
            <a:spAutoFit/>
          </a:bodyPr>
          <a:lstStyle/>
          <a:p>
            <a:pPr>
              <a:lnSpc>
                <a:spcPts val="4220"/>
              </a:lnSpc>
            </a:pPr>
            <a:r>
              <a:rPr lang="en-US" sz="4000" b="1" dirty="0">
                <a:solidFill>
                  <a:schemeClr val="accent1"/>
                </a:solidFill>
                <a:latin typeface="HurmeGeometricSans4 Bold" panose="020B0800020000000000" pitchFamily="34" charset="0"/>
              </a:rPr>
              <a:t>What could these changes mean for you?</a:t>
            </a:r>
            <a:endParaRPr lang="en-US" sz="4000" dirty="0">
              <a:solidFill>
                <a:schemeClr val="accent1"/>
              </a:solidFill>
              <a:latin typeface="HurmeGeometricSans4 Bold" panose="020B0800020000000000" pitchFamily="34" charset="0"/>
            </a:endParaRPr>
          </a:p>
        </p:txBody>
      </p:sp>
    </p:spTree>
    <p:extLst>
      <p:ext uri="{BB962C8B-B14F-4D97-AF65-F5344CB8AC3E}">
        <p14:creationId xmlns:p14="http://schemas.microsoft.com/office/powerpoint/2010/main" val="4888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D00FAC5-4FC7-463E-A276-82747A00FE37}"/>
              </a:ext>
            </a:extLst>
          </p:cNvPr>
          <p:cNvSpPr txBox="1"/>
          <p:nvPr/>
        </p:nvSpPr>
        <p:spPr>
          <a:xfrm>
            <a:off x="962847" y="3081045"/>
            <a:ext cx="10244003" cy="1723549"/>
          </a:xfrm>
          <a:prstGeom prst="rect">
            <a:avLst/>
          </a:prstGeom>
          <a:noFill/>
        </p:spPr>
        <p:txBody>
          <a:bodyPr wrap="square" lIns="0" tIns="0" rIns="0" bIns="0" rtlCol="0">
            <a:spAutoFit/>
          </a:bodyPr>
          <a:lstStyle/>
          <a:p>
            <a:r>
              <a:rPr lang="en-US" sz="800" dirty="0"/>
              <a:t>Registered representative </a:t>
            </a:r>
            <a:r>
              <a:rPr lang="en-US" sz="800" dirty="0">
                <a:solidFill>
                  <a:srgbClr val="FF0000"/>
                </a:solidFill>
              </a:rPr>
              <a:t>&lt;and investment advisor representative&gt;</a:t>
            </a:r>
            <a:r>
              <a:rPr lang="en-US" sz="800" dirty="0"/>
              <a:t> of Securian Financial Services, Inc. Securities and investment advisory services offered through Securian Financial Services, Inc. Member FINRA/SIPC. </a:t>
            </a:r>
            <a:r>
              <a:rPr lang="en-US" sz="800" dirty="0">
                <a:solidFill>
                  <a:srgbClr val="FF0000"/>
                </a:solidFill>
              </a:rPr>
              <a:t>&lt;INSERT FIRM NAME</a:t>
            </a:r>
            <a:r>
              <a:rPr lang="en-US" sz="800" dirty="0"/>
              <a:t>&gt; is independently owned and operated</a:t>
            </a:r>
            <a:r>
              <a:rPr lang="en-US" sz="800" dirty="0">
                <a:solidFill>
                  <a:schemeClr val="accent5"/>
                </a:solidFill>
              </a:rPr>
              <a:t>. </a:t>
            </a:r>
            <a:r>
              <a:rPr lang="en-US" sz="800" dirty="0">
                <a:solidFill>
                  <a:srgbClr val="FF0000"/>
                </a:solidFill>
              </a:rPr>
              <a:t>&lt;INSERT FIRM ADDRESS&gt;</a:t>
            </a:r>
          </a:p>
          <a:p>
            <a:endParaRPr lang="en-US" sz="800" dirty="0">
              <a:solidFill>
                <a:srgbClr val="FF0000"/>
              </a:solidFill>
            </a:endParaRPr>
          </a:p>
          <a:p>
            <a:r>
              <a:rPr lang="en-US" sz="800" dirty="0"/>
              <a:t>Financial Professionals do not provide specific tax/legal advice and this information should not be considered as such. You should always consult your tax/legal advisor regarding your own specific tax/legal situation.</a:t>
            </a:r>
          </a:p>
          <a:p>
            <a:endParaRPr lang="en-US" sz="800" dirty="0"/>
          </a:p>
          <a:p>
            <a:r>
              <a:rPr lang="en-US" sz="800" dirty="0"/>
              <a:t>This information is a general discussion of the relevant federal tax laws provided to promote ideas that may benefit a taxpayer. It is not intended for, nor can it be used by any taxpayer for the purpose of voiding federal tax penalties. Taxpayers should seek the advice of their own advisors regarding any tax and legal issues specific to their situation.</a:t>
            </a:r>
          </a:p>
          <a:p>
            <a:endParaRPr lang="en-US" sz="800" dirty="0"/>
          </a:p>
          <a:p>
            <a:r>
              <a:rPr lang="en-US" sz="800" dirty="0"/>
              <a:t>This is a general communication for informational and educational purposes. The materials and the information are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p>
          <a:p>
            <a:endParaRPr lang="en-US" sz="800" dirty="0"/>
          </a:p>
          <a:p>
            <a:r>
              <a:rPr lang="en-US" sz="800" dirty="0"/>
              <a:t>Securian Financial is the marketing name for Securian Financial Group, Inc., and its subsidiaries. </a:t>
            </a:r>
          </a:p>
          <a:p>
            <a:endParaRPr lang="en-US" sz="800" dirty="0">
              <a:solidFill>
                <a:schemeClr val="accent5"/>
              </a:solidFill>
            </a:endParaRPr>
          </a:p>
        </p:txBody>
      </p:sp>
      <p:sp>
        <p:nvSpPr>
          <p:cNvPr id="8" name="Text Placeholder 4">
            <a:extLst>
              <a:ext uri="{FF2B5EF4-FFF2-40B4-BE49-F238E27FC236}">
                <a16:creationId xmlns:a16="http://schemas.microsoft.com/office/drawing/2014/main" id="{E5F79ECC-6934-4899-A852-AADB91AA965C}"/>
              </a:ext>
            </a:extLst>
          </p:cNvPr>
          <p:cNvSpPr txBox="1">
            <a:spLocks/>
          </p:cNvSpPr>
          <p:nvPr/>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20750" indent="0">
              <a:lnSpc>
                <a:spcPct val="120000"/>
              </a:lnSpc>
              <a:spcAft>
                <a:spcPts val="450"/>
              </a:spcAft>
              <a:tabLst/>
              <a:defRPr/>
            </a:pPr>
            <a:r>
              <a:rPr lang="en-US" sz="650" b="1" spc="15" dirty="0">
                <a:solidFill>
                  <a:srgbClr val="000000"/>
                </a:solidFill>
                <a:latin typeface="Arial" panose="020B0604020202020204" pitchFamily="34" charset="0"/>
                <a:ea typeface="Times New Roman" panose="02020603050405020304" pitchFamily="18" charset="0"/>
                <a:cs typeface="Times-Roman"/>
              </a:rPr>
              <a:t>Securian Financial Group, Inc.</a:t>
            </a:r>
            <a:br>
              <a:rPr lang="en-US" sz="650" b="1" spc="15" dirty="0">
                <a:solidFill>
                  <a:srgbClr val="000000"/>
                </a:solidFill>
                <a:latin typeface="Arial" panose="020B0604020202020204" pitchFamily="34" charset="0"/>
                <a:ea typeface="Times New Roman" panose="02020603050405020304" pitchFamily="18" charset="0"/>
                <a:cs typeface="Times-Roman"/>
              </a:rPr>
            </a:br>
            <a:r>
              <a:rPr lang="en-US" sz="650" b="1" spc="15" dirty="0" err="1">
                <a:solidFill>
                  <a:srgbClr val="0C7B3F"/>
                </a:solidFill>
                <a:latin typeface="Arial" panose="020B0604020202020204" pitchFamily="34" charset="0"/>
                <a:ea typeface="Times New Roman" panose="02020603050405020304" pitchFamily="18" charset="0"/>
                <a:cs typeface="Times-Roman"/>
              </a:rPr>
              <a:t>securian.com</a:t>
            </a:r>
            <a:endParaRPr lang="en-US" sz="650" dirty="0">
              <a:solidFill>
                <a:srgbClr val="000000"/>
              </a:solidFill>
              <a:latin typeface="Times-Roman"/>
              <a:ea typeface="Times New Roman" panose="02020603050405020304" pitchFamily="18" charset="0"/>
              <a:cs typeface="Times-Roman"/>
            </a:endParaRPr>
          </a:p>
          <a:p>
            <a:pPr marL="920750" indent="0">
              <a:tabLst/>
              <a:defRPr/>
            </a:pPr>
            <a:r>
              <a:rPr lang="en-US" spc="5" dirty="0">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pc="5" dirty="0">
                <a:solidFill>
                  <a:srgbClr val="323232"/>
                </a:solidFill>
                <a:ea typeface="Times New Roman" panose="02020603050405020304" pitchFamily="18" charset="0"/>
                <a:cs typeface="HurmeGeometricSans3-Regular" panose="020B0500020000000000" pitchFamily="34" charset="0"/>
              </a:rPr>
            </a:br>
            <a:r>
              <a:rPr lang="en-US" spc="5" dirty="0">
                <a:solidFill>
                  <a:srgbClr val="323232"/>
                </a:solidFill>
                <a:ea typeface="Times New Roman" panose="02020603050405020304" pitchFamily="18" charset="0"/>
                <a:cs typeface="HurmeGeometricSans3-Regular" panose="020B0500020000000000" pitchFamily="34" charset="0"/>
              </a:rPr>
              <a:t>©2021 Securian Financial Group, Inc. All rights reserved.</a:t>
            </a:r>
            <a:endParaRPr lang="en-US" spc="-10" dirty="0">
              <a:solidFill>
                <a:srgbClr val="323232"/>
              </a:solidFill>
              <a:ea typeface="Times New Roman" panose="02020603050405020304" pitchFamily="18" charset="0"/>
              <a:cs typeface="HurmeGeometricSans3-Regular" panose="020B0500020000000000" pitchFamily="34" charset="0"/>
            </a:endParaRPr>
          </a:p>
          <a:p>
            <a:pPr marL="920750" indent="0">
              <a:tabLst/>
              <a:defRPr/>
            </a:pPr>
            <a:r>
              <a:rPr lang="en-US" spc="5" dirty="0">
                <a:solidFill>
                  <a:srgbClr val="323232"/>
                </a:solidFill>
                <a:ea typeface="Times New Roman" panose="02020603050405020304" pitchFamily="18" charset="0"/>
                <a:cs typeface="HurmeGeometricSans3-Regular" panose="020B0500020000000000" pitchFamily="34" charset="0"/>
              </a:rPr>
              <a:t>Rev 10-2021   DOFU 10-2021</a:t>
            </a:r>
            <a:br>
              <a:rPr lang="en-US" spc="5">
                <a:solidFill>
                  <a:srgbClr val="323232"/>
                </a:solidFill>
                <a:ea typeface="Times New Roman" panose="02020603050405020304" pitchFamily="18" charset="0"/>
                <a:cs typeface="HurmeGeometricSans3-Regular" panose="020B0500020000000000" pitchFamily="34" charset="0"/>
              </a:rPr>
            </a:br>
            <a:r>
              <a:rPr lang="en-US" spc="5">
                <a:solidFill>
                  <a:srgbClr val="323232"/>
                </a:solidFill>
                <a:ea typeface="Times New Roman" panose="02020603050405020304" pitchFamily="18" charset="0"/>
                <a:cs typeface="HurmeGeometricSans3-Regular" panose="020B0500020000000000" pitchFamily="34" charset="0"/>
              </a:rPr>
              <a:t>1858622</a:t>
            </a:r>
            <a:endParaRPr lang="en-US" spc="-10" dirty="0">
              <a:solidFill>
                <a:srgbClr val="323232"/>
              </a:solidFill>
              <a:ea typeface="Times New Roman" panose="02020603050405020304" pitchFamily="18" charset="0"/>
              <a:cs typeface="HurmeGeometricSans3-Regular" panose="020B0500020000000000" pitchFamily="34" charset="0"/>
            </a:endParaRPr>
          </a:p>
        </p:txBody>
      </p:sp>
    </p:spTree>
    <p:extLst>
      <p:ext uri="{BB962C8B-B14F-4D97-AF65-F5344CB8AC3E}">
        <p14:creationId xmlns:p14="http://schemas.microsoft.com/office/powerpoint/2010/main" val="3767221106"/>
      </p:ext>
    </p:extLst>
  </p:cSld>
  <p:clrMapOvr>
    <a:masterClrMapping/>
  </p:clrMapOvr>
</p:sld>
</file>

<file path=ppt/theme/theme1.xml><?xml version="1.0" encoding="utf-8"?>
<a:theme xmlns:a="http://schemas.openxmlformats.org/drawingml/2006/main" name="Office Theme">
  <a:themeElements>
    <a:clrScheme name="SFG_2020">
      <a:dk1>
        <a:srgbClr val="58595B"/>
      </a:dk1>
      <a:lt1>
        <a:srgbClr val="FFFFFF"/>
      </a:lt1>
      <a:dk2>
        <a:srgbClr val="000000"/>
      </a:dk2>
      <a:lt2>
        <a:srgbClr val="FFFFFF"/>
      </a:lt2>
      <a:accent1>
        <a:srgbClr val="098D3E"/>
      </a:accent1>
      <a:accent2>
        <a:srgbClr val="5CA311"/>
      </a:accent2>
      <a:accent3>
        <a:srgbClr val="006DAF"/>
      </a:accent3>
      <a:accent4>
        <a:srgbClr val="56C3EB"/>
      </a:accent4>
      <a:accent5>
        <a:srgbClr val="929397"/>
      </a:accent5>
      <a:accent6>
        <a:srgbClr val="0B753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ppt-wide" id="{5D76ADD8-B4DC-7A40-B0CE-116B6FC6A22A}" vid="{3AA7F7DC-21BF-634C-B52B-90CC8BD6B709}"/>
    </a:ext>
  </a:extLst>
</a:theme>
</file>

<file path=ppt/theme/theme2.xml><?xml version="1.0" encoding="utf-8"?>
<a:theme xmlns:a="http://schemas.openxmlformats.org/drawingml/2006/main" name="Office Theme">
  <a:themeElements>
    <a:clrScheme name="SFG 2020">
      <a:dk1>
        <a:srgbClr val="58595B"/>
      </a:dk1>
      <a:lt1>
        <a:srgbClr val="FFFFFF"/>
      </a:lt1>
      <a:dk2>
        <a:srgbClr val="000000"/>
      </a:dk2>
      <a:lt2>
        <a:srgbClr val="FFFFFF"/>
      </a:lt2>
      <a:accent1>
        <a:srgbClr val="098D3E"/>
      </a:accent1>
      <a:accent2>
        <a:srgbClr val="5CA311"/>
      </a:accent2>
      <a:accent3>
        <a:srgbClr val="006DAF"/>
      </a:accent3>
      <a:accent4>
        <a:srgbClr val="389CC6"/>
      </a:accent4>
      <a:accent5>
        <a:srgbClr val="929397"/>
      </a:accent5>
      <a:accent6>
        <a:srgbClr val="0B753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urian Financial _wide" id="{5DD389A6-1FAD-8F4E-B7B0-626C6E8D3438}" vid="{05B864F1-43A9-7D41-AC21-988E2070D46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llExternalAdhocVariableMappings/>
</file>

<file path=customXml/item10.xml><?xml version="1.0" encoding="utf-8"?>
<ct:contentTypeSchema xmlns:ct="http://schemas.microsoft.com/office/2006/metadata/contentType" xmlns:ma="http://schemas.microsoft.com/office/2006/metadata/properties/metaAttributes" ct:_="" ma:_="" ma:contentTypeName="Document" ma:contentTypeID="0x010100999C4FFDA086E74B8187C2D49E9EF550" ma:contentTypeVersion="14" ma:contentTypeDescription="Create a new document." ma:contentTypeScope="" ma:versionID="d8227dbaa9560aab9846ee462ee72d0b">
  <xsd:schema xmlns:xsd="http://www.w3.org/2001/XMLSchema" xmlns:xs="http://www.w3.org/2001/XMLSchema" xmlns:p="http://schemas.microsoft.com/office/2006/metadata/properties" xmlns:ns3="b24728e0-73a7-4bf8-b246-3d3a4eb367b6" xmlns:ns4="bc07c542-31d9-43e6-8381-41bf2cd25ef3" targetNamespace="http://schemas.microsoft.com/office/2006/metadata/properties" ma:root="true" ma:fieldsID="42bdf0b1c85064e660ca35a8f4f5c2bc" ns3:_="" ns4:_="">
    <xsd:import namespace="b24728e0-73a7-4bf8-b246-3d3a4eb367b6"/>
    <xsd:import namespace="bc07c542-31d9-43e6-8381-41bf2cd25ef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4728e0-73a7-4bf8-b246-3d3a4eb367b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07c542-31d9-43e6-8381-41bf2cd25ef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VariableList UniqueId="8f946b2f-90ad-4152-a311-bb1f25613ba8" Name="AD_HOC" ContentType="XML" MajorVersion="0" MinorVersion="1" isLocalCopy="False" IsBaseObject="False" DataSourceId="4d52180f-1fdb-4225-9e7b-021aac3c1250" DataSourceMajorVersion="0" DataSourceMinorVersion="1"/>
</file>

<file path=customXml/item3.xml><?xml version="1.0" encoding="utf-8"?>
<VariableList UniqueId="d77f0a1f-4885-43b3-9788-f90fb6448bd7" Name="Computed" ContentType="XML" MajorVersion="0" MinorVersion="1" isLocalCopy="False" IsBaseObject="False" DataSourceId="e7ce2b0a-ac82-40bb-947d-c6d5cab40b2b" DataSourceMajorVersion="0" DataSourceMinorVersion="1"/>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VariableListDefinition name="AD_HOC" displayName="AD_HOC" id="8f946b2f-90ad-4152-a311-bb1f25613ba8" isdomainofvalue="False" dataSourceId="4d52180f-1fdb-4225-9e7b-021aac3c1250"/>
</file>

<file path=customXml/item7.xml><?xml version="1.0" encoding="utf-8"?>
<VariableListDefinition name="Computed" displayName="Computed" id="d77f0a1f-4885-43b3-9788-f90fb6448bd7" isdomainofvalue="False" dataSourceId="e7ce2b0a-ac82-40bb-947d-c6d5cab40b2b"/>
</file>

<file path=customXml/item8.xml><?xml version="1.0" encoding="utf-8"?>
<VariableListDefinition name="System" displayName="System" id="69b7aebc-646e-4a4a-9f94-d1c7d95a3d52" isdomainofvalue="False" dataSourceId="ad1fc44d-4005-4b66-a53a-7ad06f67c4a2"/>
</file>

<file path=customXml/item9.xml><?xml version="1.0" encoding="utf-8"?>
<VariableList UniqueId="69b7aebc-646e-4a4a-9f94-d1c7d95a3d52" Name="System" ContentType="XML" MajorVersion="0" MinorVersion="1" isLocalCopy="False" IsBaseObject="False" DataSourceId="ad1fc44d-4005-4b66-a53a-7ad06f67c4a2" DataSourceMajorVersion="0" DataSourceMinorVersion="1"/>
</file>

<file path=customXml/itemProps1.xml><?xml version="1.0" encoding="utf-8"?>
<ds:datastoreItem xmlns:ds="http://schemas.openxmlformats.org/officeDocument/2006/customXml" ds:itemID="{BCD67B4C-EA14-4501-95F0-BD7B7FC1378C}">
  <ds:schemaRefs/>
</ds:datastoreItem>
</file>

<file path=customXml/itemProps10.xml><?xml version="1.0" encoding="utf-8"?>
<ds:datastoreItem xmlns:ds="http://schemas.openxmlformats.org/officeDocument/2006/customXml" ds:itemID="{78BB306A-17D9-437D-B7A2-90C028F6B5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4728e0-73a7-4bf8-b246-3d3a4eb367b6"/>
    <ds:schemaRef ds:uri="bc07c542-31d9-43e6-8381-41bf2cd25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59B29A-4139-4C49-81D3-7ECB92E84F21}">
  <ds:schemaRefs/>
</ds:datastoreItem>
</file>

<file path=customXml/itemProps3.xml><?xml version="1.0" encoding="utf-8"?>
<ds:datastoreItem xmlns:ds="http://schemas.openxmlformats.org/officeDocument/2006/customXml" ds:itemID="{DD6FFA72-9036-4215-B6A9-C974854939C8}">
  <ds:schemaRefs/>
</ds:datastoreItem>
</file>

<file path=customXml/itemProps4.xml><?xml version="1.0" encoding="utf-8"?>
<ds:datastoreItem xmlns:ds="http://schemas.openxmlformats.org/officeDocument/2006/customXml" ds:itemID="{4CA1C3BE-E2A2-42E7-AAB6-710BF1A904CD}">
  <ds:schemaRefs>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bc07c542-31d9-43e6-8381-41bf2cd25ef3"/>
    <ds:schemaRef ds:uri="b24728e0-73a7-4bf8-b246-3d3a4eb367b6"/>
  </ds:schemaRefs>
</ds:datastoreItem>
</file>

<file path=customXml/itemProps5.xml><?xml version="1.0" encoding="utf-8"?>
<ds:datastoreItem xmlns:ds="http://schemas.openxmlformats.org/officeDocument/2006/customXml" ds:itemID="{B76CBB55-1184-4857-AE95-B8CB48530A9B}">
  <ds:schemaRefs>
    <ds:schemaRef ds:uri="http://schemas.microsoft.com/sharepoint/v3/contenttype/forms"/>
  </ds:schemaRefs>
</ds:datastoreItem>
</file>

<file path=customXml/itemProps6.xml><?xml version="1.0" encoding="utf-8"?>
<ds:datastoreItem xmlns:ds="http://schemas.openxmlformats.org/officeDocument/2006/customXml" ds:itemID="{9B421D58-1F67-40EA-A2D2-A4B41FF77222}">
  <ds:schemaRefs/>
</ds:datastoreItem>
</file>

<file path=customXml/itemProps7.xml><?xml version="1.0" encoding="utf-8"?>
<ds:datastoreItem xmlns:ds="http://schemas.openxmlformats.org/officeDocument/2006/customXml" ds:itemID="{67791532-40F6-4082-A16F-CF5DF0ADDE43}">
  <ds:schemaRefs/>
</ds:datastoreItem>
</file>

<file path=customXml/itemProps8.xml><?xml version="1.0" encoding="utf-8"?>
<ds:datastoreItem xmlns:ds="http://schemas.openxmlformats.org/officeDocument/2006/customXml" ds:itemID="{580F239B-986E-4D25-AC3A-A623F71D5405}">
  <ds:schemaRefs/>
</ds:datastoreItem>
</file>

<file path=customXml/itemProps9.xml><?xml version="1.0" encoding="utf-8"?>
<ds:datastoreItem xmlns:ds="http://schemas.openxmlformats.org/officeDocument/2006/customXml" ds:itemID="{3BCEC372-A1FB-4D27-80F2-FABA10E78525}">
  <ds:schemaRefs/>
</ds:datastoreItem>
</file>

<file path=docProps/app.xml><?xml version="1.0" encoding="utf-8"?>
<Properties xmlns="http://schemas.openxmlformats.org/officeDocument/2006/extended-properties" xmlns:vt="http://schemas.openxmlformats.org/officeDocument/2006/docPropsVTypes">
  <Template>sec-ppt-wide-format (2)</Template>
  <TotalTime>508</TotalTime>
  <Words>1156</Words>
  <Application>Microsoft Office PowerPoint</Application>
  <PresentationFormat>Widescreen</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HurmeGeometricSans3 Regular</vt:lpstr>
      <vt:lpstr>HurmeGeometricSans4 Bold</vt:lpstr>
      <vt:lpstr>Times-Roman</vt:lpstr>
      <vt:lpstr>Office Theme</vt:lpstr>
      <vt:lpstr>Office Theme</vt:lpstr>
      <vt:lpstr>What proposed tax changes could mean for high-net-worth individuals and businesses</vt:lpstr>
      <vt:lpstr>Setting the stage </vt:lpstr>
      <vt:lpstr>Highlights </vt:lpstr>
      <vt:lpstr>PowerPoint Presentation</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Rebecca J.</dc:creator>
  <cp:lastModifiedBy>Charlotte Bing - Financial Markets Inc</cp:lastModifiedBy>
  <cp:revision>30</cp:revision>
  <dcterms:created xsi:type="dcterms:W3CDTF">2021-02-11T18:00:33Z</dcterms:created>
  <dcterms:modified xsi:type="dcterms:W3CDTF">2021-10-18T14:16:41Z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0x010100999C4FFDA086E74B8187C2D49E9EF550</vt:lpwstr>
  </property>
</Properties>
</file>