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1"/>
    <p:sldMasterId id="2147483672" r:id="rId12"/>
  </p:sldMasterIdLst>
  <p:notesMasterIdLst>
    <p:notesMasterId r:id="rId17"/>
  </p:notesMasterIdLst>
  <p:sldIdLst>
    <p:sldId id="256" r:id="rId13"/>
    <p:sldId id="265" r:id="rId14"/>
    <p:sldId id="328" r:id="rId15"/>
    <p:sldId id="261" r:id="rId16"/>
  </p:sldIdLst>
  <p:sldSz cx="12192000" cy="6858000"/>
  <p:notesSz cx="6858000" cy="9144000"/>
  <p:custDataLst>
    <p:custData r:id="rId6"/>
    <p:custData r:id="rId2"/>
    <p:custData r:id="rId3"/>
    <p:custData r:id="rId9"/>
    <p:custData r:id="rId8"/>
    <p:custData r:id="rId4"/>
    <p:custData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147"/>
    <a:srgbClr val="95C9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7" autoAdjust="0"/>
    <p:restoredTop sz="87698" autoAdjust="0"/>
  </p:normalViewPr>
  <p:slideViewPr>
    <p:cSldViewPr snapToGrid="0">
      <p:cViewPr varScale="1">
        <p:scale>
          <a:sx n="73" d="100"/>
          <a:sy n="73" d="100"/>
        </p:scale>
        <p:origin x="10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customXml" Target="../customXml/item7.xml"/><Relationship Id="rId12" Type="http://schemas.openxmlformats.org/officeDocument/2006/relationships/slideMaster" Target="slideMasters/slideMaster2.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slide" Target="slides/slide3.xml"/><Relationship Id="rId10" Type="http://schemas.openxmlformats.org/officeDocument/2006/relationships/customXml" Target="../customXml/item10.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98274-4471-4585-B0C5-A521FE6A0A39}"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0948D-E947-4DAD-8543-2AC449C7C40E}" type="slidenum">
              <a:rPr lang="en-US" smtClean="0"/>
              <a:t>‹#›</a:t>
            </a:fld>
            <a:endParaRPr lang="en-US"/>
          </a:p>
        </p:txBody>
      </p:sp>
    </p:spTree>
    <p:extLst>
      <p:ext uri="{BB962C8B-B14F-4D97-AF65-F5344CB8AC3E}">
        <p14:creationId xmlns:p14="http://schemas.microsoft.com/office/powerpoint/2010/main" val="25103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09A046"/>
                </a:solidFill>
                <a:latin typeface="Arial" panose="020B0604020202020204" pitchFamily="34" charset="0"/>
                <a:cs typeface="Arial" panose="020B0604020202020204" pitchFamily="34" charset="0"/>
              </a:rPr>
              <a:t>[Note to presenter – this is intended to serve as a resource for you to use in meetings with prospects and clients if you receive questions about how the Biden administration’s Green Book proposals could affect their financial strategy.]</a:t>
            </a:r>
          </a:p>
          <a:p>
            <a:endParaRPr lang="en-US" sz="1800" b="1" i="0" u="none" strike="noStrike" baseline="0" dirty="0">
              <a:solidFill>
                <a:srgbClr val="09A046"/>
              </a:solidFill>
              <a:latin typeface="Arial" panose="020B0604020202020204" pitchFamily="34" charset="0"/>
              <a:cs typeface="Arial" panose="020B0604020202020204" pitchFamily="34" charset="0"/>
            </a:endParaRPr>
          </a:p>
          <a:p>
            <a:r>
              <a:rPr lang="en-US" sz="1800" dirty="0"/>
              <a:t>Earlier this year, the Biden Administration released their budget proposal for the 2021-2022 fiscal year accompanied by a customary detailed guide commonly referred to as the Green Book. The Green Book outlines a series of tax increases designed to fund the Administration’s infrastructure and social support plans. What could these changes mean for you?</a:t>
            </a:r>
          </a:p>
          <a:p>
            <a:endParaRPr lang="en-US" sz="1800" dirty="0"/>
          </a:p>
          <a:p>
            <a:r>
              <a:rPr lang="en-US" sz="1800" dirty="0"/>
              <a:t>Right now, it’s too soon to tell – ultimately it will be up to Congress to accept or reject the proposals. It’s not too early though to consider how the proposals may affect you, particularly if you have estate or tax planning needs.</a:t>
            </a:r>
          </a:p>
          <a:p>
            <a:endParaRPr lang="en-US" sz="1800" b="0" i="0" u="none" strike="noStrike" baseline="0" dirty="0">
              <a:solidFill>
                <a:srgbClr val="09A046"/>
              </a:solidFill>
              <a:latin typeface="Arial" panose="020B0604020202020204" pitchFamily="34" charset="0"/>
              <a:cs typeface="Arial" panose="020B0604020202020204" pitchFamily="34" charset="0"/>
            </a:endParaRPr>
          </a:p>
          <a:p>
            <a:endParaRPr lang="en-US" sz="1800" b="0" i="0" u="none" strike="noStrike" baseline="0" dirty="0">
              <a:solidFill>
                <a:srgbClr val="09A04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950948D-E947-4DAD-8543-2AC449C7C40E}" type="slidenum">
              <a:rPr lang="en-US" smtClean="0"/>
              <a:t>1</a:t>
            </a:fld>
            <a:endParaRPr lang="en-US"/>
          </a:p>
        </p:txBody>
      </p:sp>
    </p:spTree>
    <p:extLst>
      <p:ext uri="{BB962C8B-B14F-4D97-AF65-F5344CB8AC3E}">
        <p14:creationId xmlns:p14="http://schemas.microsoft.com/office/powerpoint/2010/main" val="192120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Changes to estate and gift taxes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0" spc="10" dirty="0">
                <a:solidFill>
                  <a:srgbClr val="000000"/>
                </a:solidFill>
                <a:effectLst/>
                <a:latin typeface="Arial" panose="020B0604020202020204" pitchFamily="34" charset="0"/>
                <a:ea typeface="Times New Roman" panose="02020603050405020304" pitchFamily="18" charset="0"/>
                <a:cs typeface="Arial-BoldMT"/>
              </a:rPr>
              <a:t>The Green Book proposes changes to the way estate and gift taxes are taxed. Any transfer of property, including gift or upon death, would trigger capital gains taxes as a realization event. There are suggested exclusions for this proposal, including a $1,000,000 per person exclusion and for transfers to spouses and certain charitable bequests.</a:t>
            </a:r>
            <a:endParaRPr lang="en-US" sz="1800" b="0" spc="10" baseline="3000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Higher capital gains taxes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0" spc="10" dirty="0">
                <a:solidFill>
                  <a:srgbClr val="000000"/>
                </a:solidFill>
                <a:effectLst/>
                <a:latin typeface="Arial" panose="020B0604020202020204" pitchFamily="34" charset="0"/>
                <a:ea typeface="Times New Roman" panose="02020603050405020304" pitchFamily="18" charset="0"/>
                <a:cs typeface="Arial-BoldMT"/>
              </a:rPr>
              <a:t>The Administration’s proposal would also increase the tax rate on long-term capital gains to match ordinary tax rates for those with adjusted gross income over $1,000,000. The increase would only apply to the extent of the taxpayer’s income that is over the $1,000,000 level. It’s interesting to note that the proposal suggests making the potential consequence effective on the “date of announcement” rather than on a future specified date. Tax increases are typically made effective on a future date rather than on a past date.</a:t>
            </a:r>
            <a:endParaRPr lang="en-US" sz="1800" b="0" spc="10" baseline="3000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Dynasty trust changes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0" spc="10" dirty="0">
                <a:solidFill>
                  <a:srgbClr val="000000"/>
                </a:solidFill>
                <a:effectLst/>
                <a:latin typeface="Arial" panose="020B0604020202020204" pitchFamily="34" charset="0"/>
                <a:ea typeface="Times New Roman" panose="02020603050405020304" pitchFamily="18" charset="0"/>
                <a:cs typeface="Arial-BoldMT"/>
              </a:rPr>
              <a:t>Another proposal would make taxable any gain on unrealized appreciation held within a trust for the previous 90 years, with the period beginning January 1, 1940. This would mark a significant change to estate planning rules, which may lead the need for individuals to consider alternatives to their current estate plans.</a:t>
            </a:r>
            <a:endParaRPr lang="en-US" sz="1800" b="0" spc="10" baseline="3000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Income tax increases for high earners and corporations </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900"/>
              </a:spcBef>
              <a:spcAft>
                <a:spcPts val="450"/>
              </a:spcAft>
            </a:pPr>
            <a:r>
              <a:rPr lang="en-US" sz="1800" b="0" spc="10" dirty="0">
                <a:solidFill>
                  <a:srgbClr val="000000"/>
                </a:solidFill>
                <a:effectLst/>
                <a:latin typeface="Arial" panose="020B0604020202020204" pitchFamily="34" charset="0"/>
                <a:ea typeface="Times New Roman" panose="02020603050405020304" pitchFamily="18" charset="0"/>
                <a:cs typeface="Arial-BoldMT"/>
              </a:rPr>
              <a:t>Biden’s plan would roll back a Trump Administration tax cut and raise the marginal tax rate from 37 percent (the current level) to 39.6 percent (the pre-Tax Cuts and Jobs Act level). The top individual income tax bracket would begin at $452,700, down from the current $523,601.</a:t>
            </a:r>
            <a:r>
              <a:rPr lang="en-US" sz="1800" b="0" spc="10" baseline="30000" dirty="0">
                <a:solidFill>
                  <a:srgbClr val="000000"/>
                </a:solidFill>
                <a:effectLst/>
                <a:latin typeface="Arial" panose="020B0604020202020204" pitchFamily="34" charset="0"/>
                <a:ea typeface="Times New Roman" panose="02020603050405020304" pitchFamily="18" charset="0"/>
                <a:cs typeface="Arial-BoldMT"/>
              </a:rPr>
              <a:t>2</a:t>
            </a:r>
          </a:p>
          <a:p>
            <a:pPr marL="0" marR="0">
              <a:lnSpc>
                <a:spcPts val="1300"/>
              </a:lnSpc>
              <a:spcBef>
                <a:spcPts val="900"/>
              </a:spcBef>
              <a:spcAft>
                <a:spcPts val="450"/>
              </a:spcAft>
            </a:pP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900"/>
              </a:spcBef>
              <a:spcAft>
                <a:spcPts val="450"/>
              </a:spcAft>
            </a:pPr>
            <a:r>
              <a:rPr lang="en-US" sz="1800" b="0" spc="10" dirty="0">
                <a:solidFill>
                  <a:srgbClr val="000000"/>
                </a:solidFill>
                <a:effectLst/>
                <a:latin typeface="Arial" panose="020B0604020202020204" pitchFamily="34" charset="0"/>
                <a:ea typeface="Times New Roman" panose="02020603050405020304" pitchFamily="18" charset="0"/>
                <a:cs typeface="Arial-BoldMT"/>
              </a:rPr>
              <a:t>The green book also includes a proposed increase in the corporate tax rate to 28%, a noteworthy raise from the current 21%. Senate Democrats seem to be coalescing around 25% for the new rate, leading some experts to believe the proposed rate of 28% is a marker.</a:t>
            </a:r>
            <a:r>
              <a:rPr lang="en-US" sz="1800" b="0" spc="10" baseline="30000" dirty="0">
                <a:solidFill>
                  <a:srgbClr val="000000"/>
                </a:solidFill>
                <a:effectLst/>
                <a:latin typeface="Arial" panose="020B0604020202020204" pitchFamily="34" charset="0"/>
                <a:ea typeface="Times New Roman" panose="02020603050405020304" pitchFamily="18" charset="0"/>
                <a:cs typeface="Arial-BoldMT"/>
              </a:rPr>
              <a:t>2</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2</a:t>
            </a:fld>
            <a:endParaRPr lang="en-US"/>
          </a:p>
        </p:txBody>
      </p:sp>
    </p:spTree>
    <p:extLst>
      <p:ext uri="{BB962C8B-B14F-4D97-AF65-F5344CB8AC3E}">
        <p14:creationId xmlns:p14="http://schemas.microsoft.com/office/powerpoint/2010/main" val="1015316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Ultimately, there’s a lot to consider in the Green Book proposals – all of which will depend on Congress. Consult your tax professional for advice and consider working with a financial professional to learn about estate and tax planning strategies for your situation</a:t>
            </a:r>
            <a:endParaRPr lang="en-US"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3</a:t>
            </a:fld>
            <a:endParaRPr lang="en-US"/>
          </a:p>
        </p:txBody>
      </p:sp>
    </p:spTree>
    <p:extLst>
      <p:ext uri="{BB962C8B-B14F-4D97-AF65-F5344CB8AC3E}">
        <p14:creationId xmlns:p14="http://schemas.microsoft.com/office/powerpoint/2010/main" val="175750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4</a:t>
            </a:fld>
            <a:endParaRPr lang="en-US"/>
          </a:p>
        </p:txBody>
      </p:sp>
    </p:spTree>
    <p:extLst>
      <p:ext uri="{BB962C8B-B14F-4D97-AF65-F5344CB8AC3E}">
        <p14:creationId xmlns:p14="http://schemas.microsoft.com/office/powerpoint/2010/main" val="313017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0" y="3368675"/>
            <a:ext cx="10553700" cy="1276350"/>
          </a:xfrm>
        </p:spPr>
        <p:txBody>
          <a:bodyPr>
            <a:normAutofit/>
          </a:bodyPr>
          <a:lstStyle>
            <a:lvl1pPr marL="920750" indent="0">
              <a:lnSpc>
                <a:spcPts val="1000"/>
              </a:lnSpc>
              <a:spcBef>
                <a:spcPts val="0"/>
              </a:spcBef>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lvl="0">
              <a:lnSpc>
                <a:spcPts val="1000"/>
              </a:lnSpc>
              <a:defRPr/>
            </a:pPr>
            <a:r>
              <a:rPr lang="en-US" spc="-5">
                <a:solidFill>
                  <a:srgbClr val="595959"/>
                </a:solidFill>
                <a:latin typeface="Arial" panose="020B0604020202020204" pitchFamily="34" charset="0"/>
              </a:rPr>
              <a:t>Click to edit Master text styles</a:t>
            </a:r>
          </a:p>
          <a:p>
            <a:pPr lvl="1">
              <a:lnSpc>
                <a:spcPts val="1000"/>
              </a:lnSpc>
              <a:defRPr/>
            </a:pPr>
            <a:r>
              <a:rPr lang="en-US" spc="-5">
                <a:solidFill>
                  <a:srgbClr val="595959"/>
                </a:solidFill>
                <a:latin typeface="Arial" panose="020B0604020202020204" pitchFamily="34" charset="0"/>
              </a:rPr>
              <a:t>Second level</a:t>
            </a:r>
          </a:p>
          <a:p>
            <a:pPr lvl="2">
              <a:lnSpc>
                <a:spcPts val="1000"/>
              </a:lnSpc>
              <a:defRPr/>
            </a:pPr>
            <a:r>
              <a:rPr lang="en-US" spc="-5">
                <a:solidFill>
                  <a:srgbClr val="595959"/>
                </a:solidFill>
                <a:latin typeface="Arial" panose="020B0604020202020204" pitchFamily="34" charset="0"/>
              </a:rPr>
              <a:t>Third level</a:t>
            </a:r>
          </a:p>
        </p:txBody>
      </p:sp>
    </p:spTree>
    <p:extLst>
      <p:ext uri="{BB962C8B-B14F-4D97-AF65-F5344CB8AC3E}">
        <p14:creationId xmlns:p14="http://schemas.microsoft.com/office/powerpoint/2010/main" val="174653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a:solidFill>
            <a:schemeClr val="accent5">
              <a:lumMod val="20000"/>
              <a:lumOff val="80000"/>
            </a:schemeClr>
          </a:solidFill>
        </p:spPr>
        <p:txBody>
          <a:bodyPr anchor="ctr">
            <a:normAutofit/>
          </a:bodyPr>
          <a:lstStyle>
            <a:lvl1pPr marL="0" indent="0">
              <a:buFontTx/>
              <a:buNone/>
              <a:defRPr sz="1200"/>
            </a:lvl1pPr>
          </a:lstStyle>
          <a:p>
            <a:r>
              <a:rPr lang="en-US"/>
              <a:t>Click icon to add chart</a:t>
            </a:r>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796155"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1" y="2526793"/>
            <a:ext cx="10871200" cy="941832"/>
          </a:xfrm>
        </p:spPr>
        <p:txBody>
          <a:bodyPr>
            <a:noAutofit/>
          </a:bodyPr>
          <a:lstStyle>
            <a:lvl1pPr marL="0" indent="0">
              <a:buFontTx/>
              <a:buNone/>
              <a:defRPr b="1" baseline="0">
                <a:solidFill>
                  <a:schemeClr val="accent5"/>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5" name="Content Placeholder 3"/>
          <p:cNvSpPr>
            <a:spLocks noGrp="1"/>
          </p:cNvSpPr>
          <p:nvPr>
            <p:ph sz="half" idx="2" hasCustomPrompt="1"/>
          </p:nvPr>
        </p:nvSpPr>
        <p:spPr>
          <a:xfrm>
            <a:off x="9144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4196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9248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6363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phic_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0" y="2526793"/>
            <a:ext cx="3352800" cy="1133855"/>
          </a:xfrm>
        </p:spPr>
        <p:txBody>
          <a:bodyPr>
            <a:normAutofit/>
          </a:bodyPr>
          <a:lstStyle>
            <a:lvl1pPr marL="0" indent="0" algn="l">
              <a:lnSpc>
                <a:spcPts val="12000"/>
              </a:lnSpc>
              <a:spcBef>
                <a:spcPts val="0"/>
              </a:spcBef>
              <a:buFontTx/>
              <a:buNone/>
              <a:defRPr sz="12000" b="1" baseline="0">
                <a:solidFill>
                  <a:schemeClr val="tx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5" name="Content Placeholder 3"/>
          <p:cNvSpPr>
            <a:spLocks noGrp="1"/>
          </p:cNvSpPr>
          <p:nvPr>
            <p:ph sz="half" idx="2" hasCustomPrompt="1"/>
          </p:nvPr>
        </p:nvSpPr>
        <p:spPr>
          <a:xfrm>
            <a:off x="9144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419600" y="2526793"/>
            <a:ext cx="33528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924800" y="2526793"/>
            <a:ext cx="3352800" cy="1133855"/>
          </a:xfrm>
        </p:spPr>
        <p:txBody>
          <a:bodyPr>
            <a:normAutofit/>
          </a:bodyPr>
          <a:lstStyle>
            <a:lvl1pPr marL="0" indent="0" algn="l">
              <a:lnSpc>
                <a:spcPts val="12000"/>
              </a:lnSpc>
              <a:spcBef>
                <a:spcPts val="0"/>
              </a:spcBef>
              <a:buFontTx/>
              <a:buNone/>
              <a:defRPr sz="12000"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8" name="Content Placeholder 3"/>
          <p:cNvSpPr>
            <a:spLocks noGrp="1"/>
          </p:cNvSpPr>
          <p:nvPr>
            <p:ph sz="half" idx="12" hasCustomPrompt="1"/>
          </p:nvPr>
        </p:nvSpPr>
        <p:spPr>
          <a:xfrm>
            <a:off x="44196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9" name="Content Placeholder 3"/>
          <p:cNvSpPr>
            <a:spLocks noGrp="1"/>
          </p:cNvSpPr>
          <p:nvPr>
            <p:ph sz="half" idx="13" hasCustomPrompt="1"/>
          </p:nvPr>
        </p:nvSpPr>
        <p:spPr>
          <a:xfrm>
            <a:off x="7924800"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21729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4874" y="1447800"/>
            <a:ext cx="5588000" cy="51054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71015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58500" cy="960120"/>
          </a:xfrm>
        </p:spPr>
        <p:txBody>
          <a:bodyPr>
            <a:noAutofit/>
          </a:bodyPr>
          <a:lstStyle>
            <a:lvl1pPr>
              <a:defRPr/>
            </a:lvl1pPr>
          </a:lstStyle>
          <a:p>
            <a:r>
              <a:rPr lang="en-US" dirty="0"/>
              <a:t>Headline 30pt Arial bold to accommodate longer headlines</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20121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0485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70485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6" name="Picture Placeholder 9"/>
          <p:cNvSpPr>
            <a:spLocks noGrp="1"/>
          </p:cNvSpPr>
          <p:nvPr>
            <p:ph type="pic" sz="quarter" idx="10"/>
          </p:nvPr>
        </p:nvSpPr>
        <p:spPr>
          <a:xfrm>
            <a:off x="609600" y="1447800"/>
            <a:ext cx="5562600" cy="1981200"/>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7" name="Content Placeholder 10"/>
          <p:cNvSpPr>
            <a:spLocks noGrp="1"/>
          </p:cNvSpPr>
          <p:nvPr>
            <p:ph sz="quarter" idx="11"/>
          </p:nvPr>
        </p:nvSpPr>
        <p:spPr>
          <a:xfrm>
            <a:off x="609600" y="3535681"/>
            <a:ext cx="2932176" cy="1115567"/>
          </a:xfrm>
          <a:solidFill>
            <a:schemeClr val="bg2"/>
          </a:solidFill>
        </p:spPr>
        <p:txBody>
          <a:bodyPr>
            <a:normAutofit/>
          </a:bodyPr>
          <a:lstStyle>
            <a:lvl1pPr marL="0" indent="0">
              <a:buFontTx/>
              <a:buNone/>
              <a:defRPr sz="1600"/>
            </a:lvl1pPr>
          </a:lstStyle>
          <a:p>
            <a:pPr lvl="0"/>
            <a:r>
              <a:rPr lang="en-US"/>
              <a:t>Click to edit Master text styles</a:t>
            </a:r>
          </a:p>
        </p:txBody>
      </p:sp>
      <p:sp>
        <p:nvSpPr>
          <p:cNvPr id="8" name="Picture Placeholder 11"/>
          <p:cNvSpPr>
            <a:spLocks noGrp="1"/>
          </p:cNvSpPr>
          <p:nvPr>
            <p:ph type="pic" sz="quarter" idx="12"/>
          </p:nvPr>
        </p:nvSpPr>
        <p:spPr>
          <a:xfrm>
            <a:off x="609600" y="4751832"/>
            <a:ext cx="2933700" cy="1801368"/>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9" name="Picture Placeholder 12"/>
          <p:cNvSpPr>
            <a:spLocks noGrp="1"/>
          </p:cNvSpPr>
          <p:nvPr>
            <p:ph type="pic" sz="quarter" idx="13"/>
          </p:nvPr>
        </p:nvSpPr>
        <p:spPr>
          <a:xfrm>
            <a:off x="3701288" y="3535681"/>
            <a:ext cx="2470912" cy="3017519"/>
          </a:xfrm>
          <a:solidFill>
            <a:schemeClr val="bg2"/>
          </a:solidFill>
        </p:spPr>
        <p:txBody>
          <a:bodyPr/>
          <a:lstStyle>
            <a:lvl1pPr marL="0" indent="0">
              <a:buFontTx/>
              <a:buNone/>
              <a:defRPr/>
            </a:lvl1pPr>
          </a:lstStyle>
          <a:p>
            <a:r>
              <a:rPr lang="en-US"/>
              <a:t>Click icon to add picture</a:t>
            </a:r>
            <a:endParaRPr lang="en-US" dirty="0"/>
          </a:p>
        </p:txBody>
      </p:sp>
    </p:spTree>
    <p:extLst>
      <p:ext uri="{BB962C8B-B14F-4D97-AF65-F5344CB8AC3E}">
        <p14:creationId xmlns:p14="http://schemas.microsoft.com/office/powerpoint/2010/main" val="351490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31412"/>
            <a:ext cx="51054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r>
              <a:rPr lang="en-US"/>
              <a:t>Click icon to add chart</a:t>
            </a:r>
          </a:p>
        </p:txBody>
      </p:sp>
      <p:sp>
        <p:nvSpPr>
          <p:cNvPr id="6"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r>
              <a:rPr lang="en-US"/>
              <a:t>Click icon to add chart</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481706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2667000"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5" name="Picture Placeholder 5"/>
          <p:cNvSpPr>
            <a:spLocks noGrp="1"/>
          </p:cNvSpPr>
          <p:nvPr>
            <p:ph type="pic" sz="quarter" idx="10"/>
          </p:nvPr>
        </p:nvSpPr>
        <p:spPr>
          <a:xfrm>
            <a:off x="905256" y="256349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6" name="Picture Placeholder 5"/>
          <p:cNvSpPr>
            <a:spLocks noGrp="1"/>
          </p:cNvSpPr>
          <p:nvPr>
            <p:ph type="pic" sz="quarter" idx="11"/>
          </p:nvPr>
        </p:nvSpPr>
        <p:spPr>
          <a:xfrm>
            <a:off x="905256" y="395163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7" name="Picture Placeholder 9"/>
          <p:cNvSpPr>
            <a:spLocks noGrp="1"/>
          </p:cNvSpPr>
          <p:nvPr>
            <p:ph type="pic" sz="quarter" idx="12"/>
          </p:nvPr>
        </p:nvSpPr>
        <p:spPr>
          <a:xfrm>
            <a:off x="6172200" y="1422400"/>
            <a:ext cx="5562600" cy="4978400"/>
          </a:xfrm>
          <a:solidFill>
            <a:schemeClr val="bg1">
              <a:lumMod val="95000"/>
            </a:schemeClr>
          </a:solidFill>
        </p:spPr>
        <p:txBody>
          <a:bodyPr anchor="ctr">
            <a:normAutofit/>
          </a:bodyPr>
          <a:lstStyle>
            <a:lvl1pPr marL="0" indent="0">
              <a:buFontTx/>
              <a:buNone/>
              <a:defRPr sz="1200"/>
            </a:lvl1pPr>
          </a:lstStyle>
          <a:p>
            <a:r>
              <a:rPr lang="en-US"/>
              <a:t>Click icon to add picture</a:t>
            </a:r>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46249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251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914400" y="2487470"/>
            <a:ext cx="103251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5"/>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5" name="Picture Placeholder 8"/>
          <p:cNvSpPr>
            <a:spLocks noGrp="1"/>
          </p:cNvSpPr>
          <p:nvPr>
            <p:ph type="pic" sz="quarter" idx="10"/>
          </p:nvPr>
        </p:nvSpPr>
        <p:spPr>
          <a:xfrm>
            <a:off x="914400" y="3429000"/>
            <a:ext cx="2489200" cy="1335024"/>
          </a:xfrm>
        </p:spPr>
        <p:txBody>
          <a:bodyPr/>
          <a:lstStyle>
            <a:lvl1pPr marL="0" indent="0">
              <a:buNone/>
              <a:defRPr/>
            </a:lvl1pPr>
          </a:lstStyle>
          <a:p>
            <a:r>
              <a:rPr lang="en-US"/>
              <a:t>Click icon to add picture</a:t>
            </a:r>
            <a:endParaRPr lang="en-US" dirty="0"/>
          </a:p>
        </p:txBody>
      </p:sp>
      <p:sp>
        <p:nvSpPr>
          <p:cNvPr id="6" name="Picture Placeholder 10"/>
          <p:cNvSpPr>
            <a:spLocks noGrp="1"/>
          </p:cNvSpPr>
          <p:nvPr>
            <p:ph type="pic" sz="quarter" idx="11"/>
          </p:nvPr>
        </p:nvSpPr>
        <p:spPr>
          <a:xfrm>
            <a:off x="4419600" y="3429000"/>
            <a:ext cx="2540000" cy="1335024"/>
          </a:xfrm>
        </p:spPr>
        <p:txBody>
          <a:bodyPr/>
          <a:lstStyle>
            <a:lvl1pPr marL="0" indent="0">
              <a:buNone/>
              <a:defRPr/>
            </a:lvl1pPr>
          </a:lstStyle>
          <a:p>
            <a:r>
              <a:rPr lang="en-US"/>
              <a:t>Click icon to add picture</a:t>
            </a:r>
          </a:p>
        </p:txBody>
      </p:sp>
      <p:sp>
        <p:nvSpPr>
          <p:cNvPr id="7" name="Picture Placeholder 12"/>
          <p:cNvSpPr>
            <a:spLocks noGrp="1"/>
          </p:cNvSpPr>
          <p:nvPr>
            <p:ph type="pic" sz="quarter" idx="12"/>
          </p:nvPr>
        </p:nvSpPr>
        <p:spPr>
          <a:xfrm>
            <a:off x="7924800" y="3429000"/>
            <a:ext cx="2550160" cy="1335024"/>
          </a:xfrm>
        </p:spPr>
        <p:txBody>
          <a:bodyPr/>
          <a:lstStyle>
            <a:lvl1pPr marL="0" indent="0">
              <a:buNone/>
              <a:defRPr/>
            </a:lvl1pPr>
          </a:lstStyle>
          <a:p>
            <a:r>
              <a:rPr lang="en-US"/>
              <a:t>Click icon to add picture</a:t>
            </a:r>
          </a:p>
        </p:txBody>
      </p:sp>
      <p:sp>
        <p:nvSpPr>
          <p:cNvPr id="8" name="Text Placeholder 16"/>
          <p:cNvSpPr>
            <a:spLocks noGrp="1"/>
          </p:cNvSpPr>
          <p:nvPr>
            <p:ph type="body" sz="quarter" idx="13" hasCustomPrompt="1"/>
          </p:nvPr>
        </p:nvSpPr>
        <p:spPr>
          <a:xfrm>
            <a:off x="9144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9" name="Text Placeholder 16"/>
          <p:cNvSpPr>
            <a:spLocks noGrp="1"/>
          </p:cNvSpPr>
          <p:nvPr>
            <p:ph type="body" sz="quarter" idx="14" hasCustomPrompt="1"/>
          </p:nvPr>
        </p:nvSpPr>
        <p:spPr>
          <a:xfrm>
            <a:off x="44196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5" hasCustomPrompt="1"/>
          </p:nvPr>
        </p:nvSpPr>
        <p:spPr>
          <a:xfrm>
            <a:off x="7924800" y="4935538"/>
            <a:ext cx="33147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4900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
        <p:nvSpPr>
          <p:cNvPr id="8" name="Title 1"/>
          <p:cNvSpPr>
            <a:spLocks noGrp="1"/>
          </p:cNvSpPr>
          <p:nvPr>
            <p:ph type="ctrTitle" hasCustomPrompt="1"/>
          </p:nvPr>
        </p:nvSpPr>
        <p:spPr>
          <a:xfrm>
            <a:off x="914400" y="1499616"/>
            <a:ext cx="6211312" cy="932688"/>
          </a:xfrm>
          <a:ln>
            <a:noFill/>
          </a:ln>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9" name="Subtitle 2"/>
          <p:cNvSpPr>
            <a:spLocks noGrp="1"/>
          </p:cNvSpPr>
          <p:nvPr>
            <p:ph type="subTitle" idx="1" hasCustomPrompt="1"/>
          </p:nvPr>
        </p:nvSpPr>
        <p:spPr>
          <a:xfrm>
            <a:off x="914400"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10" name="Content Placeholder 7"/>
          <p:cNvSpPr>
            <a:spLocks noGrp="1"/>
          </p:cNvSpPr>
          <p:nvPr>
            <p:ph sz="quarter" idx="10" hasCustomPrompt="1"/>
          </p:nvPr>
        </p:nvSpPr>
        <p:spPr>
          <a:xfrm>
            <a:off x="914400"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1" name="Text Placeholder 9"/>
          <p:cNvSpPr>
            <a:spLocks noGrp="1"/>
          </p:cNvSpPr>
          <p:nvPr>
            <p:ph type="body" sz="quarter" idx="11" hasCustomPrompt="1"/>
          </p:nvPr>
        </p:nvSpPr>
        <p:spPr>
          <a:xfrm>
            <a:off x="914400"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914400"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3" name="Text Placeholder 13"/>
          <p:cNvSpPr>
            <a:spLocks noGrp="1"/>
          </p:cNvSpPr>
          <p:nvPr>
            <p:ph type="body" sz="quarter" idx="13" hasCustomPrompt="1"/>
          </p:nvPr>
        </p:nvSpPr>
        <p:spPr>
          <a:xfrm>
            <a:off x="914400"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4" name="Content Placeholder 15"/>
          <p:cNvSpPr>
            <a:spLocks noGrp="1"/>
          </p:cNvSpPr>
          <p:nvPr>
            <p:ph sz="quarter" idx="14" hasCustomPrompt="1"/>
          </p:nvPr>
        </p:nvSpPr>
        <p:spPr>
          <a:xfrm>
            <a:off x="914400"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5" name="Text Placeholder 17"/>
          <p:cNvSpPr>
            <a:spLocks noGrp="1"/>
          </p:cNvSpPr>
          <p:nvPr>
            <p:ph type="body" sz="quarter" idx="15" hasCustomPrompt="1"/>
          </p:nvPr>
        </p:nvSpPr>
        <p:spPr>
          <a:xfrm>
            <a:off x="914400"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23"/>
          <p:cNvSpPr>
            <a:spLocks noGrp="1"/>
          </p:cNvSpPr>
          <p:nvPr>
            <p:ph sz="quarter" idx="16" hasCustomPrompt="1"/>
          </p:nvPr>
        </p:nvSpPr>
        <p:spPr>
          <a:xfrm>
            <a:off x="914400"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4221" y="456798"/>
            <a:ext cx="6135077" cy="6058182"/>
          </a:xfrm>
          <a:prstGeom prst="rect">
            <a:avLst/>
          </a:prstGeom>
        </p:spPr>
      </p:pic>
    </p:spTree>
    <p:extLst>
      <p:ext uri="{BB962C8B-B14F-4D97-AF65-F5344CB8AC3E}">
        <p14:creationId xmlns:p14="http://schemas.microsoft.com/office/powerpoint/2010/main" val="116053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0" y="3368675"/>
            <a:ext cx="10553700" cy="1276350"/>
          </a:xfrm>
        </p:spPr>
        <p:txBody>
          <a:bodyPr>
            <a:normAutofit/>
          </a:bodyPr>
          <a:lstStyle>
            <a:lvl1pPr marL="920750" indent="0">
              <a:lnSpc>
                <a:spcPts val="1000"/>
              </a:lnSpc>
              <a:spcBef>
                <a:spcPts val="0"/>
              </a:spcBef>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lvl="0">
              <a:lnSpc>
                <a:spcPts val="1000"/>
              </a:lnSpc>
              <a:defRPr/>
            </a:pPr>
            <a:r>
              <a:rPr lang="en-US" spc="-5">
                <a:solidFill>
                  <a:srgbClr val="595959"/>
                </a:solidFill>
                <a:latin typeface="Arial" panose="020B0604020202020204" pitchFamily="34" charset="0"/>
              </a:rPr>
              <a:t>Click to edit Master text styles</a:t>
            </a:r>
          </a:p>
          <a:p>
            <a:pPr lvl="1">
              <a:lnSpc>
                <a:spcPts val="1000"/>
              </a:lnSpc>
              <a:defRPr/>
            </a:pPr>
            <a:r>
              <a:rPr lang="en-US" spc="-5">
                <a:solidFill>
                  <a:srgbClr val="595959"/>
                </a:solidFill>
                <a:latin typeface="Arial" panose="020B0604020202020204" pitchFamily="34" charset="0"/>
              </a:rPr>
              <a:t>Second level</a:t>
            </a:r>
          </a:p>
          <a:p>
            <a:pPr lvl="2">
              <a:lnSpc>
                <a:spcPts val="1000"/>
              </a:lnSpc>
              <a:defRPr/>
            </a:pPr>
            <a:r>
              <a:rPr lang="en-US" spc="-5">
                <a:solidFill>
                  <a:srgbClr val="595959"/>
                </a:solidFill>
                <a:latin typeface="Arial" panose="020B0604020202020204" pitchFamily="34" charset="0"/>
              </a:rPr>
              <a:t>Third level</a:t>
            </a:r>
          </a:p>
        </p:txBody>
      </p:sp>
      <p:sp>
        <p:nvSpPr>
          <p:cNvPr id="11" name="Text Placeholder 10"/>
          <p:cNvSpPr>
            <a:spLocks noGrp="1"/>
          </p:cNvSpPr>
          <p:nvPr>
            <p:ph type="body" sz="quarter" idx="11" hasCustomPrompt="1"/>
          </p:nvPr>
        </p:nvSpPr>
        <p:spPr>
          <a:xfrm>
            <a:off x="0" y="4630964"/>
            <a:ext cx="6534150" cy="628650"/>
          </a:xfrm>
        </p:spPr>
        <p:txBody>
          <a:bodyPr>
            <a:noAutofit/>
          </a:bodyPr>
          <a:lstStyle>
            <a:lvl1pPr marL="920750" indent="0">
              <a:lnSpc>
                <a:spcPts val="1000"/>
              </a:lnSpc>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1746536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p:spPr>
        <p:txBody>
          <a:bodyPr anchor="ctr">
            <a:normAutofit/>
          </a:bodyPr>
          <a:lstStyle>
            <a:lvl1pPr marL="0" indent="0">
              <a:buFontTx/>
              <a:buNone/>
              <a:defRPr sz="1200"/>
            </a:lvl1pPr>
          </a:lstStyle>
          <a:p>
            <a:r>
              <a:rPr lang="en-US"/>
              <a:t>Click icon to add chart</a:t>
            </a:r>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914401" y="1499616"/>
            <a:ext cx="5030128" cy="932688"/>
          </a:xfrm>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8" name="Subtitle 2"/>
          <p:cNvSpPr>
            <a:spLocks noGrp="1"/>
          </p:cNvSpPr>
          <p:nvPr>
            <p:ph type="subTitle" idx="1" hasCustomPrompt="1"/>
          </p:nvPr>
        </p:nvSpPr>
        <p:spPr>
          <a:xfrm>
            <a:off x="914401"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9" name="Content Placeholder 7"/>
          <p:cNvSpPr>
            <a:spLocks noGrp="1"/>
          </p:cNvSpPr>
          <p:nvPr>
            <p:ph sz="quarter" idx="10" hasCustomPrompt="1"/>
          </p:nvPr>
        </p:nvSpPr>
        <p:spPr>
          <a:xfrm>
            <a:off x="914400"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914401"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1" name="Content Placeholder 11"/>
          <p:cNvSpPr>
            <a:spLocks noGrp="1"/>
          </p:cNvSpPr>
          <p:nvPr>
            <p:ph sz="quarter" idx="12" hasCustomPrompt="1"/>
          </p:nvPr>
        </p:nvSpPr>
        <p:spPr>
          <a:xfrm>
            <a:off x="914400"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2" name="Text Placeholder 13"/>
          <p:cNvSpPr>
            <a:spLocks noGrp="1"/>
          </p:cNvSpPr>
          <p:nvPr>
            <p:ph type="body" sz="quarter" idx="13" hasCustomPrompt="1"/>
          </p:nvPr>
        </p:nvSpPr>
        <p:spPr>
          <a:xfrm>
            <a:off x="914400"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3" name="Content Placeholder 15"/>
          <p:cNvSpPr>
            <a:spLocks noGrp="1"/>
          </p:cNvSpPr>
          <p:nvPr>
            <p:ph sz="quarter" idx="14" hasCustomPrompt="1"/>
          </p:nvPr>
        </p:nvSpPr>
        <p:spPr>
          <a:xfrm>
            <a:off x="914400"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4" name="Text Placeholder 17"/>
          <p:cNvSpPr>
            <a:spLocks noGrp="1"/>
          </p:cNvSpPr>
          <p:nvPr>
            <p:ph type="body" sz="quarter" idx="15" hasCustomPrompt="1"/>
          </p:nvPr>
        </p:nvSpPr>
        <p:spPr>
          <a:xfrm>
            <a:off x="914400"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5" name="Content Placeholder 23"/>
          <p:cNvSpPr>
            <a:spLocks noGrp="1"/>
          </p:cNvSpPr>
          <p:nvPr>
            <p:ph sz="quarter" idx="16" hasCustomPrompt="1"/>
          </p:nvPr>
        </p:nvSpPr>
        <p:spPr>
          <a:xfrm>
            <a:off x="914401"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16"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Tree>
    <p:extLst>
      <p:ext uri="{BB962C8B-B14F-4D97-AF65-F5344CB8AC3E}">
        <p14:creationId xmlns:p14="http://schemas.microsoft.com/office/powerpoint/2010/main" val="334839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44780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66970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10" name="Rectangle 9"/>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2" name="Content Placeholder 3"/>
          <p:cNvSpPr>
            <a:spLocks noGrp="1"/>
          </p:cNvSpPr>
          <p:nvPr>
            <p:ph sz="quarter" idx="10" hasCustomPrompt="1"/>
          </p:nvPr>
        </p:nvSpPr>
        <p:spPr>
          <a:xfrm>
            <a:off x="914400" y="2855974"/>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2032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5" name="Rectangle 4"/>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914400" y="144780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7" name="Picture Placeholder 4"/>
          <p:cNvSpPr>
            <a:spLocks noGrp="1"/>
          </p:cNvSpPr>
          <p:nvPr>
            <p:ph type="pic" sz="quarter" idx="10"/>
          </p:nvPr>
        </p:nvSpPr>
        <p:spPr>
          <a:xfrm>
            <a:off x="914400" y="5224272"/>
            <a:ext cx="963168" cy="722376"/>
          </a:xfrm>
        </p:spPr>
        <p:txBody>
          <a:bodyPr anchor="t">
            <a:normAutofit/>
          </a:bodyPr>
          <a:lstStyle>
            <a:lvl1pPr marL="0" indent="0">
              <a:buFontTx/>
              <a:buNone/>
              <a:defRPr sz="1200">
                <a:solidFill>
                  <a:schemeClr val="bg1"/>
                </a:solidFill>
              </a:defRPr>
            </a:lvl1pPr>
          </a:lstStyle>
          <a:p>
            <a:r>
              <a:rPr lang="en-US"/>
              <a:t>Click icon to add picture</a:t>
            </a:r>
          </a:p>
        </p:txBody>
      </p:sp>
    </p:spTree>
    <p:extLst>
      <p:ext uri="{BB962C8B-B14F-4D97-AF65-F5344CB8AC3E}">
        <p14:creationId xmlns:p14="http://schemas.microsoft.com/office/powerpoint/2010/main" val="273590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11" name="Rectangle 10"/>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08262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quote divider page">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8"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9"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88101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Standard High-Level_Overview">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63200" cy="960120"/>
          </a:xfrm>
        </p:spPr>
        <p:txBody>
          <a:bodyPr>
            <a:noAutofit/>
          </a:bodyPr>
          <a:lstStyle>
            <a:lvl1pPr>
              <a:lnSpc>
                <a:spcPts val="3200"/>
              </a:lnSpc>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363200" cy="2724912"/>
          </a:xfrm>
        </p:spPr>
        <p:txBody>
          <a:bodyPr>
            <a:noAutofit/>
          </a:bodyPr>
          <a:lstStyle>
            <a:lvl1pPr marL="238125" indent="-238125">
              <a:buFont typeface="Arial" panose="020B0604020202020204" pitchFamily="34" charset="0"/>
              <a:buChar char="•"/>
              <a:tabLst/>
              <a:defRPr>
                <a:solidFill>
                  <a:schemeClr val="tx1"/>
                </a:solidFill>
              </a:defRPr>
            </a:lvl1pPr>
            <a:lvl2pPr marL="519113" indent="-231775">
              <a:buFont typeface="Arial" panose="020B0604020202020204" pitchFamily="34" charset="0"/>
              <a:buChar char="–"/>
              <a:tabLst/>
              <a:defRPr>
                <a:solidFill>
                  <a:schemeClr val="tx1"/>
                </a:solidFill>
              </a:defRPr>
            </a:lvl2pPr>
            <a:lvl3pPr marL="687388" indent="-168275">
              <a:tabLst/>
              <a:defRPr>
                <a:solidFill>
                  <a:schemeClr val="tx1"/>
                </a:solidFill>
              </a:defRPr>
            </a:lvl3pPr>
          </a:lstStyle>
          <a:p>
            <a:pPr lvl="0"/>
            <a:r>
              <a:rPr lang="en-US" dirty="0"/>
              <a:t>Body 24pt </a:t>
            </a:r>
          </a:p>
          <a:p>
            <a:pPr lvl="1"/>
            <a:r>
              <a:rPr lang="en-US" dirty="0"/>
              <a:t>Second level</a:t>
            </a:r>
          </a:p>
          <a:p>
            <a:pPr lvl="2"/>
            <a:r>
              <a:rPr lang="en-US" dirty="0"/>
              <a:t>Third level</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60864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22"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73" r:id="rId1"/>
    <p:sldLayoutId id="2147483649" r:id="rId2"/>
    <p:sldLayoutId id="2147483650" r:id="rId3"/>
    <p:sldLayoutId id="2147483651" r:id="rId4"/>
    <p:sldLayoutId id="2147483653" r:id="rId5"/>
    <p:sldLayoutId id="2147483655" r:id="rId6"/>
    <p:sldLayoutId id="2147483657"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ts val="32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403225" indent="-173038"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635000" indent="-174625"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4"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74" r:id="rId1"/>
    <p:sldLayoutId id="2147483675" r:id="rId2"/>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guide id="40" pos="192" userDrawn="1">
          <p15:clr>
            <a:srgbClr val="F26B43"/>
          </p15:clr>
        </p15:guide>
        <p15:guide id="41" orient="horz" pos="4128" userDrawn="1">
          <p15:clr>
            <a:srgbClr val="F26B43"/>
          </p15:clr>
        </p15:guide>
        <p15:guide id="42" pos="74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60A8-D41C-3F4B-865C-F2D12F189887}"/>
              </a:ext>
            </a:extLst>
          </p:cNvPr>
          <p:cNvSpPr>
            <a:spLocks noGrp="1"/>
          </p:cNvSpPr>
          <p:nvPr>
            <p:ph type="ctrTitle"/>
          </p:nvPr>
        </p:nvSpPr>
        <p:spPr>
          <a:xfrm>
            <a:off x="914400" y="1499616"/>
            <a:ext cx="5876925" cy="1380744"/>
          </a:xfrm>
        </p:spPr>
        <p:txBody>
          <a:bodyPr/>
          <a:lstStyle/>
          <a:p>
            <a:r>
              <a:rPr lang="en-US" dirty="0">
                <a:latin typeface="HurmeGeometricSans4 Bold" panose="020B0800020000000000" pitchFamily="34" charset="0"/>
              </a:rPr>
              <a:t>Estate and tax planning changes on the horizon</a:t>
            </a:r>
          </a:p>
        </p:txBody>
      </p:sp>
      <p:sp>
        <p:nvSpPr>
          <p:cNvPr id="14" name="Text Placeholder 13">
            <a:extLst>
              <a:ext uri="{FF2B5EF4-FFF2-40B4-BE49-F238E27FC236}">
                <a16:creationId xmlns:a16="http://schemas.microsoft.com/office/drawing/2014/main" id="{9C66F7DE-05BB-1A4A-A545-D67B5E0F8634}"/>
              </a:ext>
            </a:extLst>
          </p:cNvPr>
          <p:cNvSpPr>
            <a:spLocks noGrp="1"/>
          </p:cNvSpPr>
          <p:nvPr>
            <p:ph type="body" sz="quarter" idx="11"/>
          </p:nvPr>
        </p:nvSpPr>
        <p:spPr/>
        <p:txBody>
          <a:bodyPr/>
          <a:lstStyle/>
          <a:p>
            <a:endParaRPr lang="en-US"/>
          </a:p>
        </p:txBody>
      </p:sp>
      <p:sp>
        <p:nvSpPr>
          <p:cNvPr id="15" name="Content Placeholder 14">
            <a:extLst>
              <a:ext uri="{FF2B5EF4-FFF2-40B4-BE49-F238E27FC236}">
                <a16:creationId xmlns:a16="http://schemas.microsoft.com/office/drawing/2014/main" id="{F096742B-AFA4-134B-9445-845287E27166}"/>
              </a:ext>
            </a:extLst>
          </p:cNvPr>
          <p:cNvSpPr>
            <a:spLocks noGrp="1"/>
          </p:cNvSpPr>
          <p:nvPr>
            <p:ph sz="quarter" idx="12"/>
          </p:nvPr>
        </p:nvSpPr>
        <p:spPr/>
        <p:txBody>
          <a:bodyPr/>
          <a:lstStyle/>
          <a:p>
            <a:endParaRPr lang="en-US"/>
          </a:p>
        </p:txBody>
      </p:sp>
      <p:sp>
        <p:nvSpPr>
          <p:cNvPr id="16" name="Text Placeholder 15">
            <a:extLst>
              <a:ext uri="{FF2B5EF4-FFF2-40B4-BE49-F238E27FC236}">
                <a16:creationId xmlns:a16="http://schemas.microsoft.com/office/drawing/2014/main" id="{089E37AA-5336-1442-9E9E-5B4EFCE98AFC}"/>
              </a:ext>
            </a:extLst>
          </p:cNvPr>
          <p:cNvSpPr>
            <a:spLocks noGrp="1"/>
          </p:cNvSpPr>
          <p:nvPr>
            <p:ph type="body" sz="quarter" idx="13"/>
          </p:nvPr>
        </p:nvSpPr>
        <p:spPr/>
        <p:txBody>
          <a:bodyPr/>
          <a:lstStyle/>
          <a:p>
            <a:endParaRPr lang="en-US"/>
          </a:p>
        </p:txBody>
      </p:sp>
      <p:sp>
        <p:nvSpPr>
          <p:cNvPr id="19" name="Content Placeholder 18">
            <a:extLst>
              <a:ext uri="{FF2B5EF4-FFF2-40B4-BE49-F238E27FC236}">
                <a16:creationId xmlns:a16="http://schemas.microsoft.com/office/drawing/2014/main" id="{B2FE51B6-5712-8A47-8EE9-E4F86B7E1118}"/>
              </a:ext>
            </a:extLst>
          </p:cNvPr>
          <p:cNvSpPr>
            <a:spLocks noGrp="1"/>
          </p:cNvSpPr>
          <p:nvPr>
            <p:ph sz="quarter" idx="16"/>
          </p:nvPr>
        </p:nvSpPr>
        <p:spPr/>
        <p:txBody>
          <a:bodyPr/>
          <a:lstStyle/>
          <a:p>
            <a:endParaRPr lang="en-US"/>
          </a:p>
        </p:txBody>
      </p:sp>
      <p:sp>
        <p:nvSpPr>
          <p:cNvPr id="5" name="Content Placeholder 4">
            <a:extLst>
              <a:ext uri="{FF2B5EF4-FFF2-40B4-BE49-F238E27FC236}">
                <a16:creationId xmlns:a16="http://schemas.microsoft.com/office/drawing/2014/main" id="{DE00092C-6F31-49A1-A7A6-2335B9E31C6D}"/>
              </a:ext>
            </a:extLst>
          </p:cNvPr>
          <p:cNvSpPr>
            <a:spLocks noGrp="1"/>
          </p:cNvSpPr>
          <p:nvPr>
            <p:ph sz="quarter" idx="10"/>
          </p:nvPr>
        </p:nvSpPr>
        <p:spPr/>
        <p:txBody>
          <a:bodyPr/>
          <a:lstStyle/>
          <a:p>
            <a:endParaRPr lang="en-US"/>
          </a:p>
        </p:txBody>
      </p:sp>
      <p:sp>
        <p:nvSpPr>
          <p:cNvPr id="21" name="TextBox 20">
            <a:extLst>
              <a:ext uri="{FF2B5EF4-FFF2-40B4-BE49-F238E27FC236}">
                <a16:creationId xmlns:a16="http://schemas.microsoft.com/office/drawing/2014/main" id="{C300B32D-F54D-4B89-A1FB-F99EB456CE69}"/>
              </a:ext>
            </a:extLst>
          </p:cNvPr>
          <p:cNvSpPr txBox="1"/>
          <p:nvPr/>
        </p:nvSpPr>
        <p:spPr>
          <a:xfrm>
            <a:off x="-96880" y="6126480"/>
            <a:ext cx="6679904" cy="438582"/>
          </a:xfrm>
          <a:prstGeom prst="rect">
            <a:avLst/>
          </a:prstGeom>
          <a:noFill/>
        </p:spPr>
        <p:txBody>
          <a:bodyPr wrap="square">
            <a:spAutoFit/>
          </a:bodyPr>
          <a:lstStyle/>
          <a:p>
            <a:pPr marL="920750" marR="0" lvl="0" indent="0" algn="l" defTabSz="914400" rtl="0" eaLnBrk="1" fontAlgn="auto" latinLnBrk="0" hangingPunct="1">
              <a:lnSpc>
                <a:spcPts val="900"/>
              </a:lnSpc>
              <a:spcBef>
                <a:spcPts val="0"/>
              </a:spcBef>
              <a:spcAft>
                <a:spcPts val="450"/>
              </a:spcAft>
              <a:buClrTx/>
              <a:buSzTx/>
              <a:buFontTx/>
              <a:buNone/>
              <a:tabLst/>
              <a:defRPr/>
            </a:pPr>
            <a:r>
              <a:rPr kumimoji="0" lang="en-US" sz="800" b="0" i="0" u="none" strike="noStrike" kern="1200" cap="none" spc="0" normalizeH="0" baseline="0" noProof="0" dirty="0">
                <a:ln>
                  <a:noFill/>
                </a:ln>
                <a:solidFill>
                  <a:srgbClr val="58595B"/>
                </a:solidFill>
                <a:effectLst/>
                <a:uLnTx/>
                <a:uFillTx/>
                <a:latin typeface="Arial" panose="020B0604020202020204"/>
                <a:ea typeface="+mn-ea"/>
                <a:cs typeface="+mn-cs"/>
              </a:rPr>
              <a:t>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a:t>
            </a:r>
          </a:p>
        </p:txBody>
      </p:sp>
    </p:spTree>
    <p:extLst>
      <p:ext uri="{BB962C8B-B14F-4D97-AF65-F5344CB8AC3E}">
        <p14:creationId xmlns:p14="http://schemas.microsoft.com/office/powerpoint/2010/main" val="152796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C8D6-484D-9E4A-B2B7-69DEA1794211}"/>
              </a:ext>
            </a:extLst>
          </p:cNvPr>
          <p:cNvSpPr>
            <a:spLocks noGrp="1"/>
          </p:cNvSpPr>
          <p:nvPr>
            <p:ph type="title"/>
          </p:nvPr>
        </p:nvSpPr>
        <p:spPr/>
        <p:txBody>
          <a:bodyPr/>
          <a:lstStyle/>
          <a:p>
            <a:r>
              <a:rPr lang="en-US" dirty="0">
                <a:latin typeface="HurmeGeometricSans4 Bold" panose="020B0800020000000000" pitchFamily="34" charset="0"/>
              </a:rPr>
              <a:t>Changes on the horizon</a:t>
            </a:r>
            <a:br>
              <a:rPr lang="en-US" dirty="0">
                <a:latin typeface="HurmeGeometricSans4 Bold" panose="020B0800020000000000" pitchFamily="34" charset="0"/>
              </a:rPr>
            </a:br>
            <a:endParaRPr lang="en-US" dirty="0">
              <a:latin typeface="HurmeGeometricSans4 Bold" panose="020B0800020000000000" pitchFamily="34" charset="0"/>
            </a:endParaRPr>
          </a:p>
        </p:txBody>
      </p:sp>
      <p:sp>
        <p:nvSpPr>
          <p:cNvPr id="3" name="Content Placeholder 2">
            <a:extLst>
              <a:ext uri="{FF2B5EF4-FFF2-40B4-BE49-F238E27FC236}">
                <a16:creationId xmlns:a16="http://schemas.microsoft.com/office/drawing/2014/main" id="{9536060C-997F-4743-8F9B-8B664194249D}"/>
              </a:ext>
            </a:extLst>
          </p:cNvPr>
          <p:cNvSpPr>
            <a:spLocks noGrp="1"/>
          </p:cNvSpPr>
          <p:nvPr>
            <p:ph idx="1"/>
          </p:nvPr>
        </p:nvSpPr>
        <p:spPr>
          <a:xfrm>
            <a:off x="914400" y="2219324"/>
            <a:ext cx="4667250" cy="4191523"/>
          </a:xfrm>
        </p:spPr>
        <p:txBody>
          <a:bodyPr/>
          <a:lstStyle/>
          <a:p>
            <a:pPr marL="342900" indent="-342900">
              <a:buFont typeface="Arial" panose="020B0604020202020204" pitchFamily="34" charset="0"/>
              <a:buChar char="•"/>
            </a:pPr>
            <a:r>
              <a:rPr lang="en-US" dirty="0">
                <a:latin typeface="HurmeGeometricSans3 Regular" panose="020B0500020000000000" pitchFamily="34" charset="0"/>
              </a:rPr>
              <a:t>Gifts and estate seen as transfer of property</a:t>
            </a:r>
            <a:r>
              <a:rPr lang="en-US" baseline="30000" dirty="0">
                <a:latin typeface="HurmeGeometricSans3 Regular" panose="020B0500020000000000" pitchFamily="34" charset="0"/>
              </a:rPr>
              <a:t>1</a:t>
            </a:r>
          </a:p>
          <a:p>
            <a:pPr marL="342900" indent="-342900">
              <a:buFont typeface="Arial" panose="020B0604020202020204" pitchFamily="34" charset="0"/>
              <a:buChar char="•"/>
            </a:pPr>
            <a:r>
              <a:rPr lang="en-US" dirty="0">
                <a:latin typeface="HurmeGeometricSans3 Regular" panose="020B0500020000000000" pitchFamily="34" charset="0"/>
              </a:rPr>
              <a:t>Increase on long-term capital gains tax rate</a:t>
            </a:r>
            <a:r>
              <a:rPr lang="en-US" baseline="30000" dirty="0">
                <a:latin typeface="HurmeGeometricSans3 Regular" panose="020B0500020000000000" pitchFamily="34" charset="0"/>
              </a:rPr>
              <a:t>1</a:t>
            </a:r>
            <a:endParaRPr lang="en-US" dirty="0">
              <a:latin typeface="HurmeGeometricSans3 Regular" panose="020B0500020000000000" pitchFamily="34" charset="0"/>
            </a:endParaRPr>
          </a:p>
          <a:p>
            <a:pPr marL="342900" indent="-342900">
              <a:buFont typeface="Arial" panose="020B0604020202020204" pitchFamily="34" charset="0"/>
              <a:buChar char="•"/>
            </a:pPr>
            <a:r>
              <a:rPr lang="en-US" dirty="0">
                <a:latin typeface="HurmeGeometricSans3 Regular" panose="020B0500020000000000" pitchFamily="34" charset="0"/>
              </a:rPr>
              <a:t>Dynasty trust</a:t>
            </a:r>
            <a:r>
              <a:rPr lang="en-US" baseline="30000" dirty="0">
                <a:latin typeface="HurmeGeometricSans3 Regular" panose="020B0500020000000000" pitchFamily="34" charset="0"/>
              </a:rPr>
              <a:t>1</a:t>
            </a:r>
            <a:endParaRPr lang="en-US" dirty="0">
              <a:latin typeface="HurmeGeometricSans3 Regular" panose="020B0500020000000000" pitchFamily="34" charset="0"/>
            </a:endParaRPr>
          </a:p>
          <a:p>
            <a:pPr marL="342900" indent="-342900">
              <a:buFont typeface="Arial" panose="020B0604020202020204" pitchFamily="34" charset="0"/>
              <a:buChar char="•"/>
            </a:pPr>
            <a:r>
              <a:rPr lang="en-US" dirty="0">
                <a:latin typeface="HurmeGeometricSans3 Regular" panose="020B0500020000000000" pitchFamily="34" charset="0"/>
              </a:rPr>
              <a:t>Income tax increases for high earners and corporations</a:t>
            </a:r>
            <a:r>
              <a:rPr lang="en-US" baseline="30000" dirty="0">
                <a:latin typeface="HurmeGeometricSans3 Regular" panose="020B0500020000000000" pitchFamily="34" charset="0"/>
              </a:rPr>
              <a:t>2</a:t>
            </a:r>
          </a:p>
          <a:p>
            <a:pPr marL="342900" indent="-342900">
              <a:buFont typeface="Arial" panose="020B0604020202020204" pitchFamily="34" charset="0"/>
              <a:buChar char="•"/>
            </a:pPr>
            <a:endParaRPr lang="en-US" dirty="0">
              <a:latin typeface="HurmeGeometricSans3 Regular" panose="020B0500020000000000" pitchFamily="34" charset="0"/>
            </a:endParaRPr>
          </a:p>
          <a:p>
            <a:pPr marL="342900" indent="-342900">
              <a:buFont typeface="Arial" panose="020B0604020202020204" pitchFamily="34" charset="0"/>
              <a:buChar char="•"/>
            </a:pPr>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p:txBody>
      </p:sp>
      <p:pic>
        <p:nvPicPr>
          <p:cNvPr id="5" name="Picture 4">
            <a:extLst>
              <a:ext uri="{FF2B5EF4-FFF2-40B4-BE49-F238E27FC236}">
                <a16:creationId xmlns:a16="http://schemas.microsoft.com/office/drawing/2014/main" id="{92B46C36-287C-384C-890B-797A3741F778}"/>
              </a:ext>
            </a:extLst>
          </p:cNvPr>
          <p:cNvPicPr>
            <a:picLocks noChangeAspect="1"/>
          </p:cNvPicPr>
          <p:nvPr/>
        </p:nvPicPr>
        <p:blipFill rotWithShape="1">
          <a:blip r:embed="rId3">
            <a:extLst>
              <a:ext uri="{28A0092B-C50C-407E-A947-70E740481C1C}">
                <a14:useLocalDpi xmlns:a14="http://schemas.microsoft.com/office/drawing/2010/main" val="0"/>
              </a:ext>
            </a:extLst>
          </a:blip>
          <a:srcRect l="28193" t="343" r="10051" b="-343"/>
          <a:stretch/>
        </p:blipFill>
        <p:spPr>
          <a:xfrm flipH="1">
            <a:off x="6096000" y="1305464"/>
            <a:ext cx="6096000" cy="5552536"/>
          </a:xfrm>
          <a:prstGeom prst="rect">
            <a:avLst/>
          </a:prstGeom>
        </p:spPr>
      </p:pic>
      <p:sp>
        <p:nvSpPr>
          <p:cNvPr id="4" name="TextBox 3">
            <a:extLst>
              <a:ext uri="{FF2B5EF4-FFF2-40B4-BE49-F238E27FC236}">
                <a16:creationId xmlns:a16="http://schemas.microsoft.com/office/drawing/2014/main" id="{DCD67AA4-A9D6-45A0-BF25-747CB092F6DE}"/>
              </a:ext>
            </a:extLst>
          </p:cNvPr>
          <p:cNvSpPr txBox="1"/>
          <p:nvPr/>
        </p:nvSpPr>
        <p:spPr>
          <a:xfrm>
            <a:off x="511450" y="6182622"/>
            <a:ext cx="5473149" cy="675378"/>
          </a:xfrm>
          <a:prstGeom prst="rect">
            <a:avLst/>
          </a:prstGeom>
          <a:noFill/>
        </p:spPr>
        <p:txBody>
          <a:bodyPr wrap="square" rtlCol="0">
            <a:spAutoFit/>
          </a:bodyPr>
          <a:lstStyle/>
          <a:p>
            <a:pPr marR="0" lvl="0">
              <a:lnSpc>
                <a:spcPct val="107000"/>
              </a:lnSpc>
              <a:spcBef>
                <a:spcPts val="0"/>
              </a:spcBef>
              <a:spcAft>
                <a:spcPts val="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1. Tax provisions in Biden Administration’s FY 2022 Budget Proposals, Asset management section, KPMG.com, June 28, 2021</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p>
            <a:pPr marR="0" lvl="0">
              <a:lnSpc>
                <a:spcPct val="107000"/>
              </a:lnSpc>
              <a:spcBef>
                <a:spcPts val="0"/>
              </a:spcBef>
              <a:spcAft>
                <a:spcPts val="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2. Biden releases budget and Green Book, advocates for increased taxes, Finseca.org, June 1, 2021</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p>
            <a:endParaRPr lang="en-US" sz="900" dirty="0"/>
          </a:p>
        </p:txBody>
      </p:sp>
    </p:spTree>
    <p:extLst>
      <p:ext uri="{BB962C8B-B14F-4D97-AF65-F5344CB8AC3E}">
        <p14:creationId xmlns:p14="http://schemas.microsoft.com/office/powerpoint/2010/main" val="303884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537D82-0E65-CA45-B807-011C8776D92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6600" b="18399"/>
          <a:stretch/>
        </p:blipFill>
        <p:spPr>
          <a:xfrm>
            <a:off x="0" y="0"/>
            <a:ext cx="12192000" cy="6858000"/>
          </a:xfrm>
          <a:prstGeom prst="rect">
            <a:avLst/>
          </a:prstGeom>
        </p:spPr>
      </p:pic>
      <p:sp>
        <p:nvSpPr>
          <p:cNvPr id="4" name="Rectangle 3">
            <a:extLst>
              <a:ext uri="{FF2B5EF4-FFF2-40B4-BE49-F238E27FC236}">
                <a16:creationId xmlns:a16="http://schemas.microsoft.com/office/drawing/2014/main" id="{BC07AB23-18B5-FE49-9E9C-D50B40AD3A24}"/>
              </a:ext>
            </a:extLst>
          </p:cNvPr>
          <p:cNvSpPr/>
          <p:nvPr/>
        </p:nvSpPr>
        <p:spPr>
          <a:xfrm>
            <a:off x="813302" y="457200"/>
            <a:ext cx="6082798" cy="1708160"/>
          </a:xfrm>
          <a:prstGeom prst="rect">
            <a:avLst/>
          </a:prstGeom>
        </p:spPr>
        <p:txBody>
          <a:bodyPr wrap="square">
            <a:spAutoFit/>
          </a:bodyPr>
          <a:lstStyle/>
          <a:p>
            <a:pPr>
              <a:lnSpc>
                <a:spcPts val="4220"/>
              </a:lnSpc>
            </a:pPr>
            <a:r>
              <a:rPr lang="en-US" sz="4000" b="1" dirty="0">
                <a:solidFill>
                  <a:schemeClr val="accent1"/>
                </a:solidFill>
                <a:latin typeface="HurmeGeometricSans4 Bold" panose="020B0800020000000000" pitchFamily="34" charset="0"/>
              </a:rPr>
              <a:t>What could these changes mean for you?</a:t>
            </a:r>
            <a:endParaRPr lang="en-US" sz="4000" dirty="0">
              <a:solidFill>
                <a:schemeClr val="accent1"/>
              </a:solidFill>
              <a:latin typeface="HurmeGeometricSans4 Bold" panose="020B0800020000000000" pitchFamily="34" charset="0"/>
            </a:endParaRPr>
          </a:p>
        </p:txBody>
      </p:sp>
    </p:spTree>
    <p:extLst>
      <p:ext uri="{BB962C8B-B14F-4D97-AF65-F5344CB8AC3E}">
        <p14:creationId xmlns:p14="http://schemas.microsoft.com/office/powerpoint/2010/main" val="4888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D00FAC5-4FC7-463E-A276-82747A00FE37}"/>
              </a:ext>
            </a:extLst>
          </p:cNvPr>
          <p:cNvSpPr txBox="1"/>
          <p:nvPr/>
        </p:nvSpPr>
        <p:spPr>
          <a:xfrm>
            <a:off x="962847" y="3081045"/>
            <a:ext cx="10244003" cy="1723549"/>
          </a:xfrm>
          <a:prstGeom prst="rect">
            <a:avLst/>
          </a:prstGeom>
          <a:noFill/>
        </p:spPr>
        <p:txBody>
          <a:bodyPr wrap="square" lIns="0" tIns="0" rIns="0" bIns="0" rtlCol="0">
            <a:spAutoFit/>
          </a:bodyPr>
          <a:lstStyle/>
          <a:p>
            <a:r>
              <a:rPr lang="en-US" sz="800" dirty="0"/>
              <a:t>Registered representative </a:t>
            </a:r>
            <a:r>
              <a:rPr lang="en-US" sz="800" dirty="0">
                <a:solidFill>
                  <a:srgbClr val="FF0000"/>
                </a:solidFill>
              </a:rPr>
              <a:t>&lt;and investment advisor representative&gt;</a:t>
            </a:r>
            <a:r>
              <a:rPr lang="en-US" sz="800" dirty="0"/>
              <a:t> of Securian Financial Services, Inc. Securities and investment advisory services offered through Securian Financial Services, Inc. Member FINRA/SIPC. </a:t>
            </a:r>
            <a:r>
              <a:rPr lang="en-US" sz="800" dirty="0">
                <a:solidFill>
                  <a:srgbClr val="FF0000"/>
                </a:solidFill>
              </a:rPr>
              <a:t>&lt;INSERT FIRM NAME</a:t>
            </a:r>
            <a:r>
              <a:rPr lang="en-US" sz="800" dirty="0"/>
              <a:t>&gt; is independently owned and operated</a:t>
            </a:r>
            <a:r>
              <a:rPr lang="en-US" sz="800" dirty="0">
                <a:solidFill>
                  <a:schemeClr val="accent5"/>
                </a:solidFill>
              </a:rPr>
              <a:t>. </a:t>
            </a:r>
            <a:r>
              <a:rPr lang="en-US" sz="800" dirty="0">
                <a:solidFill>
                  <a:srgbClr val="FF0000"/>
                </a:solidFill>
              </a:rPr>
              <a:t>&lt;INSERT FIRM ADDRESS&gt;</a:t>
            </a:r>
          </a:p>
          <a:p>
            <a:endParaRPr lang="en-US" sz="800" dirty="0">
              <a:solidFill>
                <a:srgbClr val="FF0000"/>
              </a:solidFill>
            </a:endParaRPr>
          </a:p>
          <a:p>
            <a:r>
              <a:rPr lang="en-US" sz="800" dirty="0"/>
              <a:t>Financial Professionals do not provide specific tax/legal advice and this information should not be considered as such. You should always consult your tax/legal advisor regarding your own specific tax/legal situation.</a:t>
            </a:r>
          </a:p>
          <a:p>
            <a:endParaRPr lang="en-US" sz="800" dirty="0"/>
          </a:p>
          <a:p>
            <a:r>
              <a:rPr lang="en-US" sz="800" dirty="0"/>
              <a:t>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a:t>
            </a:r>
          </a:p>
          <a:p>
            <a:endParaRPr lang="en-US" sz="800" dirty="0"/>
          </a:p>
          <a:p>
            <a:r>
              <a:rPr lang="en-US" sz="800" dirty="0"/>
              <a:t>This is a general communication for informational and educational purposes. The materials and the information are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p>
          <a:p>
            <a:endParaRPr lang="en-US" sz="800" dirty="0"/>
          </a:p>
          <a:p>
            <a:r>
              <a:rPr lang="en-US" sz="800" dirty="0"/>
              <a:t>Securian Financial is the marketing name for Securian Financial Group, Inc., and its subsidiaries. </a:t>
            </a:r>
          </a:p>
          <a:p>
            <a:endParaRPr lang="en-US" sz="800" dirty="0">
              <a:solidFill>
                <a:schemeClr val="accent5"/>
              </a:solidFill>
            </a:endParaRPr>
          </a:p>
        </p:txBody>
      </p:sp>
      <p:sp>
        <p:nvSpPr>
          <p:cNvPr id="8" name="Text Placeholder 4">
            <a:extLst>
              <a:ext uri="{FF2B5EF4-FFF2-40B4-BE49-F238E27FC236}">
                <a16:creationId xmlns:a16="http://schemas.microsoft.com/office/drawing/2014/main" id="{E5F79ECC-6934-4899-A852-AADB91AA965C}"/>
              </a:ext>
            </a:extLst>
          </p:cNvPr>
          <p:cNvSpPr txBox="1">
            <a:spLocks/>
          </p:cNvSpPr>
          <p:nvPr/>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20750" indent="0">
              <a:lnSpc>
                <a:spcPct val="120000"/>
              </a:lnSpc>
              <a:spcAft>
                <a:spcPts val="450"/>
              </a:spcAft>
              <a:tabLst/>
              <a:defRPr/>
            </a:pPr>
            <a:r>
              <a:rPr lang="en-US" sz="650"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dirty="0">
                <a:solidFill>
                  <a:srgbClr val="000000"/>
                </a:solidFill>
                <a:latin typeface="Arial" panose="020B0604020202020204" pitchFamily="34" charset="0"/>
                <a:ea typeface="Times New Roman" panose="02020603050405020304" pitchFamily="18" charset="0"/>
                <a:cs typeface="Times-Roman"/>
              </a:rPr>
            </a:br>
            <a:r>
              <a:rPr lang="en-US" sz="650" b="1" spc="15" dirty="0" err="1">
                <a:solidFill>
                  <a:srgbClr val="0C7B3F"/>
                </a:solidFill>
                <a:latin typeface="Arial" panose="020B0604020202020204" pitchFamily="34" charset="0"/>
                <a:ea typeface="Times New Roman" panose="02020603050405020304" pitchFamily="18" charset="0"/>
                <a:cs typeface="Times-Roman"/>
              </a:rPr>
              <a:t>securian.com</a:t>
            </a:r>
            <a:endParaRPr lang="en-US" sz="650" dirty="0">
              <a:solidFill>
                <a:srgbClr val="000000"/>
              </a:solidFill>
              <a:latin typeface="Times-Roman"/>
              <a:ea typeface="Times New Roman" panose="02020603050405020304" pitchFamily="18" charset="0"/>
              <a:cs typeface="Times-Roman"/>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dirty="0">
                <a:solidFill>
                  <a:srgbClr val="323232"/>
                </a:solidFill>
                <a:ea typeface="Times New Roman" panose="02020603050405020304" pitchFamily="18" charset="0"/>
                <a:cs typeface="HurmeGeometricSans3-Regular" panose="020B0500020000000000" pitchFamily="34" charset="0"/>
              </a:rPr>
            </a:br>
            <a:r>
              <a:rPr lang="en-US" spc="5" dirty="0">
                <a:solidFill>
                  <a:srgbClr val="323232"/>
                </a:solidFill>
                <a:ea typeface="Times New Roman" panose="02020603050405020304" pitchFamily="18" charset="0"/>
                <a:cs typeface="HurmeGeometricSans3-Regular" panose="020B0500020000000000" pitchFamily="34" charset="0"/>
              </a:rPr>
              <a:t>©2021 Securian Financial Group, Inc. All rights reserved.</a:t>
            </a:r>
            <a:endParaRPr lang="en-US" spc="-10" dirty="0">
              <a:solidFill>
                <a:srgbClr val="323232"/>
              </a:solidFill>
              <a:ea typeface="Times New Roman" panose="02020603050405020304" pitchFamily="18" charset="0"/>
              <a:cs typeface="HurmeGeometricSans3-Regular" panose="020B0500020000000000" pitchFamily="34" charset="0"/>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Rev 8-2021   DOFU 8-2021</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1754772</a:t>
            </a:r>
            <a:endParaRPr lang="en-US" spc="-10" dirty="0">
              <a:solidFill>
                <a:srgbClr val="323232"/>
              </a:solidFill>
              <a:ea typeface="Times New Roman" panose="02020603050405020304" pitchFamily="18" charset="0"/>
              <a:cs typeface="HurmeGeometricSans3-Regular" panose="020B0500020000000000" pitchFamily="34" charset="0"/>
            </a:endParaRPr>
          </a:p>
        </p:txBody>
      </p:sp>
    </p:spTree>
    <p:extLst>
      <p:ext uri="{BB962C8B-B14F-4D97-AF65-F5344CB8AC3E}">
        <p14:creationId xmlns:p14="http://schemas.microsoft.com/office/powerpoint/2010/main" val="3767221106"/>
      </p:ext>
    </p:extLst>
  </p:cSld>
  <p:clrMapOvr>
    <a:masterClrMapping/>
  </p:clrMapOvr>
</p:sld>
</file>

<file path=ppt/theme/theme1.xml><?xml version="1.0" encoding="utf-8"?>
<a:theme xmlns:a="http://schemas.openxmlformats.org/drawingml/2006/main" name="Office Theme">
  <a:themeElements>
    <a:clrScheme name="SFG_2020">
      <a:dk1>
        <a:srgbClr val="58595B"/>
      </a:dk1>
      <a:lt1>
        <a:srgbClr val="FFFFFF"/>
      </a:lt1>
      <a:dk2>
        <a:srgbClr val="000000"/>
      </a:dk2>
      <a:lt2>
        <a:srgbClr val="FFFFFF"/>
      </a:lt2>
      <a:accent1>
        <a:srgbClr val="098D3E"/>
      </a:accent1>
      <a:accent2>
        <a:srgbClr val="5CA311"/>
      </a:accent2>
      <a:accent3>
        <a:srgbClr val="006DAF"/>
      </a:accent3>
      <a:accent4>
        <a:srgbClr val="56C3EB"/>
      </a:accent4>
      <a:accent5>
        <a:srgbClr val="929397"/>
      </a:accent5>
      <a:accent6>
        <a:srgbClr val="0B753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ppt-wide" id="{5D76ADD8-B4DC-7A40-B0CE-116B6FC6A22A}" vid="{3AA7F7DC-21BF-634C-B52B-90CC8BD6B709}"/>
    </a:ext>
  </a:extLst>
</a:theme>
</file>

<file path=ppt/theme/theme2.xml><?xml version="1.0" encoding="utf-8"?>
<a:theme xmlns:a="http://schemas.openxmlformats.org/drawingml/2006/main" name="Office Theme">
  <a:themeElements>
    <a:clrScheme name="SFG 2020">
      <a:dk1>
        <a:srgbClr val="58595B"/>
      </a:dk1>
      <a:lt1>
        <a:srgbClr val="FFFFFF"/>
      </a:lt1>
      <a:dk2>
        <a:srgbClr val="000000"/>
      </a:dk2>
      <a:lt2>
        <a:srgbClr val="FFFFFF"/>
      </a:lt2>
      <a:accent1>
        <a:srgbClr val="098D3E"/>
      </a:accent1>
      <a:accent2>
        <a:srgbClr val="5CA311"/>
      </a:accent2>
      <a:accent3>
        <a:srgbClr val="006DAF"/>
      </a:accent3>
      <a:accent4>
        <a:srgbClr val="389CC6"/>
      </a:accent4>
      <a:accent5>
        <a:srgbClr val="929397"/>
      </a:accent5>
      <a:accent6>
        <a:srgbClr val="0B753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urian Financial _wide" id="{5DD389A6-1FAD-8F4E-B7B0-626C6E8D3438}" vid="{05B864F1-43A9-7D41-AC21-988E2070D46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10.xml><?xml version="1.0" encoding="utf-8"?>
<ct:contentTypeSchema xmlns:ct="http://schemas.microsoft.com/office/2006/metadata/contentType" xmlns:ma="http://schemas.microsoft.com/office/2006/metadata/properties/metaAttributes" ct:_="" ma:_="" ma:contentTypeName="Document" ma:contentTypeID="0x010100999C4FFDA086E74B8187C2D49E9EF550" ma:contentTypeVersion="14" ma:contentTypeDescription="Create a new document." ma:contentTypeScope="" ma:versionID="d8227dbaa9560aab9846ee462ee72d0b">
  <xsd:schema xmlns:xsd="http://www.w3.org/2001/XMLSchema" xmlns:xs="http://www.w3.org/2001/XMLSchema" xmlns:p="http://schemas.microsoft.com/office/2006/metadata/properties" xmlns:ns3="b24728e0-73a7-4bf8-b246-3d3a4eb367b6" xmlns:ns4="bc07c542-31d9-43e6-8381-41bf2cd25ef3" targetNamespace="http://schemas.microsoft.com/office/2006/metadata/properties" ma:root="true" ma:fieldsID="42bdf0b1c85064e660ca35a8f4f5c2bc" ns3:_="" ns4:_="">
    <xsd:import namespace="b24728e0-73a7-4bf8-b246-3d3a4eb367b6"/>
    <xsd:import namespace="bc07c542-31d9-43e6-8381-41bf2cd25ef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4728e0-73a7-4bf8-b246-3d3a4eb367b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07c542-31d9-43e6-8381-41bf2cd25ef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VariableListDefinition name="AD_HOC" displayName="AD_HOC" id="8f946b2f-90ad-4152-a311-bb1f25613ba8" isdomainofvalue="False" dataSourceId="4d52180f-1fdb-4225-9e7b-021aac3c1250"/>
</file>

<file path=customXml/item3.xml><?xml version="1.0" encoding="utf-8"?>
<AllExternalAdhocVariableMappings/>
</file>

<file path=customXml/item4.xml><?xml version="1.0" encoding="utf-8"?>
<VariableList UniqueId="d77f0a1f-4885-43b3-9788-f90fb6448bd7" Name="Computed" ContentType="XML" MajorVersion="0" MinorVersion="1" isLocalCopy="False" IsBaseObject="False" DataSourceId="e7ce2b0a-ac82-40bb-947d-c6d5cab40b2b" DataSourceMajorVersion="0" DataSourceMinorVersion="1"/>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VariableListDefinition name="System" displayName="System" id="69b7aebc-646e-4a4a-9f94-d1c7d95a3d52" isdomainofvalue="False" dataSourceId="ad1fc44d-4005-4b66-a53a-7ad06f67c4a2"/>
</file>

<file path=customXml/item7.xml><?xml version="1.0" encoding="utf-8"?>
<VariableList UniqueId="69b7aebc-646e-4a4a-9f94-d1c7d95a3d52" Name="System" ContentType="XML" MajorVersion="0" MinorVersion="1" isLocalCopy="False" IsBaseObject="False" DataSourceId="ad1fc44d-4005-4b66-a53a-7ad06f67c4a2" DataSourceMajorVersion="0" DataSourceMinorVersion="1"/>
</file>

<file path=customXml/item8.xml><?xml version="1.0" encoding="utf-8"?>
<VariableListDefinition name="Computed" displayName="Computed" id="d77f0a1f-4885-43b3-9788-f90fb6448bd7" isdomainofvalue="False" dataSourceId="e7ce2b0a-ac82-40bb-947d-c6d5cab40b2b"/>
</file>

<file path=customXml/item9.xml><?xml version="1.0" encoding="utf-8"?>
<VariableList UniqueId="8f946b2f-90ad-4152-a311-bb1f25613ba8" Name="AD_HOC" ContentType="XML" MajorVersion="0" MinorVersion="1" isLocalCopy="False" IsBaseObject="False" DataSourceId="4d52180f-1fdb-4225-9e7b-021aac3c1250" DataSourceMajorVersion="0" DataSourceMinorVersion="1"/>
</file>

<file path=customXml/itemProps1.xml><?xml version="1.0" encoding="utf-8"?>
<ds:datastoreItem xmlns:ds="http://schemas.openxmlformats.org/officeDocument/2006/customXml" ds:itemID="{4CA1C3BE-E2A2-42E7-AAB6-710BF1A904CD}">
  <ds:schemaRefs>
    <ds:schemaRef ds:uri="http://schemas.microsoft.com/office/2006/documentManagement/types"/>
    <ds:schemaRef ds:uri="b24728e0-73a7-4bf8-b246-3d3a4eb367b6"/>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bc07c542-31d9-43e6-8381-41bf2cd25ef3"/>
    <ds:schemaRef ds:uri="http://www.w3.org/XML/1998/namespace"/>
    <ds:schemaRef ds:uri="http://purl.org/dc/dcmitype/"/>
  </ds:schemaRefs>
</ds:datastoreItem>
</file>

<file path=customXml/itemProps10.xml><?xml version="1.0" encoding="utf-8"?>
<ds:datastoreItem xmlns:ds="http://schemas.openxmlformats.org/officeDocument/2006/customXml" ds:itemID="{99E5ED8D-04F9-4CC3-BC2B-018026407F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4728e0-73a7-4bf8-b246-3d3a4eb367b6"/>
    <ds:schemaRef ds:uri="bc07c542-31d9-43e6-8381-41bf2cd25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421D58-1F67-40EA-A2D2-A4B41FF77222}">
  <ds:schemaRefs/>
</ds:datastoreItem>
</file>

<file path=customXml/itemProps3.xml><?xml version="1.0" encoding="utf-8"?>
<ds:datastoreItem xmlns:ds="http://schemas.openxmlformats.org/officeDocument/2006/customXml" ds:itemID="{BCD67B4C-EA14-4501-95F0-BD7B7FC1378C}">
  <ds:schemaRefs/>
</ds:datastoreItem>
</file>

<file path=customXml/itemProps4.xml><?xml version="1.0" encoding="utf-8"?>
<ds:datastoreItem xmlns:ds="http://schemas.openxmlformats.org/officeDocument/2006/customXml" ds:itemID="{DD6FFA72-9036-4215-B6A9-C974854939C8}">
  <ds:schemaRefs/>
</ds:datastoreItem>
</file>

<file path=customXml/itemProps5.xml><?xml version="1.0" encoding="utf-8"?>
<ds:datastoreItem xmlns:ds="http://schemas.openxmlformats.org/officeDocument/2006/customXml" ds:itemID="{B76CBB55-1184-4857-AE95-B8CB48530A9B}">
  <ds:schemaRefs>
    <ds:schemaRef ds:uri="http://schemas.microsoft.com/sharepoint/v3/contenttype/forms"/>
  </ds:schemaRefs>
</ds:datastoreItem>
</file>

<file path=customXml/itemProps6.xml><?xml version="1.0" encoding="utf-8"?>
<ds:datastoreItem xmlns:ds="http://schemas.openxmlformats.org/officeDocument/2006/customXml" ds:itemID="{580F239B-986E-4D25-AC3A-A623F71D5405}">
  <ds:schemaRefs/>
</ds:datastoreItem>
</file>

<file path=customXml/itemProps7.xml><?xml version="1.0" encoding="utf-8"?>
<ds:datastoreItem xmlns:ds="http://schemas.openxmlformats.org/officeDocument/2006/customXml" ds:itemID="{3BCEC372-A1FB-4D27-80F2-FABA10E78525}">
  <ds:schemaRefs/>
</ds:datastoreItem>
</file>

<file path=customXml/itemProps8.xml><?xml version="1.0" encoding="utf-8"?>
<ds:datastoreItem xmlns:ds="http://schemas.openxmlformats.org/officeDocument/2006/customXml" ds:itemID="{67791532-40F6-4082-A16F-CF5DF0ADDE43}">
  <ds:schemaRefs/>
</ds:datastoreItem>
</file>

<file path=customXml/itemProps9.xml><?xml version="1.0" encoding="utf-8"?>
<ds:datastoreItem xmlns:ds="http://schemas.openxmlformats.org/officeDocument/2006/customXml" ds:itemID="{EB59B29A-4139-4C49-81D3-7ECB92E84F21}">
  <ds:schemaRefs/>
</ds:datastoreItem>
</file>

<file path=docProps/app.xml><?xml version="1.0" encoding="utf-8"?>
<Properties xmlns="http://schemas.openxmlformats.org/officeDocument/2006/extended-properties" xmlns:vt="http://schemas.openxmlformats.org/officeDocument/2006/docPropsVTypes">
  <Template>sec-ppt-wide-format (2)</Template>
  <TotalTime>353</TotalTime>
  <Words>941</Words>
  <Application>Microsoft Office PowerPoint</Application>
  <PresentationFormat>Widescreen</PresentationFormat>
  <Paragraphs>48</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HurmeGeometricSans3 Regular</vt:lpstr>
      <vt:lpstr>HurmeGeometricSans4 Bold</vt:lpstr>
      <vt:lpstr>Times-Roman</vt:lpstr>
      <vt:lpstr>Office Theme</vt:lpstr>
      <vt:lpstr>Office Theme</vt:lpstr>
      <vt:lpstr>Estate and tax planning changes on the horizon</vt:lpstr>
      <vt:lpstr>Changes on the horizon </vt:lpstr>
      <vt:lpstr>PowerPoint Presentation</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Rebecca J.</dc:creator>
  <cp:lastModifiedBy>Charlotte Bing - Financial Markets Inc</cp:lastModifiedBy>
  <cp:revision>25</cp:revision>
  <dcterms:created xsi:type="dcterms:W3CDTF">2021-02-11T18:00:33Z</dcterms:created>
  <dcterms:modified xsi:type="dcterms:W3CDTF">2021-09-03T16:29:34Z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0x010100999C4FFDA086E74B8187C2D49E9EF550</vt:lpwstr>
  </property>
</Properties>
</file>